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Ubuntu"/>
      <p:regular r:id="rId7"/>
      <p:bold r:id="rId8"/>
      <p:italic r:id="rId9"/>
      <p:boldItalic r:id="rId10"/>
    </p:embeddedFont>
    <p:embeddedFont>
      <p:font typeface="Ubuntu Light"/>
      <p:regular r:id="rId11"/>
      <p:bold r:id="rId12"/>
      <p:italic r:id="rId13"/>
      <p:boldItalic r:id="rId14"/>
    </p:embeddedFont>
    <p:embeddedFont>
      <p:font typeface="Ubuntu Medium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83">
          <p15:clr>
            <a:srgbClr val="747775"/>
          </p15:clr>
        </p15:guide>
        <p15:guide id="2" pos="4365">
          <p15:clr>
            <a:srgbClr val="747775"/>
          </p15:clr>
        </p15:guide>
        <p15:guide id="3" pos="1814">
          <p15:clr>
            <a:srgbClr val="747775"/>
          </p15:clr>
        </p15:guide>
        <p15:guide id="4" pos="158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3"/>
        <p:guide pos="4365"/>
        <p:guide pos="1814"/>
        <p:guide pos="158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UbuntuLight-regular.fntdata"/><Relationship Id="rId10" Type="http://schemas.openxmlformats.org/officeDocument/2006/relationships/font" Target="fonts/Ubuntu-boldItalic.fntdata"/><Relationship Id="rId13" Type="http://schemas.openxmlformats.org/officeDocument/2006/relationships/font" Target="fonts/UbuntuLight-italic.fntdata"/><Relationship Id="rId12" Type="http://schemas.openxmlformats.org/officeDocument/2006/relationships/font" Target="fonts/UbuntuLigh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Ubuntu-italic.fntdata"/><Relationship Id="rId15" Type="http://schemas.openxmlformats.org/officeDocument/2006/relationships/font" Target="fonts/UbuntuMedium-regular.fntdata"/><Relationship Id="rId14" Type="http://schemas.openxmlformats.org/officeDocument/2006/relationships/font" Target="fonts/UbuntuLight-boldItalic.fntdata"/><Relationship Id="rId17" Type="http://schemas.openxmlformats.org/officeDocument/2006/relationships/font" Target="fonts/UbuntuMedium-italic.fntdata"/><Relationship Id="rId16" Type="http://schemas.openxmlformats.org/officeDocument/2006/relationships/font" Target="fonts/UbuntuMedium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UbuntuMedium-boldItalic.fntdata"/><Relationship Id="rId7" Type="http://schemas.openxmlformats.org/officeDocument/2006/relationships/font" Target="fonts/Ubuntu-regular.fntdata"/><Relationship Id="rId8" Type="http://schemas.openxmlformats.org/officeDocument/2006/relationships/font" Target="fonts/Ubuntu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000" y="632075"/>
            <a:ext cx="1843200" cy="1843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2880000" y="545944"/>
            <a:ext cx="334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solidFill>
                  <a:srgbClr val="2A2929"/>
                </a:solidFill>
                <a:latin typeface="Ubuntu Medium"/>
                <a:ea typeface="Ubuntu Medium"/>
                <a:cs typeface="Ubuntu Medium"/>
                <a:sym typeface="Ubuntu Medium"/>
              </a:rPr>
              <a:t>JAMES ANDERSON</a:t>
            </a:r>
            <a:endParaRPr sz="2600">
              <a:solidFill>
                <a:srgbClr val="2A2929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880000" y="1002625"/>
            <a:ext cx="15138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2A2929"/>
                </a:solidFill>
                <a:latin typeface="Ubuntu"/>
                <a:ea typeface="Ubuntu"/>
                <a:cs typeface="Ubuntu"/>
                <a:sym typeface="Ubuntu"/>
              </a:rPr>
              <a:t>Web Developer</a:t>
            </a:r>
            <a:endParaRPr sz="1500">
              <a:solidFill>
                <a:srgbClr val="2A2929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4497062" y="1094294"/>
            <a:ext cx="18324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rgbClr val="2A2929"/>
                </a:solidFill>
                <a:latin typeface="Ubuntu"/>
                <a:ea typeface="Ubuntu"/>
                <a:cs typeface="Ubuntu"/>
                <a:sym typeface="Ubuntu"/>
              </a:rPr>
              <a:t>Full time   |     Frontend Developer</a:t>
            </a:r>
            <a:endParaRPr sz="700">
              <a:solidFill>
                <a:srgbClr val="2A2929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58" name="Google Shape;58;p13"/>
          <p:cNvCxnSpPr/>
          <p:nvPr/>
        </p:nvCxnSpPr>
        <p:spPr>
          <a:xfrm>
            <a:off x="2881425" y="1388600"/>
            <a:ext cx="4044600" cy="0"/>
          </a:xfrm>
          <a:prstGeom prst="straightConnector1">
            <a:avLst/>
          </a:prstGeom>
          <a:noFill/>
          <a:ln cap="flat" cmpd="sng" w="9525">
            <a:solidFill>
              <a:srgbClr val="2A292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" name="Google Shape;59;p13"/>
          <p:cNvSpPr txBox="1"/>
          <p:nvPr/>
        </p:nvSpPr>
        <p:spPr>
          <a:xfrm>
            <a:off x="2880000" y="1552679"/>
            <a:ext cx="4044600" cy="8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2A2929"/>
                </a:solidFill>
                <a:latin typeface="Ubuntu"/>
                <a:ea typeface="Ubuntu"/>
                <a:cs typeface="Ubuntu"/>
                <a:sym typeface="Ubuntu"/>
              </a:rPr>
              <a:t>Web developer with 5+ years of experience in creating dynamic, responsive websites. Proficient in HTML, CSS, JavaScript, and React, with a strong focus on performance optimization and clean code.</a:t>
            </a:r>
            <a:endParaRPr sz="1200">
              <a:solidFill>
                <a:srgbClr val="2A2929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60" name="Google Shape;60;p13"/>
          <p:cNvGrpSpPr/>
          <p:nvPr/>
        </p:nvGrpSpPr>
        <p:grpSpPr>
          <a:xfrm>
            <a:off x="450000" y="2997500"/>
            <a:ext cx="2044150" cy="1481964"/>
            <a:chOff x="450000" y="2997500"/>
            <a:chExt cx="2044150" cy="1481964"/>
          </a:xfrm>
        </p:grpSpPr>
        <p:sp>
          <p:nvSpPr>
            <p:cNvPr id="61" name="Google Shape;61;p13"/>
            <p:cNvSpPr txBox="1"/>
            <p:nvPr/>
          </p:nvSpPr>
          <p:spPr>
            <a:xfrm>
              <a:off x="450000" y="2997500"/>
              <a:ext cx="1513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2A2929"/>
                  </a:solidFill>
                  <a:latin typeface="Ubuntu"/>
                  <a:ea typeface="Ubuntu"/>
                  <a:cs typeface="Ubuntu"/>
                  <a:sym typeface="Ubuntu"/>
                </a:rPr>
                <a:t>CONTACT</a:t>
              </a:r>
              <a:endParaRPr b="1">
                <a:solidFill>
                  <a:srgbClr val="2A2929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grpSp>
          <p:nvGrpSpPr>
            <p:cNvPr id="62" name="Google Shape;62;p13"/>
            <p:cNvGrpSpPr/>
            <p:nvPr/>
          </p:nvGrpSpPr>
          <p:grpSpPr>
            <a:xfrm>
              <a:off x="450000" y="3519200"/>
              <a:ext cx="2044150" cy="184800"/>
              <a:chOff x="506750" y="3519200"/>
              <a:chExt cx="2044150" cy="184800"/>
            </a:xfrm>
          </p:grpSpPr>
          <p:sp>
            <p:nvSpPr>
              <p:cNvPr id="63" name="Google Shape;63;p13"/>
              <p:cNvSpPr txBox="1"/>
              <p:nvPr/>
            </p:nvSpPr>
            <p:spPr>
              <a:xfrm>
                <a:off x="718500" y="3519200"/>
                <a:ext cx="18324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2A2929"/>
                    </a:solidFill>
                    <a:latin typeface="Ubuntu"/>
                    <a:ea typeface="Ubuntu"/>
                    <a:cs typeface="Ubuntu"/>
                    <a:sym typeface="Ubuntu"/>
                  </a:rPr>
                  <a:t>j.anderson@email.com</a:t>
                </a:r>
                <a:endParaRPr sz="1200">
                  <a:solidFill>
                    <a:srgbClr val="2A2929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  <p:pic>
            <p:nvPicPr>
              <p:cNvPr id="64" name="Google Shape;64;p13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506750" y="3567561"/>
                <a:ext cx="129800" cy="8807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5" name="Google Shape;65;p13"/>
            <p:cNvGrpSpPr/>
            <p:nvPr/>
          </p:nvGrpSpPr>
          <p:grpSpPr>
            <a:xfrm>
              <a:off x="463907" y="3777688"/>
              <a:ext cx="2030243" cy="184800"/>
              <a:chOff x="520657" y="3777688"/>
              <a:chExt cx="2030243" cy="184800"/>
            </a:xfrm>
          </p:grpSpPr>
          <p:sp>
            <p:nvSpPr>
              <p:cNvPr id="66" name="Google Shape;66;p13"/>
              <p:cNvSpPr txBox="1"/>
              <p:nvPr/>
            </p:nvSpPr>
            <p:spPr>
              <a:xfrm>
                <a:off x="718500" y="3777688"/>
                <a:ext cx="18324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2A2929"/>
                    </a:solidFill>
                    <a:latin typeface="Ubuntu"/>
                    <a:ea typeface="Ubuntu"/>
                    <a:cs typeface="Ubuntu"/>
                    <a:sym typeface="Ubuntu"/>
                  </a:rPr>
                  <a:t>London, UK</a:t>
                </a:r>
                <a:endParaRPr sz="1200">
                  <a:solidFill>
                    <a:srgbClr val="2A2929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  <p:pic>
            <p:nvPicPr>
              <p:cNvPr id="67" name="Google Shape;67;p13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20657" y="3805188"/>
                <a:ext cx="101986" cy="129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8" name="Google Shape;68;p13"/>
            <p:cNvGrpSpPr/>
            <p:nvPr/>
          </p:nvGrpSpPr>
          <p:grpSpPr>
            <a:xfrm>
              <a:off x="454636" y="4036176"/>
              <a:ext cx="2039514" cy="184800"/>
              <a:chOff x="511386" y="4036176"/>
              <a:chExt cx="2039514" cy="184800"/>
            </a:xfrm>
          </p:grpSpPr>
          <p:sp>
            <p:nvSpPr>
              <p:cNvPr id="69" name="Google Shape;69;p13"/>
              <p:cNvSpPr txBox="1"/>
              <p:nvPr/>
            </p:nvSpPr>
            <p:spPr>
              <a:xfrm>
                <a:off x="718500" y="4036176"/>
                <a:ext cx="18324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2A2929"/>
                    </a:solidFill>
                    <a:latin typeface="Ubuntu"/>
                    <a:ea typeface="Ubuntu"/>
                    <a:cs typeface="Ubuntu"/>
                    <a:sym typeface="Ubuntu"/>
                  </a:rPr>
                  <a:t>+44 1234 567890</a:t>
                </a:r>
                <a:endParaRPr sz="1200">
                  <a:solidFill>
                    <a:srgbClr val="2A2929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  <p:pic>
            <p:nvPicPr>
              <p:cNvPr id="70" name="Google Shape;70;p13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11386" y="4072947"/>
                <a:ext cx="120529" cy="11125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1" name="Google Shape;71;p13"/>
            <p:cNvGrpSpPr/>
            <p:nvPr/>
          </p:nvGrpSpPr>
          <p:grpSpPr>
            <a:xfrm>
              <a:off x="462200" y="4294664"/>
              <a:ext cx="2031950" cy="184800"/>
              <a:chOff x="518950" y="4294664"/>
              <a:chExt cx="2031950" cy="184800"/>
            </a:xfrm>
          </p:grpSpPr>
          <p:sp>
            <p:nvSpPr>
              <p:cNvPr id="72" name="Google Shape;72;p13"/>
              <p:cNvSpPr txBox="1"/>
              <p:nvPr/>
            </p:nvSpPr>
            <p:spPr>
              <a:xfrm>
                <a:off x="718500" y="4294664"/>
                <a:ext cx="18324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2A2929"/>
                    </a:solidFill>
                    <a:latin typeface="Ubuntu"/>
                    <a:ea typeface="Ubuntu"/>
                    <a:cs typeface="Ubuntu"/>
                    <a:sym typeface="Ubuntu"/>
                  </a:rPr>
                  <a:t>jamesanderson.ltd</a:t>
                </a:r>
                <a:endParaRPr sz="1200">
                  <a:solidFill>
                    <a:srgbClr val="2A2929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  <p:sp>
            <p:nvSpPr>
              <p:cNvPr id="73" name="Google Shape;73;p13"/>
              <p:cNvSpPr/>
              <p:nvPr/>
            </p:nvSpPr>
            <p:spPr>
              <a:xfrm>
                <a:off x="518950" y="4342964"/>
                <a:ext cx="88200" cy="88200"/>
              </a:xfrm>
              <a:prstGeom prst="ellipse">
                <a:avLst/>
              </a:prstGeom>
              <a:solidFill>
                <a:srgbClr val="2A292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74" name="Google Shape;74;p13"/>
          <p:cNvGrpSpPr/>
          <p:nvPr/>
        </p:nvGrpSpPr>
        <p:grpSpPr>
          <a:xfrm>
            <a:off x="2880000" y="2997500"/>
            <a:ext cx="4082627" cy="4015525"/>
            <a:chOff x="2880000" y="2997500"/>
            <a:chExt cx="4082627" cy="4015525"/>
          </a:xfrm>
        </p:grpSpPr>
        <p:sp>
          <p:nvSpPr>
            <p:cNvPr id="75" name="Google Shape;75;p13"/>
            <p:cNvSpPr txBox="1"/>
            <p:nvPr/>
          </p:nvSpPr>
          <p:spPr>
            <a:xfrm>
              <a:off x="2880000" y="2997500"/>
              <a:ext cx="1513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2A2929"/>
                  </a:solidFill>
                  <a:latin typeface="Ubuntu"/>
                  <a:ea typeface="Ubuntu"/>
                  <a:cs typeface="Ubuntu"/>
                  <a:sym typeface="Ubuntu"/>
                </a:rPr>
                <a:t>EMPLOYMENT</a:t>
              </a:r>
              <a:endParaRPr b="1">
                <a:solidFill>
                  <a:srgbClr val="2A2929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grpSp>
          <p:nvGrpSpPr>
            <p:cNvPr id="76" name="Google Shape;76;p13"/>
            <p:cNvGrpSpPr/>
            <p:nvPr/>
          </p:nvGrpSpPr>
          <p:grpSpPr>
            <a:xfrm>
              <a:off x="2880000" y="3519200"/>
              <a:ext cx="4082614" cy="445825"/>
              <a:chOff x="2880000" y="3519200"/>
              <a:chExt cx="4082614" cy="445825"/>
            </a:xfrm>
          </p:grpSpPr>
          <p:sp>
            <p:nvSpPr>
              <p:cNvPr id="77" name="Google Shape;77;p13"/>
              <p:cNvSpPr txBox="1"/>
              <p:nvPr/>
            </p:nvSpPr>
            <p:spPr>
              <a:xfrm>
                <a:off x="2880000" y="3519200"/>
                <a:ext cx="21084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2A2929"/>
                    </a:solidFill>
                    <a:latin typeface="Ubuntu Medium"/>
                    <a:ea typeface="Ubuntu Medium"/>
                    <a:cs typeface="Ubuntu Medium"/>
                    <a:sym typeface="Ubuntu Medium"/>
                  </a:rPr>
                  <a:t>Senior Frontend Developer </a:t>
                </a:r>
                <a:endParaRPr sz="1200">
                  <a:solidFill>
                    <a:srgbClr val="2A2929"/>
                  </a:solidFill>
                  <a:latin typeface="Ubuntu Medium"/>
                  <a:ea typeface="Ubuntu Medium"/>
                  <a:cs typeface="Ubuntu Medium"/>
                  <a:sym typeface="Ubuntu Medium"/>
                </a:endParaRPr>
              </a:p>
            </p:txBody>
          </p:sp>
          <p:sp>
            <p:nvSpPr>
              <p:cNvPr id="78" name="Google Shape;78;p13"/>
              <p:cNvSpPr txBox="1"/>
              <p:nvPr/>
            </p:nvSpPr>
            <p:spPr>
              <a:xfrm>
                <a:off x="2880000" y="3780225"/>
                <a:ext cx="21084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2A2929"/>
                    </a:solidFill>
                    <a:latin typeface="Ubuntu Light"/>
                    <a:ea typeface="Ubuntu Light"/>
                    <a:cs typeface="Ubuntu Light"/>
                    <a:sym typeface="Ubuntu Light"/>
                  </a:rPr>
                  <a:t>TechWave | London    </a:t>
                </a:r>
                <a:endParaRPr sz="1200">
                  <a:solidFill>
                    <a:srgbClr val="2A2929"/>
                  </a:solidFill>
                  <a:latin typeface="Ubuntu Light"/>
                  <a:ea typeface="Ubuntu Light"/>
                  <a:cs typeface="Ubuntu Light"/>
                  <a:sym typeface="Ubuntu Light"/>
                </a:endParaRPr>
              </a:p>
            </p:txBody>
          </p:sp>
          <p:sp>
            <p:nvSpPr>
              <p:cNvPr id="79" name="Google Shape;79;p13"/>
              <p:cNvSpPr txBox="1"/>
              <p:nvPr/>
            </p:nvSpPr>
            <p:spPr>
              <a:xfrm>
                <a:off x="5727692" y="3519200"/>
                <a:ext cx="1216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2A2929"/>
                    </a:solidFill>
                    <a:latin typeface="Ubuntu Medium"/>
                    <a:ea typeface="Ubuntu Medium"/>
                    <a:cs typeface="Ubuntu Medium"/>
                    <a:sym typeface="Ubuntu Medium"/>
                  </a:rPr>
                  <a:t>Full Time</a:t>
                </a:r>
                <a:endParaRPr sz="1200">
                  <a:solidFill>
                    <a:srgbClr val="2A2929"/>
                  </a:solidFill>
                  <a:latin typeface="Ubuntu Medium"/>
                  <a:ea typeface="Ubuntu Medium"/>
                  <a:cs typeface="Ubuntu Medium"/>
                  <a:sym typeface="Ubuntu Medium"/>
                </a:endParaRPr>
              </a:p>
            </p:txBody>
          </p:sp>
          <p:sp>
            <p:nvSpPr>
              <p:cNvPr id="80" name="Google Shape;80;p13"/>
              <p:cNvSpPr txBox="1"/>
              <p:nvPr/>
            </p:nvSpPr>
            <p:spPr>
              <a:xfrm>
                <a:off x="5746414" y="3780225"/>
                <a:ext cx="1216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2A2929"/>
                    </a:solidFill>
                    <a:latin typeface="Ubuntu Light"/>
                    <a:ea typeface="Ubuntu Light"/>
                    <a:cs typeface="Ubuntu Light"/>
                    <a:sym typeface="Ubuntu Light"/>
                  </a:rPr>
                  <a:t>15 March, 2021</a:t>
                </a:r>
                <a:endParaRPr sz="1200">
                  <a:solidFill>
                    <a:srgbClr val="2A2929"/>
                  </a:solidFill>
                  <a:latin typeface="Ubuntu Light"/>
                  <a:ea typeface="Ubuntu Light"/>
                  <a:cs typeface="Ubuntu Light"/>
                  <a:sym typeface="Ubuntu Light"/>
                </a:endParaRPr>
              </a:p>
            </p:txBody>
          </p:sp>
        </p:grpSp>
        <p:grpSp>
          <p:nvGrpSpPr>
            <p:cNvPr id="81" name="Google Shape;81;p13"/>
            <p:cNvGrpSpPr/>
            <p:nvPr/>
          </p:nvGrpSpPr>
          <p:grpSpPr>
            <a:xfrm>
              <a:off x="2880000" y="4535200"/>
              <a:ext cx="4082614" cy="445825"/>
              <a:chOff x="2880000" y="3519200"/>
              <a:chExt cx="4082614" cy="445825"/>
            </a:xfrm>
          </p:grpSpPr>
          <p:sp>
            <p:nvSpPr>
              <p:cNvPr id="82" name="Google Shape;82;p13"/>
              <p:cNvSpPr txBox="1"/>
              <p:nvPr/>
            </p:nvSpPr>
            <p:spPr>
              <a:xfrm>
                <a:off x="2880000" y="3519200"/>
                <a:ext cx="21084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2A2929"/>
                    </a:solidFill>
                    <a:latin typeface="Ubuntu Medium"/>
                    <a:ea typeface="Ubuntu Medium"/>
                    <a:cs typeface="Ubuntu Medium"/>
                    <a:sym typeface="Ubuntu Medium"/>
                  </a:rPr>
                  <a:t>Frontend Developer  </a:t>
                </a:r>
                <a:endParaRPr sz="1200">
                  <a:solidFill>
                    <a:srgbClr val="2A2929"/>
                  </a:solidFill>
                  <a:latin typeface="Ubuntu Medium"/>
                  <a:ea typeface="Ubuntu Medium"/>
                  <a:cs typeface="Ubuntu Medium"/>
                  <a:sym typeface="Ubuntu Medium"/>
                </a:endParaRPr>
              </a:p>
            </p:txBody>
          </p:sp>
          <p:sp>
            <p:nvSpPr>
              <p:cNvPr id="83" name="Google Shape;83;p13"/>
              <p:cNvSpPr txBox="1"/>
              <p:nvPr/>
            </p:nvSpPr>
            <p:spPr>
              <a:xfrm>
                <a:off x="2880000" y="3780225"/>
                <a:ext cx="21084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2A2929"/>
                    </a:solidFill>
                    <a:latin typeface="Ubuntu Light"/>
                    <a:ea typeface="Ubuntu Light"/>
                    <a:cs typeface="Ubuntu Light"/>
                    <a:sym typeface="Ubuntu Light"/>
                  </a:rPr>
                  <a:t>DigitalCrafts | Manchester    </a:t>
                </a:r>
                <a:endParaRPr sz="1200">
                  <a:solidFill>
                    <a:srgbClr val="2A2929"/>
                  </a:solidFill>
                  <a:latin typeface="Ubuntu Light"/>
                  <a:ea typeface="Ubuntu Light"/>
                  <a:cs typeface="Ubuntu Light"/>
                  <a:sym typeface="Ubuntu Light"/>
                </a:endParaRPr>
              </a:p>
            </p:txBody>
          </p:sp>
          <p:sp>
            <p:nvSpPr>
              <p:cNvPr id="84" name="Google Shape;84;p13"/>
              <p:cNvSpPr txBox="1"/>
              <p:nvPr/>
            </p:nvSpPr>
            <p:spPr>
              <a:xfrm>
                <a:off x="5727692" y="3519200"/>
                <a:ext cx="1216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2A2929"/>
                    </a:solidFill>
                    <a:latin typeface="Ubuntu Medium"/>
                    <a:ea typeface="Ubuntu Medium"/>
                    <a:cs typeface="Ubuntu Medium"/>
                    <a:sym typeface="Ubuntu Medium"/>
                  </a:rPr>
                  <a:t>Full Time</a:t>
                </a:r>
                <a:endParaRPr sz="1200">
                  <a:solidFill>
                    <a:srgbClr val="2A2929"/>
                  </a:solidFill>
                  <a:latin typeface="Ubuntu Medium"/>
                  <a:ea typeface="Ubuntu Medium"/>
                  <a:cs typeface="Ubuntu Medium"/>
                  <a:sym typeface="Ubuntu Medium"/>
                </a:endParaRPr>
              </a:p>
            </p:txBody>
          </p:sp>
          <p:sp>
            <p:nvSpPr>
              <p:cNvPr id="85" name="Google Shape;85;p13"/>
              <p:cNvSpPr txBox="1"/>
              <p:nvPr/>
            </p:nvSpPr>
            <p:spPr>
              <a:xfrm>
                <a:off x="5746414" y="3780225"/>
                <a:ext cx="1216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2A2929"/>
                    </a:solidFill>
                    <a:latin typeface="Ubuntu Light"/>
                    <a:ea typeface="Ubuntu Light"/>
                    <a:cs typeface="Ubuntu Light"/>
                    <a:sym typeface="Ubuntu Light"/>
                  </a:rPr>
                  <a:t>10 June, 2018</a:t>
                </a:r>
                <a:endParaRPr sz="1200">
                  <a:solidFill>
                    <a:srgbClr val="2A2929"/>
                  </a:solidFill>
                  <a:latin typeface="Ubuntu Light"/>
                  <a:ea typeface="Ubuntu Light"/>
                  <a:cs typeface="Ubuntu Light"/>
                  <a:sym typeface="Ubuntu Light"/>
                </a:endParaRPr>
              </a:p>
            </p:txBody>
          </p:sp>
        </p:grpSp>
        <p:grpSp>
          <p:nvGrpSpPr>
            <p:cNvPr id="86" name="Google Shape;86;p13"/>
            <p:cNvGrpSpPr/>
            <p:nvPr/>
          </p:nvGrpSpPr>
          <p:grpSpPr>
            <a:xfrm>
              <a:off x="2880000" y="5551200"/>
              <a:ext cx="4082627" cy="445825"/>
              <a:chOff x="2880000" y="3519200"/>
              <a:chExt cx="4082627" cy="445825"/>
            </a:xfrm>
          </p:grpSpPr>
          <p:sp>
            <p:nvSpPr>
              <p:cNvPr id="87" name="Google Shape;87;p13"/>
              <p:cNvSpPr txBox="1"/>
              <p:nvPr/>
            </p:nvSpPr>
            <p:spPr>
              <a:xfrm>
                <a:off x="2880000" y="3519200"/>
                <a:ext cx="21084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2A2929"/>
                    </a:solidFill>
                    <a:latin typeface="Ubuntu Medium"/>
                    <a:ea typeface="Ubuntu Medium"/>
                    <a:cs typeface="Ubuntu Medium"/>
                    <a:sym typeface="Ubuntu Medium"/>
                  </a:rPr>
                  <a:t>Junior Frontend Developer   </a:t>
                </a:r>
                <a:endParaRPr sz="1200">
                  <a:solidFill>
                    <a:srgbClr val="2A2929"/>
                  </a:solidFill>
                  <a:latin typeface="Ubuntu Medium"/>
                  <a:ea typeface="Ubuntu Medium"/>
                  <a:cs typeface="Ubuntu Medium"/>
                  <a:sym typeface="Ubuntu Medium"/>
                </a:endParaRPr>
              </a:p>
            </p:txBody>
          </p:sp>
          <p:sp>
            <p:nvSpPr>
              <p:cNvPr id="88" name="Google Shape;88;p13"/>
              <p:cNvSpPr txBox="1"/>
              <p:nvPr/>
            </p:nvSpPr>
            <p:spPr>
              <a:xfrm>
                <a:off x="2880000" y="3780225"/>
                <a:ext cx="21084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2A2929"/>
                    </a:solidFill>
                    <a:latin typeface="Ubuntu Light"/>
                    <a:ea typeface="Ubuntu Light"/>
                    <a:cs typeface="Ubuntu Light"/>
                    <a:sym typeface="Ubuntu Light"/>
                  </a:rPr>
                  <a:t>CodeWorks | Bristol    </a:t>
                </a:r>
                <a:endParaRPr sz="1200">
                  <a:solidFill>
                    <a:srgbClr val="2A2929"/>
                  </a:solidFill>
                  <a:latin typeface="Ubuntu Light"/>
                  <a:ea typeface="Ubuntu Light"/>
                  <a:cs typeface="Ubuntu Light"/>
                  <a:sym typeface="Ubuntu Light"/>
                </a:endParaRPr>
              </a:p>
            </p:txBody>
          </p:sp>
          <p:sp>
            <p:nvSpPr>
              <p:cNvPr id="89" name="Google Shape;89;p13"/>
              <p:cNvSpPr txBox="1"/>
              <p:nvPr/>
            </p:nvSpPr>
            <p:spPr>
              <a:xfrm>
                <a:off x="5727692" y="3519200"/>
                <a:ext cx="1216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2A2929"/>
                    </a:solidFill>
                    <a:latin typeface="Ubuntu Medium"/>
                    <a:ea typeface="Ubuntu Medium"/>
                    <a:cs typeface="Ubuntu Medium"/>
                    <a:sym typeface="Ubuntu Medium"/>
                  </a:rPr>
                  <a:t>Full Time</a:t>
                </a:r>
                <a:endParaRPr sz="1200">
                  <a:solidFill>
                    <a:srgbClr val="2A2929"/>
                  </a:solidFill>
                  <a:latin typeface="Ubuntu Medium"/>
                  <a:ea typeface="Ubuntu Medium"/>
                  <a:cs typeface="Ubuntu Medium"/>
                  <a:sym typeface="Ubuntu Medium"/>
                </a:endParaRPr>
              </a:p>
            </p:txBody>
          </p:sp>
          <p:sp>
            <p:nvSpPr>
              <p:cNvPr id="90" name="Google Shape;90;p13"/>
              <p:cNvSpPr txBox="1"/>
              <p:nvPr/>
            </p:nvSpPr>
            <p:spPr>
              <a:xfrm>
                <a:off x="5514527" y="3780225"/>
                <a:ext cx="14481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2A2929"/>
                    </a:solidFill>
                    <a:latin typeface="Ubuntu Light"/>
                    <a:ea typeface="Ubuntu Light"/>
                    <a:cs typeface="Ubuntu Light"/>
                    <a:sym typeface="Ubuntu Light"/>
                  </a:rPr>
                  <a:t>  5 December, 2016</a:t>
                </a:r>
                <a:endParaRPr sz="1200">
                  <a:solidFill>
                    <a:srgbClr val="2A2929"/>
                  </a:solidFill>
                  <a:latin typeface="Ubuntu Light"/>
                  <a:ea typeface="Ubuntu Light"/>
                  <a:cs typeface="Ubuntu Light"/>
                  <a:sym typeface="Ubuntu Light"/>
                </a:endParaRPr>
              </a:p>
            </p:txBody>
          </p:sp>
        </p:grpSp>
        <p:grpSp>
          <p:nvGrpSpPr>
            <p:cNvPr id="91" name="Google Shape;91;p13"/>
            <p:cNvGrpSpPr/>
            <p:nvPr/>
          </p:nvGrpSpPr>
          <p:grpSpPr>
            <a:xfrm>
              <a:off x="2880000" y="6567200"/>
              <a:ext cx="4082614" cy="445825"/>
              <a:chOff x="2880000" y="3519200"/>
              <a:chExt cx="4082614" cy="445825"/>
            </a:xfrm>
          </p:grpSpPr>
          <p:sp>
            <p:nvSpPr>
              <p:cNvPr id="92" name="Google Shape;92;p13"/>
              <p:cNvSpPr txBox="1"/>
              <p:nvPr/>
            </p:nvSpPr>
            <p:spPr>
              <a:xfrm>
                <a:off x="2880000" y="3519200"/>
                <a:ext cx="21084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2A2929"/>
                    </a:solidFill>
                    <a:latin typeface="Ubuntu Medium"/>
                    <a:ea typeface="Ubuntu Medium"/>
                    <a:cs typeface="Ubuntu Medium"/>
                    <a:sym typeface="Ubuntu Medium"/>
                  </a:rPr>
                  <a:t>Intern Web Developer   </a:t>
                </a:r>
                <a:endParaRPr sz="1200">
                  <a:solidFill>
                    <a:srgbClr val="2A2929"/>
                  </a:solidFill>
                  <a:latin typeface="Ubuntu Medium"/>
                  <a:ea typeface="Ubuntu Medium"/>
                  <a:cs typeface="Ubuntu Medium"/>
                  <a:sym typeface="Ubuntu Medium"/>
                </a:endParaRPr>
              </a:p>
            </p:txBody>
          </p:sp>
          <p:sp>
            <p:nvSpPr>
              <p:cNvPr id="93" name="Google Shape;93;p13"/>
              <p:cNvSpPr txBox="1"/>
              <p:nvPr/>
            </p:nvSpPr>
            <p:spPr>
              <a:xfrm>
                <a:off x="2880000" y="3780225"/>
                <a:ext cx="21084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2A2929"/>
                    </a:solidFill>
                    <a:latin typeface="Ubuntu Light"/>
                    <a:ea typeface="Ubuntu Light"/>
                    <a:cs typeface="Ubuntu Light"/>
                    <a:sym typeface="Ubuntu Light"/>
                  </a:rPr>
                  <a:t>WebStart | Cambridge  </a:t>
                </a:r>
                <a:endParaRPr sz="1200">
                  <a:solidFill>
                    <a:srgbClr val="2A2929"/>
                  </a:solidFill>
                  <a:latin typeface="Ubuntu Light"/>
                  <a:ea typeface="Ubuntu Light"/>
                  <a:cs typeface="Ubuntu Light"/>
                  <a:sym typeface="Ubuntu Light"/>
                </a:endParaRPr>
              </a:p>
            </p:txBody>
          </p:sp>
          <p:sp>
            <p:nvSpPr>
              <p:cNvPr id="94" name="Google Shape;94;p13"/>
              <p:cNvSpPr txBox="1"/>
              <p:nvPr/>
            </p:nvSpPr>
            <p:spPr>
              <a:xfrm>
                <a:off x="5727692" y="3519200"/>
                <a:ext cx="1216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2A2929"/>
                    </a:solidFill>
                    <a:latin typeface="Ubuntu Medium"/>
                    <a:ea typeface="Ubuntu Medium"/>
                    <a:cs typeface="Ubuntu Medium"/>
                    <a:sym typeface="Ubuntu Medium"/>
                  </a:rPr>
                  <a:t>Full Time</a:t>
                </a:r>
                <a:endParaRPr sz="1200">
                  <a:solidFill>
                    <a:srgbClr val="2A2929"/>
                  </a:solidFill>
                  <a:latin typeface="Ubuntu Medium"/>
                  <a:ea typeface="Ubuntu Medium"/>
                  <a:cs typeface="Ubuntu Medium"/>
                  <a:sym typeface="Ubuntu Medium"/>
                </a:endParaRPr>
              </a:p>
            </p:txBody>
          </p:sp>
          <p:sp>
            <p:nvSpPr>
              <p:cNvPr id="95" name="Google Shape;95;p13"/>
              <p:cNvSpPr txBox="1"/>
              <p:nvPr/>
            </p:nvSpPr>
            <p:spPr>
              <a:xfrm>
                <a:off x="5746414" y="3780225"/>
                <a:ext cx="1216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2A2929"/>
                    </a:solidFill>
                    <a:latin typeface="Ubuntu Light"/>
                    <a:ea typeface="Ubuntu Light"/>
                    <a:cs typeface="Ubuntu Light"/>
                    <a:sym typeface="Ubuntu Light"/>
                  </a:rPr>
                  <a:t>  20 May, 2014</a:t>
                </a:r>
                <a:endParaRPr sz="1200">
                  <a:solidFill>
                    <a:srgbClr val="2A2929"/>
                  </a:solidFill>
                  <a:latin typeface="Ubuntu Light"/>
                  <a:ea typeface="Ubuntu Light"/>
                  <a:cs typeface="Ubuntu Light"/>
                  <a:sym typeface="Ubuntu Light"/>
                </a:endParaRPr>
              </a:p>
            </p:txBody>
          </p:sp>
        </p:grpSp>
      </p:grpSp>
      <p:grpSp>
        <p:nvGrpSpPr>
          <p:cNvPr id="96" name="Google Shape;96;p13"/>
          <p:cNvGrpSpPr/>
          <p:nvPr/>
        </p:nvGrpSpPr>
        <p:grpSpPr>
          <a:xfrm>
            <a:off x="450000" y="4989750"/>
            <a:ext cx="2070000" cy="2008784"/>
            <a:chOff x="450000" y="4989750"/>
            <a:chExt cx="2070000" cy="2008784"/>
          </a:xfrm>
        </p:grpSpPr>
        <p:sp>
          <p:nvSpPr>
            <p:cNvPr id="97" name="Google Shape;97;p13"/>
            <p:cNvSpPr txBox="1"/>
            <p:nvPr/>
          </p:nvSpPr>
          <p:spPr>
            <a:xfrm>
              <a:off x="450000" y="4989750"/>
              <a:ext cx="20700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2A2929"/>
                  </a:solidFill>
                  <a:latin typeface="Ubuntu"/>
                  <a:ea typeface="Ubuntu"/>
                  <a:cs typeface="Ubuntu"/>
                  <a:sym typeface="Ubuntu"/>
                </a:rPr>
                <a:t>TECHNICAL SKILLS</a:t>
              </a:r>
              <a:endParaRPr b="1">
                <a:solidFill>
                  <a:srgbClr val="2A2929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grpSp>
          <p:nvGrpSpPr>
            <p:cNvPr id="98" name="Google Shape;98;p13"/>
            <p:cNvGrpSpPr/>
            <p:nvPr/>
          </p:nvGrpSpPr>
          <p:grpSpPr>
            <a:xfrm>
              <a:off x="455400" y="5541403"/>
              <a:ext cx="1858675" cy="184800"/>
              <a:chOff x="455400" y="5541403"/>
              <a:chExt cx="1858675" cy="184800"/>
            </a:xfrm>
          </p:grpSpPr>
          <p:sp>
            <p:nvSpPr>
              <p:cNvPr id="99" name="Google Shape;99;p13"/>
              <p:cNvSpPr txBox="1"/>
              <p:nvPr/>
            </p:nvSpPr>
            <p:spPr>
              <a:xfrm>
                <a:off x="455400" y="5541403"/>
                <a:ext cx="8418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2A2929"/>
                    </a:solidFill>
                    <a:latin typeface="Ubuntu"/>
                    <a:ea typeface="Ubuntu"/>
                    <a:cs typeface="Ubuntu"/>
                    <a:sym typeface="Ubuntu"/>
                  </a:rPr>
                  <a:t>HTML/CSS</a:t>
                </a:r>
                <a:endParaRPr sz="1200">
                  <a:solidFill>
                    <a:srgbClr val="2A2929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  <p:grpSp>
            <p:nvGrpSpPr>
              <p:cNvPr id="100" name="Google Shape;100;p13"/>
              <p:cNvGrpSpPr/>
              <p:nvPr/>
            </p:nvGrpSpPr>
            <p:grpSpPr>
              <a:xfrm>
                <a:off x="1358275" y="5622450"/>
                <a:ext cx="955800" cy="44700"/>
                <a:chOff x="1358275" y="5622450"/>
                <a:chExt cx="955800" cy="44700"/>
              </a:xfrm>
            </p:grpSpPr>
            <p:sp>
              <p:nvSpPr>
                <p:cNvPr id="101" name="Google Shape;101;p13"/>
                <p:cNvSpPr/>
                <p:nvPr/>
              </p:nvSpPr>
              <p:spPr>
                <a:xfrm>
                  <a:off x="1358275" y="5622450"/>
                  <a:ext cx="955800" cy="4470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25252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" name="Google Shape;102;p13"/>
                <p:cNvSpPr/>
                <p:nvPr/>
              </p:nvSpPr>
              <p:spPr>
                <a:xfrm>
                  <a:off x="1358275" y="5622450"/>
                  <a:ext cx="765900" cy="44700"/>
                </a:xfrm>
                <a:prstGeom prst="rect">
                  <a:avLst/>
                </a:prstGeom>
                <a:solidFill>
                  <a:srgbClr val="2525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03" name="Google Shape;103;p13"/>
            <p:cNvGrpSpPr/>
            <p:nvPr/>
          </p:nvGrpSpPr>
          <p:grpSpPr>
            <a:xfrm>
              <a:off x="455400" y="5795869"/>
              <a:ext cx="1858675" cy="184800"/>
              <a:chOff x="455400" y="5541403"/>
              <a:chExt cx="1858675" cy="184800"/>
            </a:xfrm>
          </p:grpSpPr>
          <p:sp>
            <p:nvSpPr>
              <p:cNvPr id="104" name="Google Shape;104;p13"/>
              <p:cNvSpPr txBox="1"/>
              <p:nvPr/>
            </p:nvSpPr>
            <p:spPr>
              <a:xfrm>
                <a:off x="455400" y="5541403"/>
                <a:ext cx="8418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2A2929"/>
                    </a:solidFill>
                    <a:latin typeface="Ubuntu"/>
                    <a:ea typeface="Ubuntu"/>
                    <a:cs typeface="Ubuntu"/>
                    <a:sym typeface="Ubuntu"/>
                  </a:rPr>
                  <a:t>JavaScript</a:t>
                </a:r>
                <a:endParaRPr sz="1200">
                  <a:solidFill>
                    <a:srgbClr val="2A2929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  <p:grpSp>
            <p:nvGrpSpPr>
              <p:cNvPr id="105" name="Google Shape;105;p13"/>
              <p:cNvGrpSpPr/>
              <p:nvPr/>
            </p:nvGrpSpPr>
            <p:grpSpPr>
              <a:xfrm>
                <a:off x="1358275" y="5622450"/>
                <a:ext cx="955800" cy="44709"/>
                <a:chOff x="1358275" y="5622450"/>
                <a:chExt cx="955800" cy="44709"/>
              </a:xfrm>
            </p:grpSpPr>
            <p:sp>
              <p:nvSpPr>
                <p:cNvPr id="106" name="Google Shape;106;p13"/>
                <p:cNvSpPr/>
                <p:nvPr/>
              </p:nvSpPr>
              <p:spPr>
                <a:xfrm>
                  <a:off x="1358275" y="5622450"/>
                  <a:ext cx="955800" cy="4470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25252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" name="Google Shape;107;p13"/>
                <p:cNvSpPr/>
                <p:nvPr/>
              </p:nvSpPr>
              <p:spPr>
                <a:xfrm>
                  <a:off x="1358275" y="5622459"/>
                  <a:ext cx="857100" cy="44700"/>
                </a:xfrm>
                <a:prstGeom prst="rect">
                  <a:avLst/>
                </a:prstGeom>
                <a:solidFill>
                  <a:srgbClr val="2525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08" name="Google Shape;108;p13"/>
            <p:cNvGrpSpPr/>
            <p:nvPr/>
          </p:nvGrpSpPr>
          <p:grpSpPr>
            <a:xfrm>
              <a:off x="455400" y="6050335"/>
              <a:ext cx="1858675" cy="184800"/>
              <a:chOff x="455400" y="5541403"/>
              <a:chExt cx="1858675" cy="184800"/>
            </a:xfrm>
          </p:grpSpPr>
          <p:sp>
            <p:nvSpPr>
              <p:cNvPr id="109" name="Google Shape;109;p13"/>
              <p:cNvSpPr txBox="1"/>
              <p:nvPr/>
            </p:nvSpPr>
            <p:spPr>
              <a:xfrm>
                <a:off x="455400" y="5541403"/>
                <a:ext cx="8418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2A2929"/>
                    </a:solidFill>
                    <a:latin typeface="Ubuntu"/>
                    <a:ea typeface="Ubuntu"/>
                    <a:cs typeface="Ubuntu"/>
                    <a:sym typeface="Ubuntu"/>
                  </a:rPr>
                  <a:t>React</a:t>
                </a:r>
                <a:endParaRPr sz="1200">
                  <a:solidFill>
                    <a:srgbClr val="2A2929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  <p:grpSp>
            <p:nvGrpSpPr>
              <p:cNvPr id="110" name="Google Shape;110;p13"/>
              <p:cNvGrpSpPr/>
              <p:nvPr/>
            </p:nvGrpSpPr>
            <p:grpSpPr>
              <a:xfrm>
                <a:off x="1358275" y="5622443"/>
                <a:ext cx="955800" cy="44707"/>
                <a:chOff x="1358275" y="5622443"/>
                <a:chExt cx="955800" cy="44707"/>
              </a:xfrm>
            </p:grpSpPr>
            <p:sp>
              <p:nvSpPr>
                <p:cNvPr id="111" name="Google Shape;111;p13"/>
                <p:cNvSpPr/>
                <p:nvPr/>
              </p:nvSpPr>
              <p:spPr>
                <a:xfrm>
                  <a:off x="1358275" y="5622450"/>
                  <a:ext cx="955800" cy="4470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25252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2" name="Google Shape;112;p13"/>
                <p:cNvSpPr/>
                <p:nvPr/>
              </p:nvSpPr>
              <p:spPr>
                <a:xfrm>
                  <a:off x="1358275" y="5622443"/>
                  <a:ext cx="798000" cy="44700"/>
                </a:xfrm>
                <a:prstGeom prst="rect">
                  <a:avLst/>
                </a:prstGeom>
                <a:solidFill>
                  <a:srgbClr val="2525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13" name="Google Shape;113;p13"/>
            <p:cNvGrpSpPr/>
            <p:nvPr/>
          </p:nvGrpSpPr>
          <p:grpSpPr>
            <a:xfrm>
              <a:off x="455400" y="6304802"/>
              <a:ext cx="1858675" cy="184800"/>
              <a:chOff x="455400" y="5541403"/>
              <a:chExt cx="1858675" cy="184800"/>
            </a:xfrm>
          </p:grpSpPr>
          <p:sp>
            <p:nvSpPr>
              <p:cNvPr id="114" name="Google Shape;114;p13"/>
              <p:cNvSpPr txBox="1"/>
              <p:nvPr/>
            </p:nvSpPr>
            <p:spPr>
              <a:xfrm>
                <a:off x="455400" y="5541403"/>
                <a:ext cx="8418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2A2929"/>
                    </a:solidFill>
                    <a:latin typeface="Ubuntu"/>
                    <a:ea typeface="Ubuntu"/>
                    <a:cs typeface="Ubuntu"/>
                    <a:sym typeface="Ubuntu"/>
                  </a:rPr>
                  <a:t>Git/GitHub</a:t>
                </a:r>
                <a:endParaRPr sz="1200">
                  <a:solidFill>
                    <a:srgbClr val="2A2929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  <p:grpSp>
            <p:nvGrpSpPr>
              <p:cNvPr id="115" name="Google Shape;115;p13"/>
              <p:cNvGrpSpPr/>
              <p:nvPr/>
            </p:nvGrpSpPr>
            <p:grpSpPr>
              <a:xfrm>
                <a:off x="1358275" y="5622450"/>
                <a:ext cx="955800" cy="44701"/>
                <a:chOff x="1358275" y="5622450"/>
                <a:chExt cx="955800" cy="44701"/>
              </a:xfrm>
            </p:grpSpPr>
            <p:sp>
              <p:nvSpPr>
                <p:cNvPr id="116" name="Google Shape;116;p13"/>
                <p:cNvSpPr/>
                <p:nvPr/>
              </p:nvSpPr>
              <p:spPr>
                <a:xfrm>
                  <a:off x="1358275" y="5622450"/>
                  <a:ext cx="955800" cy="4470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25252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7" name="Google Shape;117;p13"/>
                <p:cNvSpPr/>
                <p:nvPr/>
              </p:nvSpPr>
              <p:spPr>
                <a:xfrm>
                  <a:off x="1358275" y="5622451"/>
                  <a:ext cx="515400" cy="44700"/>
                </a:xfrm>
                <a:prstGeom prst="rect">
                  <a:avLst/>
                </a:prstGeom>
                <a:solidFill>
                  <a:srgbClr val="2525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18" name="Google Shape;118;p13"/>
            <p:cNvGrpSpPr/>
            <p:nvPr/>
          </p:nvGrpSpPr>
          <p:grpSpPr>
            <a:xfrm>
              <a:off x="455400" y="6559268"/>
              <a:ext cx="1858675" cy="184800"/>
              <a:chOff x="455400" y="5541403"/>
              <a:chExt cx="1858675" cy="184800"/>
            </a:xfrm>
          </p:grpSpPr>
          <p:sp>
            <p:nvSpPr>
              <p:cNvPr id="119" name="Google Shape;119;p13"/>
              <p:cNvSpPr txBox="1"/>
              <p:nvPr/>
            </p:nvSpPr>
            <p:spPr>
              <a:xfrm>
                <a:off x="455400" y="5541403"/>
                <a:ext cx="8418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2A2929"/>
                    </a:solidFill>
                    <a:latin typeface="Ubuntu"/>
                    <a:ea typeface="Ubuntu"/>
                    <a:cs typeface="Ubuntu"/>
                    <a:sym typeface="Ubuntu"/>
                  </a:rPr>
                  <a:t>Webpack</a:t>
                </a:r>
                <a:endParaRPr sz="1200">
                  <a:solidFill>
                    <a:srgbClr val="2A2929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  <p:grpSp>
            <p:nvGrpSpPr>
              <p:cNvPr id="120" name="Google Shape;120;p13"/>
              <p:cNvGrpSpPr/>
              <p:nvPr/>
            </p:nvGrpSpPr>
            <p:grpSpPr>
              <a:xfrm>
                <a:off x="1358275" y="5622450"/>
                <a:ext cx="955800" cy="44710"/>
                <a:chOff x="1358275" y="5622450"/>
                <a:chExt cx="955800" cy="44710"/>
              </a:xfrm>
            </p:grpSpPr>
            <p:sp>
              <p:nvSpPr>
                <p:cNvPr id="121" name="Google Shape;121;p13"/>
                <p:cNvSpPr/>
                <p:nvPr/>
              </p:nvSpPr>
              <p:spPr>
                <a:xfrm>
                  <a:off x="1358275" y="5622450"/>
                  <a:ext cx="955800" cy="4470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25252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2" name="Google Shape;122;p13"/>
                <p:cNvSpPr/>
                <p:nvPr/>
              </p:nvSpPr>
              <p:spPr>
                <a:xfrm>
                  <a:off x="1358275" y="5622460"/>
                  <a:ext cx="879300" cy="44700"/>
                </a:xfrm>
                <a:prstGeom prst="rect">
                  <a:avLst/>
                </a:prstGeom>
                <a:solidFill>
                  <a:srgbClr val="2525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23" name="Google Shape;123;p13"/>
            <p:cNvGrpSpPr/>
            <p:nvPr/>
          </p:nvGrpSpPr>
          <p:grpSpPr>
            <a:xfrm>
              <a:off x="455400" y="6813734"/>
              <a:ext cx="1858675" cy="184800"/>
              <a:chOff x="455400" y="5541403"/>
              <a:chExt cx="1858675" cy="184800"/>
            </a:xfrm>
          </p:grpSpPr>
          <p:sp>
            <p:nvSpPr>
              <p:cNvPr id="124" name="Google Shape;124;p13"/>
              <p:cNvSpPr txBox="1"/>
              <p:nvPr/>
            </p:nvSpPr>
            <p:spPr>
              <a:xfrm>
                <a:off x="455400" y="5541403"/>
                <a:ext cx="8418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2A2929"/>
                    </a:solidFill>
                    <a:latin typeface="Ubuntu"/>
                    <a:ea typeface="Ubuntu"/>
                    <a:cs typeface="Ubuntu"/>
                    <a:sym typeface="Ubuntu"/>
                  </a:rPr>
                  <a:t>REST APIs</a:t>
                </a:r>
                <a:endParaRPr sz="1200">
                  <a:solidFill>
                    <a:srgbClr val="2A2929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  <p:grpSp>
            <p:nvGrpSpPr>
              <p:cNvPr id="125" name="Google Shape;125;p13"/>
              <p:cNvGrpSpPr/>
              <p:nvPr/>
            </p:nvGrpSpPr>
            <p:grpSpPr>
              <a:xfrm>
                <a:off x="1358275" y="5622444"/>
                <a:ext cx="955800" cy="44706"/>
                <a:chOff x="1358275" y="5622444"/>
                <a:chExt cx="955800" cy="44706"/>
              </a:xfrm>
            </p:grpSpPr>
            <p:sp>
              <p:nvSpPr>
                <p:cNvPr id="126" name="Google Shape;126;p13"/>
                <p:cNvSpPr/>
                <p:nvPr/>
              </p:nvSpPr>
              <p:spPr>
                <a:xfrm>
                  <a:off x="1358275" y="5622450"/>
                  <a:ext cx="955800" cy="4470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25252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7" name="Google Shape;127;p13"/>
                <p:cNvSpPr/>
                <p:nvPr/>
              </p:nvSpPr>
              <p:spPr>
                <a:xfrm>
                  <a:off x="1358275" y="5622444"/>
                  <a:ext cx="568200" cy="44700"/>
                </a:xfrm>
                <a:prstGeom prst="rect">
                  <a:avLst/>
                </a:prstGeom>
                <a:solidFill>
                  <a:srgbClr val="2525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grpSp>
        <p:nvGrpSpPr>
          <p:cNvPr id="128" name="Google Shape;128;p13"/>
          <p:cNvGrpSpPr/>
          <p:nvPr/>
        </p:nvGrpSpPr>
        <p:grpSpPr>
          <a:xfrm>
            <a:off x="463900" y="7463875"/>
            <a:ext cx="2044200" cy="1214800"/>
            <a:chOff x="463900" y="7463875"/>
            <a:chExt cx="2044200" cy="1214800"/>
          </a:xfrm>
        </p:grpSpPr>
        <p:sp>
          <p:nvSpPr>
            <p:cNvPr id="129" name="Google Shape;129;p13"/>
            <p:cNvSpPr txBox="1"/>
            <p:nvPr/>
          </p:nvSpPr>
          <p:spPr>
            <a:xfrm>
              <a:off x="463900" y="7463875"/>
              <a:ext cx="20442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2A2929"/>
                  </a:solidFill>
                  <a:latin typeface="Ubuntu"/>
                  <a:ea typeface="Ubuntu"/>
                  <a:cs typeface="Ubuntu"/>
                  <a:sym typeface="Ubuntu"/>
                </a:rPr>
                <a:t>LANGUAGES</a:t>
              </a:r>
              <a:endParaRPr b="1">
                <a:solidFill>
                  <a:srgbClr val="2A2929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130" name="Google Shape;130;p13"/>
            <p:cNvSpPr txBox="1"/>
            <p:nvPr/>
          </p:nvSpPr>
          <p:spPr>
            <a:xfrm>
              <a:off x="463900" y="7985575"/>
              <a:ext cx="2044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2A2929"/>
                  </a:solidFill>
                  <a:latin typeface="Ubuntu"/>
                  <a:ea typeface="Ubuntu"/>
                  <a:cs typeface="Ubuntu"/>
                  <a:sym typeface="Ubuntu"/>
                </a:rPr>
                <a:t>English:</a:t>
              </a:r>
              <a:r>
                <a:rPr lang="ru" sz="1200">
                  <a:solidFill>
                    <a:srgbClr val="2A2929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 </a:t>
              </a:r>
              <a:r>
                <a:rPr lang="ru" sz="1200">
                  <a:solidFill>
                    <a:srgbClr val="2A2929"/>
                  </a:solidFill>
                  <a:latin typeface="Ubuntu"/>
                  <a:ea typeface="Ubuntu"/>
                  <a:cs typeface="Ubuntu"/>
                  <a:sym typeface="Ubuntu"/>
                </a:rPr>
                <a:t>Fluent</a:t>
              </a:r>
              <a:endParaRPr sz="1200">
                <a:solidFill>
                  <a:srgbClr val="2A2929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131" name="Google Shape;131;p13"/>
            <p:cNvSpPr txBox="1"/>
            <p:nvPr/>
          </p:nvSpPr>
          <p:spPr>
            <a:xfrm>
              <a:off x="463900" y="8239725"/>
              <a:ext cx="2044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2A2929"/>
                  </a:solidFill>
                  <a:latin typeface="Ubuntu"/>
                  <a:ea typeface="Ubuntu"/>
                  <a:cs typeface="Ubuntu"/>
                  <a:sym typeface="Ubuntu"/>
                </a:rPr>
                <a:t>Spanish:</a:t>
              </a:r>
              <a:r>
                <a:rPr lang="ru" sz="1200">
                  <a:solidFill>
                    <a:srgbClr val="2A2929"/>
                  </a:solidFill>
                  <a:latin typeface="Ubuntu"/>
                  <a:ea typeface="Ubuntu"/>
                  <a:cs typeface="Ubuntu"/>
                  <a:sym typeface="Ubuntu"/>
                </a:rPr>
                <a:t> Intermediate</a:t>
              </a:r>
              <a:endParaRPr sz="1200">
                <a:solidFill>
                  <a:srgbClr val="2A2929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132" name="Google Shape;132;p13"/>
            <p:cNvSpPr txBox="1"/>
            <p:nvPr/>
          </p:nvSpPr>
          <p:spPr>
            <a:xfrm>
              <a:off x="463900" y="8493875"/>
              <a:ext cx="2044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2A2929"/>
                  </a:solidFill>
                  <a:latin typeface="Ubuntu"/>
                  <a:ea typeface="Ubuntu"/>
                  <a:cs typeface="Ubuntu"/>
                  <a:sym typeface="Ubuntu"/>
                </a:rPr>
                <a:t>French:</a:t>
              </a:r>
              <a:r>
                <a:rPr lang="ru" sz="1200">
                  <a:solidFill>
                    <a:srgbClr val="2A2929"/>
                  </a:solidFill>
                  <a:latin typeface="Ubuntu Light"/>
                  <a:ea typeface="Ubuntu Light"/>
                  <a:cs typeface="Ubuntu Light"/>
                  <a:sym typeface="Ubuntu Light"/>
                </a:rPr>
                <a:t> </a:t>
              </a:r>
              <a:r>
                <a:rPr lang="ru" sz="1200">
                  <a:solidFill>
                    <a:srgbClr val="2A2929"/>
                  </a:solidFill>
                  <a:latin typeface="Ubuntu"/>
                  <a:ea typeface="Ubuntu"/>
                  <a:cs typeface="Ubuntu"/>
                  <a:sym typeface="Ubuntu"/>
                </a:rPr>
                <a:t>Basic</a:t>
              </a:r>
              <a:endParaRPr sz="1200">
                <a:solidFill>
                  <a:srgbClr val="2A2929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grpSp>
        <p:nvGrpSpPr>
          <p:cNvPr id="133" name="Google Shape;133;p13"/>
          <p:cNvGrpSpPr/>
          <p:nvPr/>
        </p:nvGrpSpPr>
        <p:grpSpPr>
          <a:xfrm>
            <a:off x="2880000" y="7463883"/>
            <a:ext cx="3283500" cy="2488091"/>
            <a:chOff x="2880000" y="7463883"/>
            <a:chExt cx="3283500" cy="2488091"/>
          </a:xfrm>
        </p:grpSpPr>
        <p:grpSp>
          <p:nvGrpSpPr>
            <p:cNvPr id="134" name="Google Shape;134;p13"/>
            <p:cNvGrpSpPr/>
            <p:nvPr/>
          </p:nvGrpSpPr>
          <p:grpSpPr>
            <a:xfrm>
              <a:off x="2880000" y="7463883"/>
              <a:ext cx="3283500" cy="1214786"/>
              <a:chOff x="2880000" y="7463883"/>
              <a:chExt cx="3283500" cy="1214786"/>
            </a:xfrm>
          </p:grpSpPr>
          <p:sp>
            <p:nvSpPr>
              <p:cNvPr id="135" name="Google Shape;135;p13"/>
              <p:cNvSpPr txBox="1"/>
              <p:nvPr/>
            </p:nvSpPr>
            <p:spPr>
              <a:xfrm>
                <a:off x="2880000" y="7463883"/>
                <a:ext cx="15138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>
                    <a:solidFill>
                      <a:srgbClr val="2A2929"/>
                    </a:solidFill>
                    <a:latin typeface="Ubuntu"/>
                    <a:ea typeface="Ubuntu"/>
                    <a:cs typeface="Ubuntu"/>
                    <a:sym typeface="Ubuntu"/>
                  </a:rPr>
                  <a:t>EDUCATION</a:t>
                </a:r>
                <a:endParaRPr b="1">
                  <a:solidFill>
                    <a:srgbClr val="2A2929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  <p:sp>
            <p:nvSpPr>
              <p:cNvPr id="136" name="Google Shape;136;p13"/>
              <p:cNvSpPr txBox="1"/>
              <p:nvPr/>
            </p:nvSpPr>
            <p:spPr>
              <a:xfrm>
                <a:off x="2880000" y="7985575"/>
                <a:ext cx="32835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2A2929"/>
                    </a:solidFill>
                    <a:latin typeface="Ubuntu Medium"/>
                    <a:ea typeface="Ubuntu Medium"/>
                    <a:cs typeface="Ubuntu Medium"/>
                    <a:sym typeface="Ubuntu Medium"/>
                  </a:rPr>
                  <a:t>Master's Degree in Computer Science</a:t>
                </a:r>
                <a:endParaRPr sz="1200">
                  <a:solidFill>
                    <a:srgbClr val="2A2929"/>
                  </a:solidFill>
                  <a:latin typeface="Ubuntu Medium"/>
                  <a:ea typeface="Ubuntu Medium"/>
                  <a:cs typeface="Ubuntu Medium"/>
                  <a:sym typeface="Ubuntu Medium"/>
                </a:endParaRPr>
              </a:p>
            </p:txBody>
          </p:sp>
          <p:sp>
            <p:nvSpPr>
              <p:cNvPr id="137" name="Google Shape;137;p13"/>
              <p:cNvSpPr txBox="1"/>
              <p:nvPr/>
            </p:nvSpPr>
            <p:spPr>
              <a:xfrm>
                <a:off x="2880000" y="8239722"/>
                <a:ext cx="21084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2A2929"/>
                    </a:solidFill>
                    <a:latin typeface="Ubuntu"/>
                    <a:ea typeface="Ubuntu"/>
                    <a:cs typeface="Ubuntu"/>
                    <a:sym typeface="Ubuntu"/>
                  </a:rPr>
                  <a:t>University of Cambridge</a:t>
                </a:r>
                <a:endParaRPr sz="1200">
                  <a:solidFill>
                    <a:srgbClr val="2A2929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  <p:sp>
            <p:nvSpPr>
              <p:cNvPr id="138" name="Google Shape;138;p13"/>
              <p:cNvSpPr txBox="1"/>
              <p:nvPr/>
            </p:nvSpPr>
            <p:spPr>
              <a:xfrm>
                <a:off x="2880000" y="8493869"/>
                <a:ext cx="2646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2A2929"/>
                    </a:solidFill>
                    <a:latin typeface="Ubuntu Light"/>
                    <a:ea typeface="Ubuntu Light"/>
                    <a:cs typeface="Ubuntu Light"/>
                    <a:sym typeface="Ubuntu Light"/>
                  </a:rPr>
                  <a:t>September 2015 - June 2017</a:t>
                </a:r>
                <a:endParaRPr sz="1200">
                  <a:solidFill>
                    <a:srgbClr val="2A2929"/>
                  </a:solidFill>
                  <a:latin typeface="Ubuntu Light"/>
                  <a:ea typeface="Ubuntu Light"/>
                  <a:cs typeface="Ubuntu Light"/>
                  <a:sym typeface="Ubuntu Light"/>
                </a:endParaRPr>
              </a:p>
            </p:txBody>
          </p:sp>
        </p:grpSp>
        <p:grpSp>
          <p:nvGrpSpPr>
            <p:cNvPr id="139" name="Google Shape;139;p13"/>
            <p:cNvGrpSpPr/>
            <p:nvPr/>
          </p:nvGrpSpPr>
          <p:grpSpPr>
            <a:xfrm>
              <a:off x="2880000" y="9258880"/>
              <a:ext cx="3283500" cy="693094"/>
              <a:chOff x="2880000" y="7985575"/>
              <a:chExt cx="3283500" cy="693094"/>
            </a:xfrm>
          </p:grpSpPr>
          <p:sp>
            <p:nvSpPr>
              <p:cNvPr id="140" name="Google Shape;140;p13"/>
              <p:cNvSpPr txBox="1"/>
              <p:nvPr/>
            </p:nvSpPr>
            <p:spPr>
              <a:xfrm>
                <a:off x="2880000" y="7985575"/>
                <a:ext cx="32835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2A2929"/>
                    </a:solidFill>
                    <a:latin typeface="Ubuntu Medium"/>
                    <a:ea typeface="Ubuntu Medium"/>
                    <a:cs typeface="Ubuntu Medium"/>
                    <a:sym typeface="Ubuntu Medium"/>
                  </a:rPr>
                  <a:t>Bachelor's Degree in Software Engineering</a:t>
                </a:r>
                <a:endParaRPr sz="1200">
                  <a:solidFill>
                    <a:srgbClr val="2A2929"/>
                  </a:solidFill>
                  <a:latin typeface="Ubuntu Medium"/>
                  <a:ea typeface="Ubuntu Medium"/>
                  <a:cs typeface="Ubuntu Medium"/>
                  <a:sym typeface="Ubuntu Medium"/>
                </a:endParaRPr>
              </a:p>
            </p:txBody>
          </p:sp>
          <p:sp>
            <p:nvSpPr>
              <p:cNvPr id="141" name="Google Shape;141;p13"/>
              <p:cNvSpPr txBox="1"/>
              <p:nvPr/>
            </p:nvSpPr>
            <p:spPr>
              <a:xfrm>
                <a:off x="2880000" y="8239722"/>
                <a:ext cx="21084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2A2929"/>
                    </a:solidFill>
                    <a:latin typeface="Ubuntu"/>
                    <a:ea typeface="Ubuntu"/>
                    <a:cs typeface="Ubuntu"/>
                    <a:sym typeface="Ubuntu"/>
                  </a:rPr>
                  <a:t>University of Leeds</a:t>
                </a:r>
                <a:endParaRPr sz="1200">
                  <a:solidFill>
                    <a:srgbClr val="2A2929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  <p:sp>
            <p:nvSpPr>
              <p:cNvPr id="142" name="Google Shape;142;p13"/>
              <p:cNvSpPr txBox="1"/>
              <p:nvPr/>
            </p:nvSpPr>
            <p:spPr>
              <a:xfrm>
                <a:off x="2880000" y="8493869"/>
                <a:ext cx="2646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2A2929"/>
                    </a:solidFill>
                    <a:latin typeface="Ubuntu Light"/>
                    <a:ea typeface="Ubuntu Light"/>
                    <a:cs typeface="Ubuntu Light"/>
                    <a:sym typeface="Ubuntu Light"/>
                  </a:rPr>
                  <a:t>August 2011 - June 2015</a:t>
                </a:r>
                <a:endParaRPr sz="1200">
                  <a:solidFill>
                    <a:srgbClr val="2A2929"/>
                  </a:solidFill>
                  <a:latin typeface="Ubuntu Light"/>
                  <a:ea typeface="Ubuntu Light"/>
                  <a:cs typeface="Ubuntu Light"/>
                  <a:sym typeface="Ubuntu Light"/>
                </a:endParaRPr>
              </a:p>
            </p:txBody>
          </p:sp>
        </p:grpSp>
      </p:grpSp>
      <p:grpSp>
        <p:nvGrpSpPr>
          <p:cNvPr id="143" name="Google Shape;143;p13"/>
          <p:cNvGrpSpPr/>
          <p:nvPr/>
        </p:nvGrpSpPr>
        <p:grpSpPr>
          <a:xfrm>
            <a:off x="463900" y="9236764"/>
            <a:ext cx="2044200" cy="706500"/>
            <a:chOff x="463900" y="7463875"/>
            <a:chExt cx="2044200" cy="706500"/>
          </a:xfrm>
        </p:grpSpPr>
        <p:sp>
          <p:nvSpPr>
            <p:cNvPr id="144" name="Google Shape;144;p13"/>
            <p:cNvSpPr txBox="1"/>
            <p:nvPr/>
          </p:nvSpPr>
          <p:spPr>
            <a:xfrm>
              <a:off x="463900" y="7985575"/>
              <a:ext cx="2044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2A2929"/>
                  </a:solidFill>
                  <a:latin typeface="Ubuntu"/>
                  <a:ea typeface="Ubuntu"/>
                  <a:cs typeface="Ubuntu"/>
                  <a:sym typeface="Ubuntu"/>
                </a:rPr>
                <a:t>Available upon request.</a:t>
              </a:r>
              <a:endParaRPr sz="1200">
                <a:solidFill>
                  <a:srgbClr val="2A2929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145" name="Google Shape;145;p13"/>
            <p:cNvSpPr txBox="1"/>
            <p:nvPr/>
          </p:nvSpPr>
          <p:spPr>
            <a:xfrm>
              <a:off x="463900" y="7463875"/>
              <a:ext cx="20442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b="1" lang="ru">
                  <a:solidFill>
                    <a:srgbClr val="2A2929"/>
                  </a:solidFill>
                  <a:latin typeface="Ubuntu"/>
                  <a:ea typeface="Ubuntu"/>
                  <a:cs typeface="Ubuntu"/>
                  <a:sym typeface="Ubuntu"/>
                </a:rPr>
                <a:t>CERTIFICATES</a:t>
              </a:r>
              <a:endParaRPr b="1">
                <a:solidFill>
                  <a:srgbClr val="2A2929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