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</p:sldIdLst>
  <p:sldSz cy="10692000" cx="7560000"/>
  <p:notesSz cx="6858000" cy="9144000"/>
  <p:embeddedFontLst>
    <p:embeddedFont>
      <p:font typeface="EB Garamond SemiBold"/>
      <p:regular r:id="rId7"/>
      <p:bold r:id="rId8"/>
      <p:italic r:id="rId9"/>
      <p:boldItalic r:id="rId10"/>
    </p:embeddedFont>
    <p:embeddedFont>
      <p:font typeface="EB Garamond"/>
      <p:regular r:id="rId11"/>
      <p:bold r:id="rId12"/>
      <p:italic r:id="rId13"/>
      <p:boldItalic r:id="rId14"/>
    </p:embeddedFont>
    <p:embeddedFont>
      <p:font typeface="Birthstone Bounce"/>
      <p:regular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368">
          <p15:clr>
            <a:srgbClr val="747775"/>
          </p15:clr>
        </p15:guide>
        <p15:guide id="2" pos="238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68" orient="horz"/>
        <p:guide pos="238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EBGaramond-regular.fntdata"/><Relationship Id="rId10" Type="http://schemas.openxmlformats.org/officeDocument/2006/relationships/font" Target="fonts/EBGaramondSemiBold-boldItalic.fntdata"/><Relationship Id="rId13" Type="http://schemas.openxmlformats.org/officeDocument/2006/relationships/font" Target="fonts/EBGaramond-italic.fntdata"/><Relationship Id="rId12" Type="http://schemas.openxmlformats.org/officeDocument/2006/relationships/font" Target="fonts/EBGaramond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font" Target="fonts/EBGaramondSemiBold-italic.fntdata"/><Relationship Id="rId15" Type="http://schemas.openxmlformats.org/officeDocument/2006/relationships/font" Target="fonts/BirthstoneBounce-regular.fntdata"/><Relationship Id="rId14" Type="http://schemas.openxmlformats.org/officeDocument/2006/relationships/font" Target="fonts/EBGaramon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font" Target="fonts/EBGaramondSemiBold-regular.fntdata"/><Relationship Id="rId8" Type="http://schemas.openxmlformats.org/officeDocument/2006/relationships/font" Target="fonts/EBGaramondSemi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2217050" y="685800"/>
            <a:ext cx="2424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57712" y="1547778"/>
            <a:ext cx="7044600" cy="426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57705" y="5891409"/>
            <a:ext cx="7044600" cy="16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57705" y="2299346"/>
            <a:ext cx="7044600" cy="40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57705" y="6552657"/>
            <a:ext cx="70446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57705" y="4471058"/>
            <a:ext cx="7044600" cy="17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57705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995291" y="2395696"/>
            <a:ext cx="3306900" cy="710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57705" y="1154948"/>
            <a:ext cx="2321700" cy="157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57705" y="2888617"/>
            <a:ext cx="2321700" cy="66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05325" y="935745"/>
            <a:ext cx="5264700" cy="850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780000" y="-260"/>
            <a:ext cx="378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19508" y="2563450"/>
            <a:ext cx="3344400" cy="308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19508" y="5826865"/>
            <a:ext cx="3344400" cy="25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083839" y="1505164"/>
            <a:ext cx="3172200" cy="768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57705" y="8794266"/>
            <a:ext cx="4959600" cy="125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705" y="925091"/>
            <a:ext cx="7044600" cy="1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705" y="2395696"/>
            <a:ext cx="7044600" cy="7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7004788" y="9693616"/>
            <a:ext cx="4536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89" l="189" r="189" t="189"/>
          <a:stretch/>
        </p:blipFill>
        <p:spPr>
          <a:xfrm>
            <a:off x="211" y="0"/>
            <a:ext cx="7559577" cy="106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38" l="248" r="238" t="248"/>
          <a:stretch/>
        </p:blipFill>
        <p:spPr>
          <a:xfrm>
            <a:off x="556612" y="0"/>
            <a:ext cx="6285726" cy="1069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5450" y="1301638"/>
            <a:ext cx="3407375" cy="3132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" name="Google Shape;57;p13"/>
          <p:cNvGrpSpPr/>
          <p:nvPr/>
        </p:nvGrpSpPr>
        <p:grpSpPr>
          <a:xfrm>
            <a:off x="1220925" y="0"/>
            <a:ext cx="5118250" cy="10692000"/>
            <a:chOff x="1207400" y="0"/>
            <a:chExt cx="5118250" cy="10692000"/>
          </a:xfrm>
        </p:grpSpPr>
        <p:cxnSp>
          <p:nvCxnSpPr>
            <p:cNvPr id="58" name="Google Shape;58;p13"/>
            <p:cNvCxnSpPr/>
            <p:nvPr/>
          </p:nvCxnSpPr>
          <p:spPr>
            <a:xfrm>
              <a:off x="1207400" y="0"/>
              <a:ext cx="0" cy="10692000"/>
            </a:xfrm>
            <a:prstGeom prst="straightConnector1">
              <a:avLst/>
            </a:prstGeom>
            <a:noFill/>
            <a:ln cap="flat" cmpd="sng" w="28575">
              <a:solidFill>
                <a:srgbClr val="006E8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9" name="Google Shape;59;p13"/>
            <p:cNvCxnSpPr/>
            <p:nvPr/>
          </p:nvCxnSpPr>
          <p:spPr>
            <a:xfrm>
              <a:off x="6325650" y="0"/>
              <a:ext cx="0" cy="10692000"/>
            </a:xfrm>
            <a:prstGeom prst="straightConnector1">
              <a:avLst/>
            </a:prstGeom>
            <a:noFill/>
            <a:ln cap="flat" cmpd="sng" w="28575">
              <a:solidFill>
                <a:srgbClr val="006E8C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0" name="Google Shape;60;p13"/>
          <p:cNvSpPr txBox="1"/>
          <p:nvPr/>
        </p:nvSpPr>
        <p:spPr>
          <a:xfrm>
            <a:off x="1572450" y="452250"/>
            <a:ext cx="4415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3200">
                <a:solidFill>
                  <a:srgbClr val="1E1E1E"/>
                </a:solidFill>
                <a:latin typeface="EB Garamond"/>
                <a:ea typeface="EB Garamond"/>
                <a:cs typeface="EB Garamond"/>
                <a:sym typeface="EB Garamond"/>
              </a:rPr>
              <a:t>Off to New Beginnings!</a:t>
            </a:r>
            <a:endParaRPr sz="3200">
              <a:solidFill>
                <a:srgbClr val="1E1E1E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1369850" y="4703338"/>
            <a:ext cx="4820400" cy="21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600">
                <a:solidFill>
                  <a:srgbClr val="222222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G</a:t>
            </a:r>
            <a:r>
              <a:rPr lang="uk" sz="8600">
                <a:solidFill>
                  <a:srgbClr val="222222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oing Away</a:t>
            </a:r>
            <a:endParaRPr sz="8600">
              <a:solidFill>
                <a:srgbClr val="222222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" sz="8600">
                <a:solidFill>
                  <a:srgbClr val="222222"/>
                </a:solidFill>
                <a:latin typeface="Birthstone Bounce"/>
                <a:ea typeface="Birthstone Bounce"/>
                <a:cs typeface="Birthstone Bounce"/>
                <a:sym typeface="Birthstone Bounce"/>
              </a:rPr>
              <a:t>Party</a:t>
            </a:r>
            <a:endParaRPr sz="8600">
              <a:solidFill>
                <a:srgbClr val="222222"/>
              </a:solidFill>
              <a:latin typeface="Birthstone Bounce"/>
              <a:ea typeface="Birthstone Bounce"/>
              <a:cs typeface="Birthstone Bounce"/>
              <a:sym typeface="Birthstone Bounce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350938" y="7178113"/>
            <a:ext cx="4736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uk" sz="3200">
                <a:solidFill>
                  <a:srgbClr val="006E8C"/>
                </a:solidFill>
                <a:latin typeface="EB Garamond"/>
                <a:ea typeface="EB Garamond"/>
                <a:cs typeface="EB Garamond"/>
                <a:sym typeface="EB Garamond"/>
              </a:rPr>
              <a:t>THE CARTER FAMILY</a:t>
            </a:r>
            <a:endParaRPr b="1" sz="3200">
              <a:solidFill>
                <a:srgbClr val="006E8C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350938" y="7747100"/>
            <a:ext cx="4736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222222"/>
                </a:solidFill>
                <a:latin typeface="EB Garamond"/>
                <a:ea typeface="EB Garamond"/>
                <a:cs typeface="EB Garamond"/>
                <a:sym typeface="EB Garamond"/>
              </a:rPr>
              <a:t>as they embark on an exciting new journey!</a:t>
            </a:r>
            <a:endParaRPr sz="1500">
              <a:solidFill>
                <a:srgbClr val="22222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1350938" y="8404613"/>
            <a:ext cx="473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2200">
                <a:solidFill>
                  <a:srgbClr val="222222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SEPTEMBER 14th, 2028 at 6:30 PM</a:t>
            </a:r>
            <a:endParaRPr sz="2200">
              <a:solidFill>
                <a:srgbClr val="222222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cxnSp>
        <p:nvCxnSpPr>
          <p:cNvPr id="65" name="Google Shape;65;p13"/>
          <p:cNvCxnSpPr/>
          <p:nvPr/>
        </p:nvCxnSpPr>
        <p:spPr>
          <a:xfrm>
            <a:off x="1553588" y="8329250"/>
            <a:ext cx="4331100" cy="0"/>
          </a:xfrm>
          <a:prstGeom prst="straightConnector1">
            <a:avLst/>
          </a:prstGeom>
          <a:noFill/>
          <a:ln cap="flat" cmpd="sng" w="9525">
            <a:solidFill>
              <a:srgbClr val="72938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" name="Google Shape;66;p13"/>
          <p:cNvCxnSpPr/>
          <p:nvPr/>
        </p:nvCxnSpPr>
        <p:spPr>
          <a:xfrm>
            <a:off x="1553588" y="8818675"/>
            <a:ext cx="4331100" cy="0"/>
          </a:xfrm>
          <a:prstGeom prst="straightConnector1">
            <a:avLst/>
          </a:prstGeom>
          <a:noFill/>
          <a:ln cap="flat" cmpd="sng" w="9525">
            <a:solidFill>
              <a:srgbClr val="72938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3"/>
          <p:cNvSpPr txBox="1"/>
          <p:nvPr/>
        </p:nvSpPr>
        <p:spPr>
          <a:xfrm>
            <a:off x="1350938" y="9169825"/>
            <a:ext cx="4736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222222"/>
                </a:solidFill>
                <a:latin typeface="EB Garamond"/>
                <a:ea typeface="EB Garamond"/>
                <a:cs typeface="EB Garamond"/>
                <a:sym typeface="EB Garamond"/>
              </a:rPr>
              <a:t>THE MAPLEWOOD HALL</a:t>
            </a:r>
            <a:endParaRPr sz="1500">
              <a:solidFill>
                <a:srgbClr val="22222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1350938" y="9400825"/>
            <a:ext cx="4736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222222"/>
                </a:solidFill>
                <a:latin typeface="EB Garamond"/>
                <a:ea typeface="EB Garamond"/>
                <a:cs typeface="EB Garamond"/>
                <a:sym typeface="EB Garamond"/>
              </a:rPr>
              <a:t>215 Oakridge Ave, Asheville, NC 28801</a:t>
            </a:r>
            <a:endParaRPr sz="1500">
              <a:solidFill>
                <a:srgbClr val="222222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350938" y="9927475"/>
            <a:ext cx="4736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uk" sz="1500">
                <a:solidFill>
                  <a:srgbClr val="72938B"/>
                </a:solidFill>
                <a:latin typeface="EB Garamond"/>
                <a:ea typeface="EB Garamond"/>
                <a:cs typeface="EB Garamond"/>
                <a:sym typeface="EB Garamond"/>
              </a:rPr>
              <a:t>Kindly RSVP Emma (828) 555-7890</a:t>
            </a:r>
            <a:endParaRPr sz="1500">
              <a:solidFill>
                <a:srgbClr val="72938B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