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7560000" cx="10692000"/>
  <p:notesSz cx="6858000" cy="9144000"/>
  <p:embeddedFontLst>
    <p:embeddedFont>
      <p:font typeface="Kalnia"/>
      <p:regular r:id="rId7"/>
      <p:bold r:id="rId8"/>
    </p:embeddedFont>
    <p:embeddedFont>
      <p:font typeface="Dancing Script"/>
      <p:regular r:id="rId9"/>
      <p:bold r:id="rId10"/>
    </p:embeddedFont>
    <p:embeddedFont>
      <p:font typeface="Kalnia Light"/>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KalniaLight-regular.fntdata"/><Relationship Id="rId10" Type="http://schemas.openxmlformats.org/officeDocument/2006/relationships/font" Target="fonts/DancingScript-bold.fntdata"/><Relationship Id="rId12" Type="http://schemas.openxmlformats.org/officeDocument/2006/relationships/font" Target="fonts/KalniaLight-bold.fntdata"/><Relationship Id="rId9" Type="http://schemas.openxmlformats.org/officeDocument/2006/relationships/font" Target="fonts/DancingScrip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Kalnia-regular.fntdata"/><Relationship Id="rId8" Type="http://schemas.openxmlformats.org/officeDocument/2006/relationships/font" Target="fonts/Kalni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2212076138_0_3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221207613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569910" y="5351725"/>
            <a:ext cx="2122091" cy="2207850"/>
          </a:xfrm>
          <a:prstGeom prst="rect">
            <a:avLst/>
          </a:prstGeom>
          <a:noFill/>
          <a:ln>
            <a:noFill/>
          </a:ln>
        </p:spPr>
      </p:pic>
      <p:pic>
        <p:nvPicPr>
          <p:cNvPr id="55" name="Google Shape;55;p13"/>
          <p:cNvPicPr preferRelativeResize="0"/>
          <p:nvPr/>
        </p:nvPicPr>
        <p:blipFill rotWithShape="1">
          <a:blip r:embed="rId4">
            <a:alphaModFix/>
          </a:blip>
          <a:srcRect b="27235" l="16023" r="16023" t="4811"/>
          <a:stretch/>
        </p:blipFill>
        <p:spPr>
          <a:xfrm>
            <a:off x="6552189" y="1998000"/>
            <a:ext cx="3083100" cy="3082800"/>
          </a:xfrm>
          <a:prstGeom prst="ellipse">
            <a:avLst/>
          </a:prstGeom>
          <a:noFill/>
          <a:ln cap="flat" cmpd="sng" w="76200">
            <a:solidFill>
              <a:schemeClr val="lt1"/>
            </a:solidFill>
            <a:prstDash val="solid"/>
            <a:round/>
            <a:headEnd len="sm" w="sm" type="none"/>
            <a:tailEnd len="sm" w="sm" type="none"/>
          </a:ln>
        </p:spPr>
      </p:pic>
      <p:pic>
        <p:nvPicPr>
          <p:cNvPr id="56" name="Google Shape;56;p13"/>
          <p:cNvPicPr preferRelativeResize="0"/>
          <p:nvPr/>
        </p:nvPicPr>
        <p:blipFill>
          <a:blip r:embed="rId5">
            <a:alphaModFix/>
          </a:blip>
          <a:stretch>
            <a:fillRect/>
          </a:stretch>
        </p:blipFill>
        <p:spPr>
          <a:xfrm>
            <a:off x="5950725" y="961325"/>
            <a:ext cx="3626001" cy="5027573"/>
          </a:xfrm>
          <a:prstGeom prst="rect">
            <a:avLst/>
          </a:prstGeom>
          <a:noFill/>
          <a:ln>
            <a:noFill/>
          </a:ln>
        </p:spPr>
      </p:pic>
      <p:sp>
        <p:nvSpPr>
          <p:cNvPr id="57" name="Google Shape;57;p13"/>
          <p:cNvSpPr/>
          <p:nvPr/>
        </p:nvSpPr>
        <p:spPr>
          <a:xfrm>
            <a:off x="5589000" y="270000"/>
            <a:ext cx="4860000" cy="7020000"/>
          </a:xfrm>
          <a:prstGeom prst="rect">
            <a:avLst/>
          </a:prstGeom>
          <a:noFill/>
          <a:ln cap="flat" cmpd="sng" w="19050">
            <a:solidFill>
              <a:srgbClr val="2321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8" name="Google Shape;58;p13"/>
          <p:cNvPicPr preferRelativeResize="0"/>
          <p:nvPr/>
        </p:nvPicPr>
        <p:blipFill rotWithShape="1">
          <a:blip r:embed="rId6">
            <a:alphaModFix/>
          </a:blip>
          <a:srcRect b="1475" l="1475" r="1475" t="1475"/>
          <a:stretch/>
        </p:blipFill>
        <p:spPr>
          <a:xfrm>
            <a:off x="0" y="5214525"/>
            <a:ext cx="2862576" cy="2345475"/>
          </a:xfrm>
          <a:prstGeom prst="rect">
            <a:avLst/>
          </a:prstGeom>
          <a:noFill/>
          <a:ln>
            <a:noFill/>
          </a:ln>
        </p:spPr>
      </p:pic>
      <p:pic>
        <p:nvPicPr>
          <p:cNvPr id="59" name="Google Shape;59;p13"/>
          <p:cNvPicPr preferRelativeResize="0"/>
          <p:nvPr/>
        </p:nvPicPr>
        <p:blipFill>
          <a:blip r:embed="rId7">
            <a:alphaModFix/>
          </a:blip>
          <a:stretch>
            <a:fillRect/>
          </a:stretch>
        </p:blipFill>
        <p:spPr>
          <a:xfrm>
            <a:off x="8341121" y="3665480"/>
            <a:ext cx="1957499" cy="2207849"/>
          </a:xfrm>
          <a:prstGeom prst="rect">
            <a:avLst/>
          </a:prstGeom>
          <a:noFill/>
          <a:ln>
            <a:noFill/>
          </a:ln>
        </p:spPr>
      </p:pic>
      <p:sp>
        <p:nvSpPr>
          <p:cNvPr id="60" name="Google Shape;60;p13"/>
          <p:cNvSpPr txBox="1"/>
          <p:nvPr/>
        </p:nvSpPr>
        <p:spPr>
          <a:xfrm>
            <a:off x="6059850" y="583314"/>
            <a:ext cx="39183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300">
                <a:solidFill>
                  <a:srgbClr val="232121"/>
                </a:solidFill>
                <a:latin typeface="Dancing Script"/>
                <a:ea typeface="Dancing Script"/>
                <a:cs typeface="Dancing Script"/>
                <a:sym typeface="Dancing Script"/>
              </a:rPr>
              <a:t>In Loving Memory</a:t>
            </a:r>
            <a:endParaRPr sz="2300">
              <a:solidFill>
                <a:srgbClr val="232121"/>
              </a:solidFill>
              <a:latin typeface="Dancing Script"/>
              <a:ea typeface="Dancing Script"/>
              <a:cs typeface="Dancing Script"/>
              <a:sym typeface="Dancing Script"/>
            </a:endParaRPr>
          </a:p>
        </p:txBody>
      </p:sp>
      <p:grpSp>
        <p:nvGrpSpPr>
          <p:cNvPr id="61" name="Google Shape;61;p13"/>
          <p:cNvGrpSpPr/>
          <p:nvPr/>
        </p:nvGrpSpPr>
        <p:grpSpPr>
          <a:xfrm>
            <a:off x="6059850" y="5853551"/>
            <a:ext cx="3918300" cy="571299"/>
            <a:chOff x="6059850" y="5853551"/>
            <a:chExt cx="3918300" cy="571299"/>
          </a:xfrm>
        </p:grpSpPr>
        <p:sp>
          <p:nvSpPr>
            <p:cNvPr id="62" name="Google Shape;62;p13"/>
            <p:cNvSpPr txBox="1"/>
            <p:nvPr/>
          </p:nvSpPr>
          <p:spPr>
            <a:xfrm>
              <a:off x="6059850" y="5853551"/>
              <a:ext cx="39183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300">
                  <a:solidFill>
                    <a:srgbClr val="232121"/>
                  </a:solidFill>
                  <a:latin typeface="Kalnia"/>
                  <a:ea typeface="Kalnia"/>
                  <a:cs typeface="Kalnia"/>
                  <a:sym typeface="Kalnia"/>
                </a:rPr>
                <a:t>SARAH ANDERSON</a:t>
              </a:r>
              <a:endParaRPr sz="2300">
                <a:solidFill>
                  <a:srgbClr val="232121"/>
                </a:solidFill>
                <a:latin typeface="Kalnia"/>
                <a:ea typeface="Kalnia"/>
                <a:cs typeface="Kalnia"/>
                <a:sym typeface="Kalnia"/>
              </a:endParaRPr>
            </a:p>
          </p:txBody>
        </p:sp>
        <p:sp>
          <p:nvSpPr>
            <p:cNvPr id="63" name="Google Shape;63;p13"/>
            <p:cNvSpPr txBox="1"/>
            <p:nvPr/>
          </p:nvSpPr>
          <p:spPr>
            <a:xfrm>
              <a:off x="6433350" y="6270950"/>
              <a:ext cx="31713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32121"/>
                  </a:solidFill>
                  <a:latin typeface="Kalnia"/>
                  <a:ea typeface="Kalnia"/>
                  <a:cs typeface="Kalnia"/>
                  <a:sym typeface="Kalnia"/>
                </a:rPr>
                <a:t>February 12, 1945 – July 25, 2025</a:t>
              </a:r>
              <a:endParaRPr sz="1000">
                <a:solidFill>
                  <a:srgbClr val="232121"/>
                </a:solidFill>
                <a:latin typeface="Kalnia"/>
                <a:ea typeface="Kalnia"/>
                <a:cs typeface="Kalnia"/>
                <a:sym typeface="Kalnia"/>
              </a:endParaRPr>
            </a:p>
          </p:txBody>
        </p:sp>
      </p:grpSp>
      <p:sp>
        <p:nvSpPr>
          <p:cNvPr id="64" name="Google Shape;64;p13"/>
          <p:cNvSpPr txBox="1"/>
          <p:nvPr/>
        </p:nvSpPr>
        <p:spPr>
          <a:xfrm>
            <a:off x="6433350" y="6736921"/>
            <a:ext cx="31713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800">
                <a:solidFill>
                  <a:srgbClr val="232121"/>
                </a:solidFill>
                <a:latin typeface="Kalnia Light"/>
                <a:ea typeface="Kalnia Light"/>
                <a:cs typeface="Kalnia Light"/>
                <a:sym typeface="Kalnia Light"/>
              </a:rPr>
              <a:t>St. Andrew's Chapel, Manchester</a:t>
            </a:r>
            <a:endParaRPr sz="800">
              <a:solidFill>
                <a:srgbClr val="232121"/>
              </a:solidFill>
              <a:latin typeface="Kalnia Light"/>
              <a:ea typeface="Kalnia Light"/>
              <a:cs typeface="Kalnia Light"/>
              <a:sym typeface="Kalnia Light"/>
            </a:endParaRPr>
          </a:p>
        </p:txBody>
      </p:sp>
      <p:sp>
        <p:nvSpPr>
          <p:cNvPr id="65" name="Google Shape;65;p13"/>
          <p:cNvSpPr/>
          <p:nvPr/>
        </p:nvSpPr>
        <p:spPr>
          <a:xfrm>
            <a:off x="243000" y="270000"/>
            <a:ext cx="4860000" cy="7020000"/>
          </a:xfrm>
          <a:prstGeom prst="rect">
            <a:avLst/>
          </a:prstGeom>
          <a:noFill/>
          <a:ln cap="flat" cmpd="sng" w="19050">
            <a:solidFill>
              <a:srgbClr val="2321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6" name="Google Shape;66;p13"/>
          <p:cNvGrpSpPr/>
          <p:nvPr/>
        </p:nvGrpSpPr>
        <p:grpSpPr>
          <a:xfrm>
            <a:off x="713850" y="583314"/>
            <a:ext cx="3918300" cy="1979024"/>
            <a:chOff x="713850" y="583314"/>
            <a:chExt cx="3918300" cy="1979024"/>
          </a:xfrm>
        </p:grpSpPr>
        <p:sp>
          <p:nvSpPr>
            <p:cNvPr id="67" name="Google Shape;67;p13"/>
            <p:cNvSpPr txBox="1"/>
            <p:nvPr/>
          </p:nvSpPr>
          <p:spPr>
            <a:xfrm>
              <a:off x="713850" y="583314"/>
              <a:ext cx="39183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300">
                  <a:solidFill>
                    <a:srgbClr val="232121"/>
                  </a:solidFill>
                  <a:latin typeface="Dancing Script"/>
                  <a:ea typeface="Dancing Script"/>
                  <a:cs typeface="Dancing Script"/>
                  <a:sym typeface="Dancing Script"/>
                </a:rPr>
                <a:t>Funeral Arrangements</a:t>
              </a:r>
              <a:endParaRPr sz="2300">
                <a:solidFill>
                  <a:srgbClr val="232121"/>
                </a:solidFill>
                <a:latin typeface="Dancing Script"/>
                <a:ea typeface="Dancing Script"/>
                <a:cs typeface="Dancing Script"/>
                <a:sym typeface="Dancing Script"/>
              </a:endParaRPr>
            </a:p>
          </p:txBody>
        </p:sp>
        <p:sp>
          <p:nvSpPr>
            <p:cNvPr id="68" name="Google Shape;68;p13"/>
            <p:cNvSpPr txBox="1"/>
            <p:nvPr/>
          </p:nvSpPr>
          <p:spPr>
            <a:xfrm>
              <a:off x="869750" y="1209925"/>
              <a:ext cx="3606600" cy="7542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Join us as we honor and celebrate Sarah Anderson's incredible life and legacy. Together, we will find comfort in shared memories and the love she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brought to everyone around her.</a:t>
              </a:r>
              <a:endParaRPr sz="1000">
                <a:solidFill>
                  <a:srgbClr val="232121"/>
                </a:solidFill>
                <a:latin typeface="Kalnia Light"/>
                <a:ea typeface="Kalnia Light"/>
                <a:cs typeface="Kalnia Light"/>
                <a:sym typeface="Kalnia Light"/>
              </a:endParaRPr>
            </a:p>
          </p:txBody>
        </p:sp>
        <p:sp>
          <p:nvSpPr>
            <p:cNvPr id="69" name="Google Shape;69;p13"/>
            <p:cNvSpPr txBox="1"/>
            <p:nvPr/>
          </p:nvSpPr>
          <p:spPr>
            <a:xfrm>
              <a:off x="869750" y="2208338"/>
              <a:ext cx="3606600" cy="3540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July 30, 2025, 2 PM | St. Andrew's Chapel,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Manchester</a:t>
              </a:r>
              <a:endParaRPr sz="1000">
                <a:solidFill>
                  <a:srgbClr val="232121"/>
                </a:solidFill>
                <a:latin typeface="Kalnia Light"/>
                <a:ea typeface="Kalnia Light"/>
                <a:cs typeface="Kalnia Light"/>
                <a:sym typeface="Kalnia Light"/>
              </a:endParaRPr>
            </a:p>
          </p:txBody>
        </p:sp>
      </p:grpSp>
      <p:grpSp>
        <p:nvGrpSpPr>
          <p:cNvPr id="70" name="Google Shape;70;p13"/>
          <p:cNvGrpSpPr/>
          <p:nvPr/>
        </p:nvGrpSpPr>
        <p:grpSpPr>
          <a:xfrm>
            <a:off x="713850" y="3127791"/>
            <a:ext cx="3918300" cy="2981611"/>
            <a:chOff x="713850" y="3127791"/>
            <a:chExt cx="3918300" cy="2981611"/>
          </a:xfrm>
        </p:grpSpPr>
        <p:sp>
          <p:nvSpPr>
            <p:cNvPr id="71" name="Google Shape;71;p13"/>
            <p:cNvSpPr txBox="1"/>
            <p:nvPr/>
          </p:nvSpPr>
          <p:spPr>
            <a:xfrm>
              <a:off x="713850" y="3127791"/>
              <a:ext cx="39183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300">
                  <a:solidFill>
                    <a:srgbClr val="232121"/>
                  </a:solidFill>
                  <a:latin typeface="Dancing Script"/>
                  <a:ea typeface="Dancing Script"/>
                  <a:cs typeface="Dancing Script"/>
                  <a:sym typeface="Dancing Script"/>
                </a:rPr>
                <a:t>Thank You</a:t>
              </a:r>
              <a:endParaRPr sz="2300">
                <a:solidFill>
                  <a:srgbClr val="232121"/>
                </a:solidFill>
                <a:latin typeface="Dancing Script"/>
                <a:ea typeface="Dancing Script"/>
                <a:cs typeface="Dancing Script"/>
                <a:sym typeface="Dancing Script"/>
              </a:endParaRPr>
            </a:p>
          </p:txBody>
        </p:sp>
        <p:sp>
          <p:nvSpPr>
            <p:cNvPr id="72" name="Google Shape;72;p13"/>
            <p:cNvSpPr txBox="1"/>
            <p:nvPr/>
          </p:nvSpPr>
          <p:spPr>
            <a:xfrm>
              <a:off x="869750" y="3754402"/>
              <a:ext cx="3606600" cy="23550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We extend our heartfelt gratitude to all who have gathered to celebrate and remember Sarah Anderson. Your presence, kind words, and support during this challenging time mean more to us than words can express.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Your love has been a steady light, bringing us peace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and comfort when we needed it most. We deeply appreciate your unwavering support and kindness.</a:t>
              </a:r>
              <a:endParaRPr sz="1000">
                <a:solidFill>
                  <a:srgbClr val="232121"/>
                </a:solidFill>
                <a:latin typeface="Kalnia Light"/>
                <a:ea typeface="Kalnia Light"/>
                <a:cs typeface="Kalnia Light"/>
                <a:sym typeface="Kalnia Light"/>
              </a:endParaRPr>
            </a:p>
            <a:p>
              <a:pPr indent="0" lvl="0" marL="0" rtl="0" algn="l">
                <a:lnSpc>
                  <a:spcPct val="130000"/>
                </a:lnSpc>
                <a:spcBef>
                  <a:spcPts val="0"/>
                </a:spcBef>
                <a:spcAft>
                  <a:spcPts val="0"/>
                </a:spcAft>
                <a:buClr>
                  <a:schemeClr val="dk1"/>
                </a:buClr>
                <a:buSzPts val="1100"/>
                <a:buFont typeface="Arial"/>
                <a:buNone/>
              </a:pPr>
              <a:r>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With deepest appreciation,</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The Anderson Family</a:t>
              </a:r>
              <a:endParaRPr sz="1000">
                <a:solidFill>
                  <a:srgbClr val="232121"/>
                </a:solidFill>
                <a:latin typeface="Kalnia Light"/>
                <a:ea typeface="Kalnia Light"/>
                <a:cs typeface="Kalnia Light"/>
                <a:sym typeface="Kalnia Light"/>
              </a:endParaRPr>
            </a:p>
          </p:txBody>
        </p:sp>
      </p:grpSp>
      <p:pic>
        <p:nvPicPr>
          <p:cNvPr id="73" name="Google Shape;73;p13"/>
          <p:cNvPicPr preferRelativeResize="0"/>
          <p:nvPr/>
        </p:nvPicPr>
        <p:blipFill>
          <a:blip r:embed="rId8">
            <a:alphaModFix/>
          </a:blip>
          <a:stretch>
            <a:fillRect/>
          </a:stretch>
        </p:blipFill>
        <p:spPr>
          <a:xfrm>
            <a:off x="3317500" y="0"/>
            <a:ext cx="3495850" cy="129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4"/>
          <p:cNvPicPr preferRelativeResize="0"/>
          <p:nvPr/>
        </p:nvPicPr>
        <p:blipFill rotWithShape="1">
          <a:blip r:embed="rId3">
            <a:alphaModFix/>
          </a:blip>
          <a:srcRect b="268" l="278" r="268" t="278"/>
          <a:stretch/>
        </p:blipFill>
        <p:spPr>
          <a:xfrm>
            <a:off x="0" y="4989600"/>
            <a:ext cx="10260803" cy="2570201"/>
          </a:xfrm>
          <a:prstGeom prst="rect">
            <a:avLst/>
          </a:prstGeom>
          <a:noFill/>
          <a:ln>
            <a:noFill/>
          </a:ln>
        </p:spPr>
      </p:pic>
      <p:sp>
        <p:nvSpPr>
          <p:cNvPr id="79" name="Google Shape;79;p14"/>
          <p:cNvSpPr/>
          <p:nvPr/>
        </p:nvSpPr>
        <p:spPr>
          <a:xfrm>
            <a:off x="5589000" y="270000"/>
            <a:ext cx="4860000" cy="7020000"/>
          </a:xfrm>
          <a:prstGeom prst="rect">
            <a:avLst/>
          </a:prstGeom>
          <a:noFill/>
          <a:ln cap="flat" cmpd="sng" w="19050">
            <a:solidFill>
              <a:srgbClr val="2321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4"/>
          <p:cNvSpPr txBox="1"/>
          <p:nvPr/>
        </p:nvSpPr>
        <p:spPr>
          <a:xfrm>
            <a:off x="6059850" y="583314"/>
            <a:ext cx="39183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300">
                <a:solidFill>
                  <a:srgbClr val="232121"/>
                </a:solidFill>
                <a:latin typeface="Dancing Script"/>
                <a:ea typeface="Dancing Script"/>
                <a:cs typeface="Dancing Script"/>
                <a:sym typeface="Dancing Script"/>
              </a:rPr>
              <a:t>Order of Service</a:t>
            </a:r>
            <a:endParaRPr sz="2300">
              <a:solidFill>
                <a:srgbClr val="232121"/>
              </a:solidFill>
              <a:latin typeface="Dancing Script"/>
              <a:ea typeface="Dancing Script"/>
              <a:cs typeface="Dancing Script"/>
              <a:sym typeface="Dancing Script"/>
            </a:endParaRPr>
          </a:p>
        </p:txBody>
      </p:sp>
      <p:sp>
        <p:nvSpPr>
          <p:cNvPr id="81" name="Google Shape;81;p14"/>
          <p:cNvSpPr/>
          <p:nvPr/>
        </p:nvSpPr>
        <p:spPr>
          <a:xfrm>
            <a:off x="243000" y="270000"/>
            <a:ext cx="4860000" cy="7020000"/>
          </a:xfrm>
          <a:prstGeom prst="rect">
            <a:avLst/>
          </a:prstGeom>
          <a:noFill/>
          <a:ln cap="flat" cmpd="sng" w="19050">
            <a:solidFill>
              <a:srgbClr val="2321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2" name="Google Shape;82;p14"/>
          <p:cNvGrpSpPr/>
          <p:nvPr/>
        </p:nvGrpSpPr>
        <p:grpSpPr>
          <a:xfrm>
            <a:off x="713850" y="583314"/>
            <a:ext cx="3918300" cy="5382811"/>
            <a:chOff x="713850" y="583314"/>
            <a:chExt cx="3918300" cy="5382811"/>
          </a:xfrm>
        </p:grpSpPr>
        <p:sp>
          <p:nvSpPr>
            <p:cNvPr id="83" name="Google Shape;83;p14"/>
            <p:cNvSpPr txBox="1"/>
            <p:nvPr/>
          </p:nvSpPr>
          <p:spPr>
            <a:xfrm>
              <a:off x="713850" y="583314"/>
              <a:ext cx="39183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300">
                  <a:solidFill>
                    <a:srgbClr val="232121"/>
                  </a:solidFill>
                  <a:latin typeface="Dancing Script"/>
                  <a:ea typeface="Dancing Script"/>
                  <a:cs typeface="Dancing Script"/>
                  <a:sym typeface="Dancing Script"/>
                </a:rPr>
                <a:t>Obituary</a:t>
              </a:r>
              <a:endParaRPr sz="2300">
                <a:solidFill>
                  <a:srgbClr val="232121"/>
                </a:solidFill>
                <a:latin typeface="Dancing Script"/>
                <a:ea typeface="Dancing Script"/>
                <a:cs typeface="Dancing Script"/>
                <a:sym typeface="Dancing Script"/>
              </a:endParaRPr>
            </a:p>
          </p:txBody>
        </p:sp>
        <p:sp>
          <p:nvSpPr>
            <p:cNvPr id="84" name="Google Shape;84;p14"/>
            <p:cNvSpPr txBox="1"/>
            <p:nvPr/>
          </p:nvSpPr>
          <p:spPr>
            <a:xfrm>
              <a:off x="1017275" y="1209925"/>
              <a:ext cx="3311700" cy="47562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Sarah Anderson, a beloved mother, wife, and cherished member of the community, passed away peacefully on July 25, 2025, at the age of 80. She bravely battled illness surrounded by her family and closest friends.</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Born on February 12, 1945, Sarah's life was a testament to kindness, creativity, and passion. She was a dedicated educator and an avid gardener, who found immense joy in helping others.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Her commitment to her students and her community left an indelible mark on countless lives.</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Sarah leaves behind her loving husband, David Anderson, and their children, Lily and Jonathan Anderson.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t/>
              </a:r>
              <a:endParaRPr sz="1000">
                <a:solidFill>
                  <a:srgbClr val="232121"/>
                </a:solidFill>
                <a:latin typeface="Kalnia Light"/>
                <a:ea typeface="Kalnia Light"/>
                <a:cs typeface="Kalnia Light"/>
                <a:sym typeface="Kalnia Light"/>
              </a:endParaRPr>
            </a:p>
            <a:p>
              <a:pPr indent="0" lvl="0" marL="0" rtl="0" algn="ctr">
                <a:lnSpc>
                  <a:spcPct val="130000"/>
                </a:lnSpc>
                <a:spcBef>
                  <a:spcPts val="0"/>
                </a:spcBef>
                <a:spcAft>
                  <a:spcPts val="0"/>
                </a:spcAft>
                <a:buClr>
                  <a:schemeClr val="dk1"/>
                </a:buClr>
                <a:buSzPts val="1100"/>
                <a:buFont typeface="Arial"/>
                <a:buNone/>
              </a:pPr>
              <a:r>
                <a:rPr lang="uk" sz="1000">
                  <a:solidFill>
                    <a:srgbClr val="232121"/>
                  </a:solidFill>
                  <a:latin typeface="Kalnia Light"/>
                  <a:ea typeface="Kalnia Light"/>
                  <a:cs typeface="Kalnia Light"/>
                  <a:sym typeface="Kalnia Light"/>
                </a:rPr>
                <a:t>Her memory will forever remain in the hearts of those who knew her as a beacon of strength and love. Sarah's legacy of compassion, wisdom and unwavering love will continue to inspire all who had the privilege of knowing her.</a:t>
              </a:r>
              <a:endParaRPr sz="1000">
                <a:solidFill>
                  <a:srgbClr val="232121"/>
                </a:solidFill>
                <a:latin typeface="Kalnia Light"/>
                <a:ea typeface="Kalnia Light"/>
                <a:cs typeface="Kalnia Light"/>
                <a:sym typeface="Kalnia Light"/>
              </a:endParaRPr>
            </a:p>
          </p:txBody>
        </p:sp>
      </p:grpSp>
      <p:pic>
        <p:nvPicPr>
          <p:cNvPr id="85" name="Google Shape;85;p14"/>
          <p:cNvPicPr preferRelativeResize="0"/>
          <p:nvPr/>
        </p:nvPicPr>
        <p:blipFill rotWithShape="1">
          <a:blip r:embed="rId4">
            <a:alphaModFix/>
          </a:blip>
          <a:srcRect b="0" l="19852" r="0" t="45175"/>
          <a:stretch/>
        </p:blipFill>
        <p:spPr>
          <a:xfrm>
            <a:off x="0" y="0"/>
            <a:ext cx="2185550" cy="1686200"/>
          </a:xfrm>
          <a:prstGeom prst="rect">
            <a:avLst/>
          </a:prstGeom>
          <a:noFill/>
          <a:ln>
            <a:noFill/>
          </a:ln>
        </p:spPr>
      </p:pic>
      <p:pic>
        <p:nvPicPr>
          <p:cNvPr id="86" name="Google Shape;86;p14"/>
          <p:cNvPicPr preferRelativeResize="0"/>
          <p:nvPr/>
        </p:nvPicPr>
        <p:blipFill>
          <a:blip r:embed="rId5">
            <a:alphaModFix/>
          </a:blip>
          <a:stretch>
            <a:fillRect/>
          </a:stretch>
        </p:blipFill>
        <p:spPr>
          <a:xfrm>
            <a:off x="9256125" y="5532875"/>
            <a:ext cx="1435875" cy="2026925"/>
          </a:xfrm>
          <a:prstGeom prst="rect">
            <a:avLst/>
          </a:prstGeom>
          <a:noFill/>
          <a:ln>
            <a:noFill/>
          </a:ln>
        </p:spPr>
      </p:pic>
      <p:grpSp>
        <p:nvGrpSpPr>
          <p:cNvPr id="87" name="Google Shape;87;p14"/>
          <p:cNvGrpSpPr/>
          <p:nvPr/>
        </p:nvGrpSpPr>
        <p:grpSpPr>
          <a:xfrm>
            <a:off x="6363150" y="1209925"/>
            <a:ext cx="3311700" cy="369550"/>
            <a:chOff x="6363150" y="1209925"/>
            <a:chExt cx="3311700" cy="369550"/>
          </a:xfrm>
        </p:grpSpPr>
        <p:sp>
          <p:nvSpPr>
            <p:cNvPr id="88" name="Google Shape;88;p14"/>
            <p:cNvSpPr txBox="1"/>
            <p:nvPr/>
          </p:nvSpPr>
          <p:spPr>
            <a:xfrm>
              <a:off x="6363150" y="120992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b="1" lang="uk" sz="1000">
                  <a:solidFill>
                    <a:srgbClr val="232121"/>
                  </a:solidFill>
                  <a:latin typeface="Kalnia"/>
                  <a:ea typeface="Kalnia"/>
                  <a:cs typeface="Kalnia"/>
                  <a:sym typeface="Kalnia"/>
                </a:rPr>
                <a:t>Welcome &amp; Introduction</a:t>
              </a:r>
              <a:endParaRPr b="1" sz="1000">
                <a:solidFill>
                  <a:srgbClr val="232121"/>
                </a:solidFill>
                <a:latin typeface="Kalnia"/>
                <a:ea typeface="Kalnia"/>
                <a:cs typeface="Kalnia"/>
                <a:sym typeface="Kalnia"/>
              </a:endParaRPr>
            </a:p>
          </p:txBody>
        </p:sp>
        <p:sp>
          <p:nvSpPr>
            <p:cNvPr id="89" name="Google Shape;89;p14"/>
            <p:cNvSpPr txBox="1"/>
            <p:nvPr/>
          </p:nvSpPr>
          <p:spPr>
            <a:xfrm>
              <a:off x="6363150" y="142557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Reverend Claire Matthews</a:t>
              </a:r>
              <a:endParaRPr sz="1000">
                <a:solidFill>
                  <a:srgbClr val="232121"/>
                </a:solidFill>
                <a:latin typeface="Kalnia Light"/>
                <a:ea typeface="Kalnia Light"/>
                <a:cs typeface="Kalnia Light"/>
                <a:sym typeface="Kalnia Light"/>
              </a:endParaRPr>
            </a:p>
          </p:txBody>
        </p:sp>
      </p:grpSp>
      <p:grpSp>
        <p:nvGrpSpPr>
          <p:cNvPr id="90" name="Google Shape;90;p14"/>
          <p:cNvGrpSpPr/>
          <p:nvPr/>
        </p:nvGrpSpPr>
        <p:grpSpPr>
          <a:xfrm>
            <a:off x="6363150" y="2025831"/>
            <a:ext cx="3311700" cy="369550"/>
            <a:chOff x="6363150" y="1209925"/>
            <a:chExt cx="3311700" cy="369550"/>
          </a:xfrm>
        </p:grpSpPr>
        <p:sp>
          <p:nvSpPr>
            <p:cNvPr id="91" name="Google Shape;91;p14"/>
            <p:cNvSpPr txBox="1"/>
            <p:nvPr/>
          </p:nvSpPr>
          <p:spPr>
            <a:xfrm>
              <a:off x="6363150" y="120992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b="1" lang="uk" sz="1000">
                  <a:solidFill>
                    <a:srgbClr val="232121"/>
                  </a:solidFill>
                  <a:latin typeface="Kalnia"/>
                  <a:ea typeface="Kalnia"/>
                  <a:cs typeface="Kalnia"/>
                  <a:sym typeface="Kalnia"/>
                </a:rPr>
                <a:t>Prayer</a:t>
              </a:r>
              <a:endParaRPr b="1" sz="1000">
                <a:solidFill>
                  <a:srgbClr val="232121"/>
                </a:solidFill>
                <a:latin typeface="Kalnia"/>
                <a:ea typeface="Kalnia"/>
                <a:cs typeface="Kalnia"/>
                <a:sym typeface="Kalnia"/>
              </a:endParaRPr>
            </a:p>
          </p:txBody>
        </p:sp>
        <p:sp>
          <p:nvSpPr>
            <p:cNvPr id="92" name="Google Shape;92;p14"/>
            <p:cNvSpPr txBox="1"/>
            <p:nvPr/>
          </p:nvSpPr>
          <p:spPr>
            <a:xfrm>
              <a:off x="6363150" y="142557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Mark Richardson</a:t>
              </a:r>
              <a:endParaRPr sz="1000">
                <a:solidFill>
                  <a:srgbClr val="232121"/>
                </a:solidFill>
                <a:latin typeface="Kalnia Light"/>
                <a:ea typeface="Kalnia Light"/>
                <a:cs typeface="Kalnia Light"/>
                <a:sym typeface="Kalnia Light"/>
              </a:endParaRPr>
            </a:p>
          </p:txBody>
        </p:sp>
      </p:grpSp>
      <p:grpSp>
        <p:nvGrpSpPr>
          <p:cNvPr id="93" name="Google Shape;93;p14"/>
          <p:cNvGrpSpPr/>
          <p:nvPr/>
        </p:nvGrpSpPr>
        <p:grpSpPr>
          <a:xfrm>
            <a:off x="6363150" y="2841738"/>
            <a:ext cx="3311700" cy="369550"/>
            <a:chOff x="6363150" y="1209925"/>
            <a:chExt cx="3311700" cy="369550"/>
          </a:xfrm>
        </p:grpSpPr>
        <p:sp>
          <p:nvSpPr>
            <p:cNvPr id="94" name="Google Shape;94;p14"/>
            <p:cNvSpPr txBox="1"/>
            <p:nvPr/>
          </p:nvSpPr>
          <p:spPr>
            <a:xfrm>
              <a:off x="6363150" y="120992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b="1" lang="uk" sz="1000">
                  <a:solidFill>
                    <a:srgbClr val="232121"/>
                  </a:solidFill>
                  <a:latin typeface="Kalnia"/>
                  <a:ea typeface="Kalnia"/>
                  <a:cs typeface="Kalnia"/>
                  <a:sym typeface="Kalnia"/>
                </a:rPr>
                <a:t>Hymn</a:t>
              </a:r>
              <a:endParaRPr b="1" sz="1000">
                <a:solidFill>
                  <a:srgbClr val="232121"/>
                </a:solidFill>
                <a:latin typeface="Kalnia"/>
                <a:ea typeface="Kalnia"/>
                <a:cs typeface="Kalnia"/>
                <a:sym typeface="Kalnia"/>
              </a:endParaRPr>
            </a:p>
          </p:txBody>
        </p:sp>
        <p:sp>
          <p:nvSpPr>
            <p:cNvPr id="95" name="Google Shape;95;p14"/>
            <p:cNvSpPr txBox="1"/>
            <p:nvPr/>
          </p:nvSpPr>
          <p:spPr>
            <a:xfrm>
              <a:off x="6363150" y="142557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"Morning Has Broken" – Eleanor Farjeon</a:t>
              </a:r>
              <a:endParaRPr sz="1000">
                <a:solidFill>
                  <a:srgbClr val="232121"/>
                </a:solidFill>
                <a:latin typeface="Kalnia Light"/>
                <a:ea typeface="Kalnia Light"/>
                <a:cs typeface="Kalnia Light"/>
                <a:sym typeface="Kalnia Light"/>
              </a:endParaRPr>
            </a:p>
          </p:txBody>
        </p:sp>
      </p:grpSp>
      <p:grpSp>
        <p:nvGrpSpPr>
          <p:cNvPr id="96" name="Google Shape;96;p14"/>
          <p:cNvGrpSpPr/>
          <p:nvPr/>
        </p:nvGrpSpPr>
        <p:grpSpPr>
          <a:xfrm>
            <a:off x="6363150" y="3657644"/>
            <a:ext cx="3311700" cy="369550"/>
            <a:chOff x="6363150" y="1209925"/>
            <a:chExt cx="3311700" cy="369550"/>
          </a:xfrm>
        </p:grpSpPr>
        <p:sp>
          <p:nvSpPr>
            <p:cNvPr id="97" name="Google Shape;97;p14"/>
            <p:cNvSpPr txBox="1"/>
            <p:nvPr/>
          </p:nvSpPr>
          <p:spPr>
            <a:xfrm>
              <a:off x="6363150" y="120992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b="1" lang="uk" sz="1000">
                  <a:solidFill>
                    <a:srgbClr val="232121"/>
                  </a:solidFill>
                  <a:latin typeface="Kalnia"/>
                  <a:ea typeface="Kalnia"/>
                  <a:cs typeface="Kalnia"/>
                  <a:sym typeface="Kalnia"/>
                </a:rPr>
                <a:t>Life Tribute</a:t>
              </a:r>
              <a:endParaRPr b="1" sz="1000">
                <a:solidFill>
                  <a:srgbClr val="232121"/>
                </a:solidFill>
                <a:latin typeface="Kalnia"/>
                <a:ea typeface="Kalnia"/>
                <a:cs typeface="Kalnia"/>
                <a:sym typeface="Kalnia"/>
              </a:endParaRPr>
            </a:p>
          </p:txBody>
        </p:sp>
        <p:sp>
          <p:nvSpPr>
            <p:cNvPr id="98" name="Google Shape;98;p14"/>
            <p:cNvSpPr txBox="1"/>
            <p:nvPr/>
          </p:nvSpPr>
          <p:spPr>
            <a:xfrm>
              <a:off x="6363150" y="142557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Emma Carter</a:t>
              </a:r>
              <a:endParaRPr sz="1000">
                <a:solidFill>
                  <a:srgbClr val="232121"/>
                </a:solidFill>
                <a:latin typeface="Kalnia Light"/>
                <a:ea typeface="Kalnia Light"/>
                <a:cs typeface="Kalnia Light"/>
                <a:sym typeface="Kalnia Light"/>
              </a:endParaRPr>
            </a:p>
          </p:txBody>
        </p:sp>
      </p:grpSp>
      <p:grpSp>
        <p:nvGrpSpPr>
          <p:cNvPr id="99" name="Google Shape;99;p14"/>
          <p:cNvGrpSpPr/>
          <p:nvPr/>
        </p:nvGrpSpPr>
        <p:grpSpPr>
          <a:xfrm>
            <a:off x="6363150" y="4473550"/>
            <a:ext cx="3311700" cy="369550"/>
            <a:chOff x="6363150" y="1209925"/>
            <a:chExt cx="3311700" cy="369550"/>
          </a:xfrm>
        </p:grpSpPr>
        <p:sp>
          <p:nvSpPr>
            <p:cNvPr id="100" name="Google Shape;100;p14"/>
            <p:cNvSpPr txBox="1"/>
            <p:nvPr/>
          </p:nvSpPr>
          <p:spPr>
            <a:xfrm>
              <a:off x="6363150" y="120992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b="1" lang="uk" sz="1000">
                  <a:solidFill>
                    <a:srgbClr val="232121"/>
                  </a:solidFill>
                  <a:latin typeface="Kalnia"/>
                  <a:ea typeface="Kalnia"/>
                  <a:cs typeface="Kalnia"/>
                  <a:sym typeface="Kalnia"/>
                </a:rPr>
                <a:t>Eulogy</a:t>
              </a:r>
              <a:endParaRPr b="1" sz="1000">
                <a:solidFill>
                  <a:srgbClr val="232121"/>
                </a:solidFill>
                <a:latin typeface="Kalnia"/>
                <a:ea typeface="Kalnia"/>
                <a:cs typeface="Kalnia"/>
                <a:sym typeface="Kalnia"/>
              </a:endParaRPr>
            </a:p>
          </p:txBody>
        </p:sp>
        <p:sp>
          <p:nvSpPr>
            <p:cNvPr id="101" name="Google Shape;101;p14"/>
            <p:cNvSpPr txBox="1"/>
            <p:nvPr/>
          </p:nvSpPr>
          <p:spPr>
            <a:xfrm>
              <a:off x="6363150" y="1425575"/>
              <a:ext cx="3311700" cy="1539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uk" sz="1000">
                  <a:solidFill>
                    <a:srgbClr val="232121"/>
                  </a:solidFill>
                  <a:latin typeface="Kalnia Light"/>
                  <a:ea typeface="Kalnia Light"/>
                  <a:cs typeface="Kalnia Light"/>
                  <a:sym typeface="Kalnia Light"/>
                </a:rPr>
                <a:t>Michael Anderson</a:t>
              </a:r>
              <a:endParaRPr sz="1000">
                <a:solidFill>
                  <a:srgbClr val="232121"/>
                </a:solidFill>
                <a:latin typeface="Kalnia Light"/>
                <a:ea typeface="Kalnia Light"/>
                <a:cs typeface="Kalnia Light"/>
                <a:sym typeface="Kalnia Light"/>
              </a:endParaRPr>
            </a:p>
          </p:txBody>
        </p:sp>
      </p:grpSp>
      <p:sp>
        <p:nvSpPr>
          <p:cNvPr id="102" name="Google Shape;102;p14"/>
          <p:cNvSpPr txBox="1"/>
          <p:nvPr/>
        </p:nvSpPr>
        <p:spPr>
          <a:xfrm>
            <a:off x="6363150" y="5289450"/>
            <a:ext cx="3311700" cy="5541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Clr>
                <a:schemeClr val="dk1"/>
              </a:buClr>
              <a:buSzPts val="1100"/>
              <a:buFont typeface="Arial"/>
              <a:buNone/>
            </a:pPr>
            <a:r>
              <a:rPr b="1" lang="uk" sz="1000">
                <a:solidFill>
                  <a:srgbClr val="232121"/>
                </a:solidFill>
                <a:latin typeface="Kalnia"/>
                <a:ea typeface="Kalnia"/>
                <a:cs typeface="Kalnia"/>
                <a:sym typeface="Kalnia"/>
              </a:rPr>
              <a:t>Thank You &amp; Acknowledgment</a:t>
            </a:r>
            <a:endParaRPr b="1" sz="1000">
              <a:solidFill>
                <a:srgbClr val="232121"/>
              </a:solidFill>
              <a:latin typeface="Kalnia"/>
              <a:ea typeface="Kalnia"/>
              <a:cs typeface="Kalnia"/>
              <a:sym typeface="Kalnia"/>
            </a:endParaRPr>
          </a:p>
          <a:p>
            <a:pPr indent="0" lvl="0" marL="0" rtl="0" algn="ctr">
              <a:lnSpc>
                <a:spcPct val="130000"/>
              </a:lnSpc>
              <a:spcBef>
                <a:spcPts val="0"/>
              </a:spcBef>
              <a:spcAft>
                <a:spcPts val="0"/>
              </a:spcAft>
              <a:buClr>
                <a:schemeClr val="dk1"/>
              </a:buClr>
              <a:buSzPts val="1100"/>
              <a:buFont typeface="Arial"/>
              <a:buNone/>
            </a:pPr>
            <a:r>
              <a:rPr b="1" lang="uk" sz="1000">
                <a:solidFill>
                  <a:srgbClr val="232121"/>
                </a:solidFill>
                <a:latin typeface="Kalnia"/>
                <a:ea typeface="Kalnia"/>
                <a:cs typeface="Kalnia"/>
                <a:sym typeface="Kalnia"/>
              </a:rPr>
              <a:t>Final Viewing</a:t>
            </a:r>
            <a:endParaRPr b="1" sz="1000">
              <a:solidFill>
                <a:srgbClr val="232121"/>
              </a:solidFill>
              <a:latin typeface="Kalnia"/>
              <a:ea typeface="Kalnia"/>
              <a:cs typeface="Kalnia"/>
              <a:sym typeface="Kalnia"/>
            </a:endParaRPr>
          </a:p>
          <a:p>
            <a:pPr indent="0" lvl="0" marL="0" rtl="0" algn="ctr">
              <a:lnSpc>
                <a:spcPct val="130000"/>
              </a:lnSpc>
              <a:spcBef>
                <a:spcPts val="0"/>
              </a:spcBef>
              <a:spcAft>
                <a:spcPts val="0"/>
              </a:spcAft>
              <a:buNone/>
            </a:pPr>
            <a:r>
              <a:rPr b="1" lang="uk" sz="1000">
                <a:solidFill>
                  <a:srgbClr val="232121"/>
                </a:solidFill>
                <a:latin typeface="Kalnia"/>
                <a:ea typeface="Kalnia"/>
                <a:cs typeface="Kalnia"/>
                <a:sym typeface="Kalnia"/>
              </a:rPr>
              <a:t>Recession</a:t>
            </a:r>
            <a:endParaRPr b="1" sz="1000">
              <a:solidFill>
                <a:srgbClr val="232121"/>
              </a:solidFill>
              <a:latin typeface="Kalnia"/>
              <a:ea typeface="Kalnia"/>
              <a:cs typeface="Kalnia"/>
              <a:sym typeface="Kaln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