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Lato"/>
      <p:regular r:id="rId10"/>
      <p:bold r:id="rId11"/>
      <p:italic r:id="rId12"/>
      <p:boldItalic r:id="rId13"/>
    </p:embeddedFont>
    <p:embeddedFont>
      <p:font typeface="Mr De Haviland"/>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pos="4422">
          <p15:clr>
            <a:srgbClr val="747775"/>
          </p15:clr>
        </p15:guide>
        <p15:guide id="3" orient="horz" pos="724">
          <p15:clr>
            <a:srgbClr val="747775"/>
          </p15:clr>
        </p15:guide>
        <p15:guide id="4" orient="horz" pos="724">
          <p15:clr>
            <a:srgbClr val="747775"/>
          </p15:clr>
        </p15:guide>
        <p15:guide id="5" orient="horz" pos="1020">
          <p15:clr>
            <a:srgbClr val="747775"/>
          </p15:clr>
        </p15:guide>
        <p15:guide id="6" orient="horz" pos="6520">
          <p15:clr>
            <a:srgbClr val="747775"/>
          </p15:clr>
        </p15:guide>
        <p15:guide id="7" orient="horz" pos="6293">
          <p15:clr>
            <a:srgbClr val="747775"/>
          </p15:clr>
        </p15:guide>
        <p15:guide id="8" pos="187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4422"/>
        <p:guide pos="724" orient="horz"/>
        <p:guide pos="724" orient="horz"/>
        <p:guide pos="1020" orient="horz"/>
        <p:guide pos="6520" orient="horz"/>
        <p:guide pos="6293" orient="horz"/>
        <p:guide pos="187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bold.fntdata"/><Relationship Id="rId10" Type="http://schemas.openxmlformats.org/officeDocument/2006/relationships/font" Target="fonts/Lato-regular.fntdata"/><Relationship Id="rId13" Type="http://schemas.openxmlformats.org/officeDocument/2006/relationships/font" Target="fonts/Lato-boldItalic.fntdata"/><Relationship Id="rId12"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MrDeHavilan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eb528dee60_0_10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eb528dee60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eb528dee60_0_28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1eb528dee60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eb528dee60_0_45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eb528dee60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621800"/>
          </a:xfrm>
          <a:prstGeom prst="rect">
            <a:avLst/>
          </a:prstGeom>
          <a:gradFill>
            <a:gsLst>
              <a:gs pos="0">
                <a:srgbClr val="E8E4DE"/>
              </a:gs>
              <a:gs pos="50000">
                <a:srgbClr val="BCD2CD"/>
              </a:gs>
              <a:gs pos="100000">
                <a:srgbClr val="9BBFB7"/>
              </a:gs>
            </a:gsLst>
            <a:lin ang="0"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5" name="Google Shape;55;p13"/>
          <p:cNvGrpSpPr/>
          <p:nvPr/>
        </p:nvGrpSpPr>
        <p:grpSpPr>
          <a:xfrm>
            <a:off x="496625" y="4"/>
            <a:ext cx="6673150" cy="1621751"/>
            <a:chOff x="496625" y="4"/>
            <a:chExt cx="6673150" cy="1621751"/>
          </a:xfrm>
        </p:grpSpPr>
        <p:pic>
          <p:nvPicPr>
            <p:cNvPr id="56" name="Google Shape;56;p13"/>
            <p:cNvPicPr preferRelativeResize="0"/>
            <p:nvPr/>
          </p:nvPicPr>
          <p:blipFill rotWithShape="1">
            <a:blip r:embed="rId3">
              <a:alphaModFix/>
            </a:blip>
            <a:srcRect b="0" l="0" r="0" t="46641"/>
            <a:stretch/>
          </p:blipFill>
          <p:spPr>
            <a:xfrm>
              <a:off x="496625" y="4"/>
              <a:ext cx="2132526" cy="1029200"/>
            </a:xfrm>
            <a:prstGeom prst="rect">
              <a:avLst/>
            </a:prstGeom>
            <a:noFill/>
            <a:ln>
              <a:noFill/>
            </a:ln>
          </p:spPr>
        </p:pic>
        <p:pic>
          <p:nvPicPr>
            <p:cNvPr id="57" name="Google Shape;57;p13"/>
            <p:cNvPicPr preferRelativeResize="0"/>
            <p:nvPr/>
          </p:nvPicPr>
          <p:blipFill rotWithShape="1">
            <a:blip r:embed="rId4">
              <a:alphaModFix/>
            </a:blip>
            <a:srcRect b="49277" l="0" r="0" t="0"/>
            <a:stretch/>
          </p:blipFill>
          <p:spPr>
            <a:xfrm>
              <a:off x="5337550" y="777479"/>
              <a:ext cx="1832225" cy="844275"/>
            </a:xfrm>
            <a:prstGeom prst="rect">
              <a:avLst/>
            </a:prstGeom>
            <a:noFill/>
            <a:ln>
              <a:noFill/>
            </a:ln>
          </p:spPr>
        </p:pic>
      </p:grpSp>
      <p:sp>
        <p:nvSpPr>
          <p:cNvPr id="58" name="Google Shape;58;p13"/>
          <p:cNvSpPr/>
          <p:nvPr/>
        </p:nvSpPr>
        <p:spPr>
          <a:xfrm>
            <a:off x="434925" y="0"/>
            <a:ext cx="105000" cy="11487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59" name="Google Shape;59;p13"/>
          <p:cNvSpPr/>
          <p:nvPr/>
        </p:nvSpPr>
        <p:spPr>
          <a:xfrm>
            <a:off x="7020000" y="1154558"/>
            <a:ext cx="105000" cy="4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60" name="Google Shape;60;p13"/>
          <p:cNvSpPr txBox="1"/>
          <p:nvPr/>
        </p:nvSpPr>
        <p:spPr>
          <a:xfrm>
            <a:off x="2068800" y="944425"/>
            <a:ext cx="3422400" cy="2616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700">
                <a:solidFill>
                  <a:srgbClr val="28383C"/>
                </a:solidFill>
                <a:latin typeface="Lato"/>
                <a:ea typeface="Lato"/>
                <a:cs typeface="Lato"/>
                <a:sym typeface="Lato"/>
              </a:rPr>
              <a:t>F u n c t i o n a l  R e s u m e</a:t>
            </a:r>
            <a:endParaRPr sz="1700">
              <a:solidFill>
                <a:srgbClr val="28383C"/>
              </a:solidFill>
              <a:latin typeface="Lato"/>
              <a:ea typeface="Lato"/>
              <a:cs typeface="Lato"/>
              <a:sym typeface="Lato"/>
            </a:endParaRPr>
          </a:p>
        </p:txBody>
      </p:sp>
      <p:grpSp>
        <p:nvGrpSpPr>
          <p:cNvPr id="61" name="Google Shape;61;p13"/>
          <p:cNvGrpSpPr/>
          <p:nvPr/>
        </p:nvGrpSpPr>
        <p:grpSpPr>
          <a:xfrm>
            <a:off x="539925" y="1846975"/>
            <a:ext cx="6480000" cy="949378"/>
            <a:chOff x="539925" y="1846975"/>
            <a:chExt cx="6480000" cy="949378"/>
          </a:xfrm>
        </p:grpSpPr>
        <p:sp>
          <p:nvSpPr>
            <p:cNvPr id="62" name="Google Shape;62;p13"/>
            <p:cNvSpPr txBox="1"/>
            <p:nvPr/>
          </p:nvSpPr>
          <p:spPr>
            <a:xfrm>
              <a:off x="539925" y="1846975"/>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OBJECTIVE</a:t>
              </a:r>
              <a:endParaRPr b="1">
                <a:solidFill>
                  <a:srgbClr val="28383C"/>
                </a:solidFill>
                <a:latin typeface="Lato"/>
                <a:ea typeface="Lato"/>
                <a:cs typeface="Lato"/>
                <a:sym typeface="Lato"/>
              </a:endParaRPr>
            </a:p>
          </p:txBody>
        </p:sp>
        <p:sp>
          <p:nvSpPr>
            <p:cNvPr id="63" name="Google Shape;63;p13"/>
            <p:cNvSpPr txBox="1"/>
            <p:nvPr/>
          </p:nvSpPr>
          <p:spPr>
            <a:xfrm>
              <a:off x="539925" y="2211353"/>
              <a:ext cx="6480000" cy="585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28383C"/>
                  </a:solidFill>
                  <a:latin typeface="Lato"/>
                  <a:ea typeface="Lato"/>
                  <a:cs typeface="Lato"/>
                  <a:sym typeface="Lato"/>
                </a:rPr>
                <a:t>Stick to genuine information. This will ensure your success in securing the job. If you fail to showcase your true merits from the outset, it will be harder to do so during the interview. Your resume encapsulates your narrative, comprising your educational background, professional journey, personal attributes, and desired role.</a:t>
              </a:r>
              <a:endParaRPr sz="1000">
                <a:solidFill>
                  <a:srgbClr val="28383C"/>
                </a:solidFill>
                <a:latin typeface="Lato"/>
                <a:ea typeface="Lato"/>
                <a:cs typeface="Lato"/>
                <a:sym typeface="Lato"/>
              </a:endParaRPr>
            </a:p>
          </p:txBody>
        </p:sp>
      </p:grpSp>
      <p:sp>
        <p:nvSpPr>
          <p:cNvPr id="64" name="Google Shape;64;p13"/>
          <p:cNvSpPr txBox="1"/>
          <p:nvPr/>
        </p:nvSpPr>
        <p:spPr>
          <a:xfrm>
            <a:off x="539925" y="3021644"/>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CONTACT</a:t>
            </a:r>
            <a:endParaRPr b="1">
              <a:solidFill>
                <a:srgbClr val="28383C"/>
              </a:solidFill>
              <a:latin typeface="Lato"/>
              <a:ea typeface="Lato"/>
              <a:cs typeface="Lato"/>
              <a:sym typeface="Lato"/>
            </a:endParaRPr>
          </a:p>
        </p:txBody>
      </p:sp>
      <p:sp>
        <p:nvSpPr>
          <p:cNvPr id="65" name="Google Shape;65;p13"/>
          <p:cNvSpPr txBox="1"/>
          <p:nvPr/>
        </p:nvSpPr>
        <p:spPr>
          <a:xfrm>
            <a:off x="2970000" y="3021644"/>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SKILLS SUMMARY</a:t>
            </a:r>
            <a:endParaRPr b="1">
              <a:solidFill>
                <a:srgbClr val="28383C"/>
              </a:solidFill>
              <a:latin typeface="Lato"/>
              <a:ea typeface="Lato"/>
              <a:cs typeface="Lato"/>
              <a:sym typeface="Lato"/>
            </a:endParaRPr>
          </a:p>
        </p:txBody>
      </p:sp>
      <p:sp>
        <p:nvSpPr>
          <p:cNvPr id="66" name="Google Shape;66;p13"/>
          <p:cNvSpPr txBox="1"/>
          <p:nvPr/>
        </p:nvSpPr>
        <p:spPr>
          <a:xfrm>
            <a:off x="1506200" y="367350"/>
            <a:ext cx="4547700" cy="554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600">
                <a:solidFill>
                  <a:srgbClr val="28383C"/>
                </a:solidFill>
                <a:latin typeface="Lato"/>
                <a:ea typeface="Lato"/>
                <a:cs typeface="Lato"/>
                <a:sym typeface="Lato"/>
              </a:rPr>
              <a:t>A S H T Y N  J O N E S</a:t>
            </a:r>
            <a:endParaRPr sz="3600">
              <a:solidFill>
                <a:srgbClr val="28383C"/>
              </a:solidFill>
              <a:latin typeface="Lato"/>
              <a:ea typeface="Lato"/>
              <a:cs typeface="Lato"/>
              <a:sym typeface="Lato"/>
            </a:endParaRPr>
          </a:p>
        </p:txBody>
      </p:sp>
      <p:grpSp>
        <p:nvGrpSpPr>
          <p:cNvPr id="67" name="Google Shape;67;p13"/>
          <p:cNvGrpSpPr/>
          <p:nvPr/>
        </p:nvGrpSpPr>
        <p:grpSpPr>
          <a:xfrm>
            <a:off x="2972575" y="3362350"/>
            <a:ext cx="4587300" cy="319800"/>
            <a:chOff x="2972575" y="3362350"/>
            <a:chExt cx="4587300" cy="319800"/>
          </a:xfrm>
        </p:grpSpPr>
        <p:sp>
          <p:nvSpPr>
            <p:cNvPr id="68" name="Google Shape;68;p13"/>
            <p:cNvSpPr/>
            <p:nvPr/>
          </p:nvSpPr>
          <p:spPr>
            <a:xfrm>
              <a:off x="2972575" y="3362350"/>
              <a:ext cx="4587300" cy="3198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9" name="Google Shape;69;p13"/>
            <p:cNvSpPr txBox="1"/>
            <p:nvPr/>
          </p:nvSpPr>
          <p:spPr>
            <a:xfrm>
              <a:off x="3087640" y="3429850"/>
              <a:ext cx="1890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lt1"/>
                  </a:solidFill>
                  <a:latin typeface="Lato"/>
                  <a:ea typeface="Lato"/>
                  <a:cs typeface="Lato"/>
                  <a:sym typeface="Lato"/>
                </a:rPr>
                <a:t>RESEARCH</a:t>
              </a:r>
              <a:endParaRPr b="1" sz="1200">
                <a:solidFill>
                  <a:schemeClr val="lt1"/>
                </a:solidFill>
                <a:latin typeface="Lato"/>
                <a:ea typeface="Lato"/>
                <a:cs typeface="Lato"/>
                <a:sym typeface="Lato"/>
              </a:endParaRPr>
            </a:p>
          </p:txBody>
        </p:sp>
      </p:grpSp>
      <p:sp>
        <p:nvSpPr>
          <p:cNvPr id="70" name="Google Shape;70;p13"/>
          <p:cNvSpPr txBox="1"/>
          <p:nvPr/>
        </p:nvSpPr>
        <p:spPr>
          <a:xfrm>
            <a:off x="2966175" y="3801050"/>
            <a:ext cx="4053900" cy="369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28383C"/>
                </a:solidFill>
                <a:latin typeface="Lato"/>
                <a:ea typeface="Lato"/>
                <a:cs typeface="Lato"/>
                <a:sym typeface="Lato"/>
              </a:rPr>
              <a:t>Utilize shorter sentences for improved readability. Incorporate numerical values, such as dollars and percentages, as they enhance text visibility.</a:t>
            </a:r>
            <a:endParaRPr sz="1000">
              <a:solidFill>
                <a:srgbClr val="28383C"/>
              </a:solidFill>
              <a:latin typeface="Lato"/>
              <a:ea typeface="Lato"/>
              <a:cs typeface="Lato"/>
              <a:sym typeface="Lato"/>
            </a:endParaRPr>
          </a:p>
        </p:txBody>
      </p:sp>
      <p:grpSp>
        <p:nvGrpSpPr>
          <p:cNvPr id="71" name="Google Shape;71;p13"/>
          <p:cNvGrpSpPr/>
          <p:nvPr/>
        </p:nvGrpSpPr>
        <p:grpSpPr>
          <a:xfrm>
            <a:off x="3362628" y="4270075"/>
            <a:ext cx="3657515" cy="800400"/>
            <a:chOff x="3362536" y="4270079"/>
            <a:chExt cx="3762489" cy="800400"/>
          </a:xfrm>
        </p:grpSpPr>
        <p:sp>
          <p:nvSpPr>
            <p:cNvPr id="72" name="Google Shape;72;p13"/>
            <p:cNvSpPr txBox="1"/>
            <p:nvPr/>
          </p:nvSpPr>
          <p:spPr>
            <a:xfrm>
              <a:off x="3541525" y="4270079"/>
              <a:ext cx="3583500" cy="8004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Clr>
                  <a:schemeClr val="dk1"/>
                </a:buClr>
                <a:buSzPts val="1100"/>
                <a:buFont typeface="Arial"/>
                <a:buNone/>
              </a:pPr>
              <a:r>
                <a:rPr lang="uk" sz="1000">
                  <a:solidFill>
                    <a:srgbClr val="778182"/>
                  </a:solidFill>
                  <a:latin typeface="Lato"/>
                  <a:ea typeface="Lato"/>
                  <a:cs typeface="Lato"/>
                  <a:sym typeface="Lato"/>
                </a:rPr>
                <a:t>As an executive, it's crucial to specify the number of your subordinates.</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Clr>
                  <a:schemeClr val="dk1"/>
                </a:buClr>
                <a:buSzPts val="1100"/>
                <a:buFont typeface="Arial"/>
                <a:buNone/>
              </a:pPr>
              <a:r>
                <a:rPr lang="uk" sz="1000">
                  <a:solidFill>
                    <a:srgbClr val="778182"/>
                  </a:solidFill>
                  <a:latin typeface="Lato"/>
                  <a:ea typeface="Lato"/>
                  <a:cs typeface="Lato"/>
                  <a:sym typeface="Lato"/>
                </a:rPr>
                <a:t>I oversaw the department, handling a budget of $750,000.</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Raised sales by 35% across 6 states.</a:t>
              </a:r>
              <a:endParaRPr sz="1000">
                <a:solidFill>
                  <a:srgbClr val="778182"/>
                </a:solidFill>
                <a:latin typeface="Lato"/>
                <a:ea typeface="Lato"/>
                <a:cs typeface="Lato"/>
                <a:sym typeface="Lato"/>
              </a:endParaRPr>
            </a:p>
          </p:txBody>
        </p:sp>
        <p:sp>
          <p:nvSpPr>
            <p:cNvPr id="73" name="Google Shape;73;p13"/>
            <p:cNvSpPr txBox="1"/>
            <p:nvPr/>
          </p:nvSpPr>
          <p:spPr>
            <a:xfrm>
              <a:off x="3362536" y="4270079"/>
              <a:ext cx="153300" cy="8004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p:txBody>
        </p:sp>
      </p:grpSp>
      <p:grpSp>
        <p:nvGrpSpPr>
          <p:cNvPr id="74" name="Google Shape;74;p13"/>
          <p:cNvGrpSpPr/>
          <p:nvPr/>
        </p:nvGrpSpPr>
        <p:grpSpPr>
          <a:xfrm>
            <a:off x="2972575" y="5433575"/>
            <a:ext cx="4587300" cy="319800"/>
            <a:chOff x="2972575" y="3362350"/>
            <a:chExt cx="4587300" cy="319800"/>
          </a:xfrm>
        </p:grpSpPr>
        <p:sp>
          <p:nvSpPr>
            <p:cNvPr id="75" name="Google Shape;75;p13"/>
            <p:cNvSpPr/>
            <p:nvPr/>
          </p:nvSpPr>
          <p:spPr>
            <a:xfrm>
              <a:off x="2972575" y="3362350"/>
              <a:ext cx="4587300" cy="3198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6" name="Google Shape;76;p13"/>
            <p:cNvSpPr txBox="1"/>
            <p:nvPr/>
          </p:nvSpPr>
          <p:spPr>
            <a:xfrm>
              <a:off x="3087640" y="3429850"/>
              <a:ext cx="1890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lt1"/>
                  </a:solidFill>
                  <a:latin typeface="Lato"/>
                  <a:ea typeface="Lato"/>
                  <a:cs typeface="Lato"/>
                  <a:sym typeface="Lato"/>
                </a:rPr>
                <a:t>TIME MANAGEMENT</a:t>
              </a:r>
              <a:endParaRPr b="1" sz="1200">
                <a:solidFill>
                  <a:schemeClr val="lt1"/>
                </a:solidFill>
                <a:latin typeface="Lato"/>
                <a:ea typeface="Lato"/>
                <a:cs typeface="Lato"/>
                <a:sym typeface="Lato"/>
              </a:endParaRPr>
            </a:p>
          </p:txBody>
        </p:sp>
      </p:grpSp>
      <p:sp>
        <p:nvSpPr>
          <p:cNvPr id="77" name="Google Shape;77;p13"/>
          <p:cNvSpPr txBox="1"/>
          <p:nvPr/>
        </p:nvSpPr>
        <p:spPr>
          <a:xfrm>
            <a:off x="2966175" y="5872275"/>
            <a:ext cx="4053900" cy="369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28383C"/>
                </a:solidFill>
                <a:latin typeface="Lato"/>
                <a:ea typeface="Lato"/>
                <a:cs typeface="Lato"/>
                <a:sym typeface="Lato"/>
              </a:rPr>
              <a:t>Nevertheless, what about individuals whose job constraints prevent them from showcasing efficiency enhancements and triumphs in competitions?</a:t>
            </a:r>
            <a:endParaRPr sz="1000">
              <a:solidFill>
                <a:srgbClr val="28383C"/>
              </a:solidFill>
              <a:latin typeface="Lato"/>
              <a:ea typeface="Lato"/>
              <a:cs typeface="Lato"/>
              <a:sym typeface="Lato"/>
            </a:endParaRPr>
          </a:p>
        </p:txBody>
      </p:sp>
      <p:grpSp>
        <p:nvGrpSpPr>
          <p:cNvPr id="78" name="Google Shape;78;p13"/>
          <p:cNvGrpSpPr/>
          <p:nvPr/>
        </p:nvGrpSpPr>
        <p:grpSpPr>
          <a:xfrm>
            <a:off x="3362536" y="6341300"/>
            <a:ext cx="3657489" cy="800404"/>
            <a:chOff x="3362536" y="4270075"/>
            <a:chExt cx="3657489" cy="800404"/>
          </a:xfrm>
        </p:grpSpPr>
        <p:sp>
          <p:nvSpPr>
            <p:cNvPr id="79" name="Google Shape;79;p13"/>
            <p:cNvSpPr txBox="1"/>
            <p:nvPr/>
          </p:nvSpPr>
          <p:spPr>
            <a:xfrm>
              <a:off x="3541525" y="4270075"/>
              <a:ext cx="3478500" cy="8004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Highlight your dependability and ability to consistently deliver high-quality work.</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Remember to save the alterations to this document once you have completed it.</a:t>
              </a:r>
              <a:endParaRPr sz="1000">
                <a:solidFill>
                  <a:srgbClr val="778182"/>
                </a:solidFill>
                <a:latin typeface="Lato"/>
                <a:ea typeface="Lato"/>
                <a:cs typeface="Lato"/>
                <a:sym typeface="Lato"/>
              </a:endParaRPr>
            </a:p>
          </p:txBody>
        </p:sp>
        <p:sp>
          <p:nvSpPr>
            <p:cNvPr id="80" name="Google Shape;80;p13"/>
            <p:cNvSpPr txBox="1"/>
            <p:nvPr/>
          </p:nvSpPr>
          <p:spPr>
            <a:xfrm>
              <a:off x="3362536" y="4270079"/>
              <a:ext cx="153300" cy="8004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p:txBody>
        </p:sp>
      </p:grpSp>
      <p:grpSp>
        <p:nvGrpSpPr>
          <p:cNvPr id="81" name="Google Shape;81;p13"/>
          <p:cNvGrpSpPr/>
          <p:nvPr/>
        </p:nvGrpSpPr>
        <p:grpSpPr>
          <a:xfrm>
            <a:off x="539925" y="3354062"/>
            <a:ext cx="1890000" cy="1075290"/>
            <a:chOff x="539925" y="3354062"/>
            <a:chExt cx="1890000" cy="1075290"/>
          </a:xfrm>
        </p:grpSpPr>
        <p:sp>
          <p:nvSpPr>
            <p:cNvPr id="82" name="Google Shape;82;p13"/>
            <p:cNvSpPr txBox="1"/>
            <p:nvPr/>
          </p:nvSpPr>
          <p:spPr>
            <a:xfrm>
              <a:off x="539925" y="335406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lang="uk" sz="1000">
                  <a:solidFill>
                    <a:srgbClr val="28383C"/>
                  </a:solidFill>
                  <a:latin typeface="Lato"/>
                  <a:ea typeface="Lato"/>
                  <a:cs typeface="Lato"/>
                  <a:sym typeface="Lato"/>
                </a:rPr>
                <a:t> 123-4567-890</a:t>
              </a:r>
              <a:endParaRPr sz="1000">
                <a:solidFill>
                  <a:srgbClr val="28383C"/>
                </a:solidFill>
                <a:latin typeface="Lato"/>
                <a:ea typeface="Lato"/>
                <a:cs typeface="Lato"/>
                <a:sym typeface="Lato"/>
              </a:endParaRPr>
            </a:p>
          </p:txBody>
        </p:sp>
        <p:sp>
          <p:nvSpPr>
            <p:cNvPr id="83" name="Google Shape;83;p13"/>
            <p:cNvSpPr txBox="1"/>
            <p:nvPr/>
          </p:nvSpPr>
          <p:spPr>
            <a:xfrm>
              <a:off x="539925" y="358419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M: </a:t>
              </a:r>
              <a:r>
                <a:rPr lang="uk" sz="1000">
                  <a:solidFill>
                    <a:srgbClr val="28383C"/>
                  </a:solidFill>
                  <a:latin typeface="Lato"/>
                  <a:ea typeface="Lato"/>
                  <a:cs typeface="Lato"/>
                  <a:sym typeface="Lato"/>
                </a:rPr>
                <a:t>Jones@mail.com</a:t>
              </a:r>
              <a:endParaRPr b="1" sz="1000">
                <a:solidFill>
                  <a:srgbClr val="28383C"/>
                </a:solidFill>
                <a:latin typeface="Lato"/>
                <a:ea typeface="Lato"/>
                <a:cs typeface="Lato"/>
                <a:sym typeface="Lato"/>
              </a:endParaRPr>
            </a:p>
          </p:txBody>
        </p:sp>
        <p:sp>
          <p:nvSpPr>
            <p:cNvPr id="84" name="Google Shape;84;p13"/>
            <p:cNvSpPr txBox="1"/>
            <p:nvPr/>
          </p:nvSpPr>
          <p:spPr>
            <a:xfrm>
              <a:off x="539925" y="381432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In: </a:t>
              </a:r>
              <a:r>
                <a:rPr lang="uk" sz="1000">
                  <a:solidFill>
                    <a:srgbClr val="28383C"/>
                  </a:solidFill>
                  <a:latin typeface="Lato"/>
                  <a:ea typeface="Lato"/>
                  <a:cs typeface="Lato"/>
                  <a:sym typeface="Lato"/>
                </a:rPr>
                <a:t>Linkedin.com/in/Username</a:t>
              </a:r>
              <a:endParaRPr sz="1000">
                <a:solidFill>
                  <a:srgbClr val="28383C"/>
                </a:solidFill>
                <a:latin typeface="Lato"/>
                <a:ea typeface="Lato"/>
                <a:cs typeface="Lato"/>
                <a:sym typeface="Lato"/>
              </a:endParaRPr>
            </a:p>
          </p:txBody>
        </p:sp>
        <p:sp>
          <p:nvSpPr>
            <p:cNvPr id="85" name="Google Shape;85;p13"/>
            <p:cNvSpPr txBox="1"/>
            <p:nvPr/>
          </p:nvSpPr>
          <p:spPr>
            <a:xfrm>
              <a:off x="539925" y="4044452"/>
              <a:ext cx="18900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A: </a:t>
              </a:r>
              <a:r>
                <a:rPr lang="uk" sz="1000">
                  <a:solidFill>
                    <a:srgbClr val="28383C"/>
                  </a:solidFill>
                  <a:latin typeface="Lato"/>
                  <a:ea typeface="Lato"/>
                  <a:cs typeface="Lato"/>
                  <a:sym typeface="Lato"/>
                </a:rPr>
                <a:t>684 Cherry Camp Road,</a:t>
              </a:r>
              <a:endParaRPr sz="1000">
                <a:solidFill>
                  <a:srgbClr val="28383C"/>
                </a:solidFill>
                <a:latin typeface="Lato"/>
                <a:ea typeface="Lato"/>
                <a:cs typeface="Lato"/>
                <a:sym typeface="Lato"/>
              </a:endParaRPr>
            </a:p>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      Chicago,  Illinois,  60605</a:t>
              </a:r>
              <a:endParaRPr sz="1000">
                <a:solidFill>
                  <a:srgbClr val="28383C"/>
                </a:solidFill>
                <a:latin typeface="Lato"/>
                <a:ea typeface="Lato"/>
                <a:cs typeface="Lato"/>
                <a:sym typeface="Lato"/>
              </a:endParaRPr>
            </a:p>
          </p:txBody>
        </p:sp>
      </p:grpSp>
      <p:cxnSp>
        <p:nvCxnSpPr>
          <p:cNvPr id="86" name="Google Shape;86;p13"/>
          <p:cNvCxnSpPr/>
          <p:nvPr/>
        </p:nvCxnSpPr>
        <p:spPr>
          <a:xfrm>
            <a:off x="543382" y="4788075"/>
            <a:ext cx="1892100" cy="0"/>
          </a:xfrm>
          <a:prstGeom prst="straightConnector1">
            <a:avLst/>
          </a:prstGeom>
          <a:noFill/>
          <a:ln cap="flat" cmpd="sng" w="19050">
            <a:solidFill>
              <a:srgbClr val="E8E4DE"/>
            </a:solidFill>
            <a:prstDash val="solid"/>
            <a:round/>
            <a:headEnd len="med" w="med" type="none"/>
            <a:tailEnd len="med" w="med" type="none"/>
          </a:ln>
        </p:spPr>
      </p:cxnSp>
      <p:grpSp>
        <p:nvGrpSpPr>
          <p:cNvPr id="87" name="Google Shape;87;p13"/>
          <p:cNvGrpSpPr/>
          <p:nvPr/>
        </p:nvGrpSpPr>
        <p:grpSpPr>
          <a:xfrm>
            <a:off x="2972575" y="7504800"/>
            <a:ext cx="4587300" cy="319800"/>
            <a:chOff x="2972575" y="3362350"/>
            <a:chExt cx="4587300" cy="319800"/>
          </a:xfrm>
        </p:grpSpPr>
        <p:sp>
          <p:nvSpPr>
            <p:cNvPr id="88" name="Google Shape;88;p13"/>
            <p:cNvSpPr/>
            <p:nvPr/>
          </p:nvSpPr>
          <p:spPr>
            <a:xfrm>
              <a:off x="2972575" y="3362350"/>
              <a:ext cx="4587300" cy="3198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3"/>
            <p:cNvSpPr txBox="1"/>
            <p:nvPr/>
          </p:nvSpPr>
          <p:spPr>
            <a:xfrm>
              <a:off x="3087640" y="3429850"/>
              <a:ext cx="1890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lt1"/>
                  </a:solidFill>
                  <a:latin typeface="Lato"/>
                  <a:ea typeface="Lato"/>
                  <a:cs typeface="Lato"/>
                  <a:sym typeface="Lato"/>
                </a:rPr>
                <a:t>CREATIVITY</a:t>
              </a:r>
              <a:endParaRPr b="1" sz="1200">
                <a:solidFill>
                  <a:schemeClr val="lt1"/>
                </a:solidFill>
                <a:latin typeface="Lato"/>
                <a:ea typeface="Lato"/>
                <a:cs typeface="Lato"/>
                <a:sym typeface="Lato"/>
              </a:endParaRPr>
            </a:p>
          </p:txBody>
        </p:sp>
      </p:grpSp>
      <p:sp>
        <p:nvSpPr>
          <p:cNvPr id="90" name="Google Shape;90;p13"/>
          <p:cNvSpPr txBox="1"/>
          <p:nvPr/>
        </p:nvSpPr>
        <p:spPr>
          <a:xfrm>
            <a:off x="2966175" y="7943500"/>
            <a:ext cx="4053900" cy="585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28383C"/>
                </a:solidFill>
                <a:latin typeface="Lato"/>
                <a:ea typeface="Lato"/>
                <a:cs typeface="Lato"/>
                <a:sym typeface="Lato"/>
              </a:rPr>
              <a:t>In the creativity section of a resume, you should highlight any experiences or skills that demonstrate your ability to think innovatively and solve problems in a unique and effective manner.</a:t>
            </a:r>
            <a:endParaRPr sz="1000">
              <a:solidFill>
                <a:srgbClr val="28383C"/>
              </a:solidFill>
              <a:latin typeface="Lato"/>
              <a:ea typeface="Lato"/>
              <a:cs typeface="Lato"/>
              <a:sym typeface="Lato"/>
            </a:endParaRPr>
          </a:p>
        </p:txBody>
      </p:sp>
      <p:grpSp>
        <p:nvGrpSpPr>
          <p:cNvPr id="91" name="Google Shape;91;p13"/>
          <p:cNvGrpSpPr/>
          <p:nvPr/>
        </p:nvGrpSpPr>
        <p:grpSpPr>
          <a:xfrm>
            <a:off x="3362525" y="8609675"/>
            <a:ext cx="3657500" cy="1446900"/>
            <a:chOff x="3362525" y="4270077"/>
            <a:chExt cx="3657500" cy="1446900"/>
          </a:xfrm>
        </p:grpSpPr>
        <p:sp>
          <p:nvSpPr>
            <p:cNvPr id="92" name="Google Shape;92;p13"/>
            <p:cNvSpPr txBox="1"/>
            <p:nvPr/>
          </p:nvSpPr>
          <p:spPr>
            <a:xfrm>
              <a:off x="3541525" y="4270077"/>
              <a:ext cx="3478500" cy="1446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Please remember to save any modifications made to this document once you have completed it.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This template was designed for effortless editing, but if any issues arise, you can always undo your last action using the 'ctrl + z' or 'command + z' function.</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If you require assistance, please don't hesitate to reach out to us via text; we are always happy to provide helpful tips.</a:t>
              </a:r>
              <a:endParaRPr sz="1000">
                <a:solidFill>
                  <a:srgbClr val="778182"/>
                </a:solidFill>
                <a:latin typeface="Lato"/>
                <a:ea typeface="Lato"/>
                <a:cs typeface="Lato"/>
                <a:sym typeface="Lato"/>
              </a:endParaRPr>
            </a:p>
          </p:txBody>
        </p:sp>
        <p:sp>
          <p:nvSpPr>
            <p:cNvPr id="93" name="Google Shape;93;p13"/>
            <p:cNvSpPr txBox="1"/>
            <p:nvPr/>
          </p:nvSpPr>
          <p:spPr>
            <a:xfrm>
              <a:off x="3362525" y="4270077"/>
              <a:ext cx="153300" cy="12315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p:txBody>
        </p:sp>
      </p:grpSp>
      <p:sp>
        <p:nvSpPr>
          <p:cNvPr id="94" name="Google Shape;94;p13"/>
          <p:cNvSpPr txBox="1"/>
          <p:nvPr/>
        </p:nvSpPr>
        <p:spPr>
          <a:xfrm>
            <a:off x="539925" y="5121099"/>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EDUCATION</a:t>
            </a:r>
            <a:endParaRPr b="1">
              <a:solidFill>
                <a:srgbClr val="28383C"/>
              </a:solidFill>
              <a:latin typeface="Lato"/>
              <a:ea typeface="Lato"/>
              <a:cs typeface="Lato"/>
              <a:sym typeface="Lato"/>
            </a:endParaRPr>
          </a:p>
        </p:txBody>
      </p:sp>
      <p:grpSp>
        <p:nvGrpSpPr>
          <p:cNvPr id="95" name="Google Shape;95;p13"/>
          <p:cNvGrpSpPr/>
          <p:nvPr/>
        </p:nvGrpSpPr>
        <p:grpSpPr>
          <a:xfrm>
            <a:off x="539925" y="5453516"/>
            <a:ext cx="1890000" cy="844290"/>
            <a:chOff x="539925" y="3354062"/>
            <a:chExt cx="1890000" cy="844290"/>
          </a:xfrm>
        </p:grpSpPr>
        <p:sp>
          <p:nvSpPr>
            <p:cNvPr id="96" name="Google Shape;96;p13"/>
            <p:cNvSpPr txBox="1"/>
            <p:nvPr/>
          </p:nvSpPr>
          <p:spPr>
            <a:xfrm>
              <a:off x="539925" y="335406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Master’s Degree</a:t>
              </a:r>
              <a:endParaRPr sz="1000">
                <a:solidFill>
                  <a:srgbClr val="28383C"/>
                </a:solidFill>
                <a:latin typeface="Lato"/>
                <a:ea typeface="Lato"/>
                <a:cs typeface="Lato"/>
                <a:sym typeface="Lato"/>
              </a:endParaRPr>
            </a:p>
          </p:txBody>
        </p:sp>
        <p:sp>
          <p:nvSpPr>
            <p:cNvPr id="97" name="Google Shape;97;p13"/>
            <p:cNvSpPr txBox="1"/>
            <p:nvPr/>
          </p:nvSpPr>
          <p:spPr>
            <a:xfrm>
              <a:off x="539925" y="358419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Major</a:t>
              </a:r>
              <a:endParaRPr sz="1000">
                <a:solidFill>
                  <a:srgbClr val="646669"/>
                </a:solidFill>
                <a:latin typeface="Lato"/>
                <a:ea typeface="Lato"/>
                <a:cs typeface="Lato"/>
                <a:sym typeface="Lato"/>
              </a:endParaRPr>
            </a:p>
          </p:txBody>
        </p:sp>
        <p:sp>
          <p:nvSpPr>
            <p:cNvPr id="98" name="Google Shape;98;p13"/>
            <p:cNvSpPr txBox="1"/>
            <p:nvPr/>
          </p:nvSpPr>
          <p:spPr>
            <a:xfrm>
              <a:off x="539925" y="381432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Illinois University</a:t>
              </a:r>
              <a:endParaRPr sz="1000">
                <a:solidFill>
                  <a:srgbClr val="646669"/>
                </a:solidFill>
                <a:latin typeface="Lato"/>
                <a:ea typeface="Lato"/>
                <a:cs typeface="Lato"/>
                <a:sym typeface="Lato"/>
              </a:endParaRPr>
            </a:p>
          </p:txBody>
        </p:sp>
        <p:sp>
          <p:nvSpPr>
            <p:cNvPr id="99" name="Google Shape;99;p13"/>
            <p:cNvSpPr txBox="1"/>
            <p:nvPr/>
          </p:nvSpPr>
          <p:spPr>
            <a:xfrm>
              <a:off x="539925" y="404445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2018 - 2021</a:t>
              </a:r>
              <a:endParaRPr sz="1000">
                <a:solidFill>
                  <a:srgbClr val="646669"/>
                </a:solidFill>
                <a:latin typeface="Lato"/>
                <a:ea typeface="Lato"/>
                <a:cs typeface="Lato"/>
                <a:sym typeface="Lato"/>
              </a:endParaRPr>
            </a:p>
          </p:txBody>
        </p:sp>
      </p:grpSp>
      <p:grpSp>
        <p:nvGrpSpPr>
          <p:cNvPr id="100" name="Google Shape;100;p13"/>
          <p:cNvGrpSpPr/>
          <p:nvPr/>
        </p:nvGrpSpPr>
        <p:grpSpPr>
          <a:xfrm>
            <a:off x="539925" y="6450768"/>
            <a:ext cx="1890000" cy="844290"/>
            <a:chOff x="539925" y="3354062"/>
            <a:chExt cx="1890000" cy="844290"/>
          </a:xfrm>
        </p:grpSpPr>
        <p:sp>
          <p:nvSpPr>
            <p:cNvPr id="101" name="Google Shape;101;p13"/>
            <p:cNvSpPr txBox="1"/>
            <p:nvPr/>
          </p:nvSpPr>
          <p:spPr>
            <a:xfrm>
              <a:off x="539925" y="335406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Bachelor’s Degree</a:t>
              </a:r>
              <a:endParaRPr sz="1000">
                <a:solidFill>
                  <a:srgbClr val="28383C"/>
                </a:solidFill>
                <a:latin typeface="Lato"/>
                <a:ea typeface="Lato"/>
                <a:cs typeface="Lato"/>
                <a:sym typeface="Lato"/>
              </a:endParaRPr>
            </a:p>
          </p:txBody>
        </p:sp>
        <p:sp>
          <p:nvSpPr>
            <p:cNvPr id="102" name="Google Shape;102;p13"/>
            <p:cNvSpPr txBox="1"/>
            <p:nvPr/>
          </p:nvSpPr>
          <p:spPr>
            <a:xfrm>
              <a:off x="539925" y="358419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Major</a:t>
              </a:r>
              <a:endParaRPr sz="1000">
                <a:solidFill>
                  <a:srgbClr val="646669"/>
                </a:solidFill>
                <a:latin typeface="Lato"/>
                <a:ea typeface="Lato"/>
                <a:cs typeface="Lato"/>
                <a:sym typeface="Lato"/>
              </a:endParaRPr>
            </a:p>
          </p:txBody>
        </p:sp>
        <p:sp>
          <p:nvSpPr>
            <p:cNvPr id="103" name="Google Shape;103;p13"/>
            <p:cNvSpPr txBox="1"/>
            <p:nvPr/>
          </p:nvSpPr>
          <p:spPr>
            <a:xfrm>
              <a:off x="539925" y="381432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Chicago University</a:t>
              </a:r>
              <a:endParaRPr sz="1000">
                <a:solidFill>
                  <a:srgbClr val="646669"/>
                </a:solidFill>
                <a:latin typeface="Lato"/>
                <a:ea typeface="Lato"/>
                <a:cs typeface="Lato"/>
                <a:sym typeface="Lato"/>
              </a:endParaRPr>
            </a:p>
          </p:txBody>
        </p:sp>
        <p:sp>
          <p:nvSpPr>
            <p:cNvPr id="104" name="Google Shape;104;p13"/>
            <p:cNvSpPr txBox="1"/>
            <p:nvPr/>
          </p:nvSpPr>
          <p:spPr>
            <a:xfrm>
              <a:off x="539925" y="404445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2014 - 2018</a:t>
              </a:r>
              <a:endParaRPr sz="1000">
                <a:solidFill>
                  <a:srgbClr val="646669"/>
                </a:solidFill>
                <a:latin typeface="Lato"/>
                <a:ea typeface="Lato"/>
                <a:cs typeface="Lato"/>
                <a:sym typeface="Lato"/>
              </a:endParaRPr>
            </a:p>
          </p:txBody>
        </p:sp>
      </p:grpSp>
      <p:cxnSp>
        <p:nvCxnSpPr>
          <p:cNvPr id="105" name="Google Shape;105;p13"/>
          <p:cNvCxnSpPr/>
          <p:nvPr/>
        </p:nvCxnSpPr>
        <p:spPr>
          <a:xfrm>
            <a:off x="543382" y="7549675"/>
            <a:ext cx="1892100" cy="0"/>
          </a:xfrm>
          <a:prstGeom prst="straightConnector1">
            <a:avLst/>
          </a:prstGeom>
          <a:noFill/>
          <a:ln cap="flat" cmpd="sng" w="19050">
            <a:solidFill>
              <a:srgbClr val="E8E4DE"/>
            </a:solidFill>
            <a:prstDash val="solid"/>
            <a:round/>
            <a:headEnd len="med" w="med" type="none"/>
            <a:tailEnd len="med" w="med" type="none"/>
          </a:ln>
        </p:spPr>
      </p:cxnSp>
      <p:sp>
        <p:nvSpPr>
          <p:cNvPr id="106" name="Google Shape;106;p13"/>
          <p:cNvSpPr txBox="1"/>
          <p:nvPr/>
        </p:nvSpPr>
        <p:spPr>
          <a:xfrm>
            <a:off x="539925" y="7882699"/>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SOFTWARE</a:t>
            </a:r>
            <a:endParaRPr b="1">
              <a:solidFill>
                <a:srgbClr val="28383C"/>
              </a:solidFill>
              <a:latin typeface="Lato"/>
              <a:ea typeface="Lato"/>
              <a:cs typeface="Lato"/>
              <a:sym typeface="Lato"/>
            </a:endParaRPr>
          </a:p>
        </p:txBody>
      </p:sp>
      <p:grpSp>
        <p:nvGrpSpPr>
          <p:cNvPr id="107" name="Google Shape;107;p13"/>
          <p:cNvGrpSpPr/>
          <p:nvPr/>
        </p:nvGrpSpPr>
        <p:grpSpPr>
          <a:xfrm>
            <a:off x="539925" y="8215116"/>
            <a:ext cx="1890000" cy="1310947"/>
            <a:chOff x="539925" y="8215116"/>
            <a:chExt cx="1890000" cy="1310947"/>
          </a:xfrm>
        </p:grpSpPr>
        <p:sp>
          <p:nvSpPr>
            <p:cNvPr id="108" name="Google Shape;108;p13"/>
            <p:cNvSpPr txBox="1"/>
            <p:nvPr/>
          </p:nvSpPr>
          <p:spPr>
            <a:xfrm>
              <a:off x="539925" y="821511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Google Docs</a:t>
              </a:r>
              <a:endParaRPr sz="1000">
                <a:solidFill>
                  <a:srgbClr val="646669"/>
                </a:solidFill>
                <a:latin typeface="Lato"/>
                <a:ea typeface="Lato"/>
                <a:cs typeface="Lato"/>
                <a:sym typeface="Lato"/>
              </a:endParaRPr>
            </a:p>
          </p:txBody>
        </p:sp>
        <p:sp>
          <p:nvSpPr>
            <p:cNvPr id="109" name="Google Shape;109;p13"/>
            <p:cNvSpPr txBox="1"/>
            <p:nvPr/>
          </p:nvSpPr>
          <p:spPr>
            <a:xfrm>
              <a:off x="539925" y="844524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Microsoft Power Point</a:t>
              </a:r>
              <a:endParaRPr sz="1000">
                <a:solidFill>
                  <a:srgbClr val="646669"/>
                </a:solidFill>
                <a:latin typeface="Lato"/>
                <a:ea typeface="Lato"/>
                <a:cs typeface="Lato"/>
                <a:sym typeface="Lato"/>
              </a:endParaRPr>
            </a:p>
          </p:txBody>
        </p:sp>
        <p:sp>
          <p:nvSpPr>
            <p:cNvPr id="110" name="Google Shape;110;p13"/>
            <p:cNvSpPr txBox="1"/>
            <p:nvPr/>
          </p:nvSpPr>
          <p:spPr>
            <a:xfrm>
              <a:off x="539925" y="867537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Microsoft Word</a:t>
              </a:r>
              <a:endParaRPr sz="1000">
                <a:solidFill>
                  <a:srgbClr val="646669"/>
                </a:solidFill>
                <a:latin typeface="Lato"/>
                <a:ea typeface="Lato"/>
                <a:cs typeface="Lato"/>
                <a:sym typeface="Lato"/>
              </a:endParaRPr>
            </a:p>
          </p:txBody>
        </p:sp>
        <p:sp>
          <p:nvSpPr>
            <p:cNvPr id="111" name="Google Shape;111;p13"/>
            <p:cNvSpPr txBox="1"/>
            <p:nvPr/>
          </p:nvSpPr>
          <p:spPr>
            <a:xfrm>
              <a:off x="539925" y="890550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Microsoft Excel</a:t>
              </a:r>
              <a:endParaRPr sz="1000">
                <a:solidFill>
                  <a:srgbClr val="646669"/>
                </a:solidFill>
                <a:latin typeface="Lato"/>
                <a:ea typeface="Lato"/>
                <a:cs typeface="Lato"/>
                <a:sym typeface="Lato"/>
              </a:endParaRPr>
            </a:p>
          </p:txBody>
        </p:sp>
        <p:sp>
          <p:nvSpPr>
            <p:cNvPr id="112" name="Google Shape;112;p13"/>
            <p:cNvSpPr txBox="1"/>
            <p:nvPr/>
          </p:nvSpPr>
          <p:spPr>
            <a:xfrm>
              <a:off x="539925" y="914203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Keynote</a:t>
              </a:r>
              <a:endParaRPr sz="1000">
                <a:solidFill>
                  <a:srgbClr val="646669"/>
                </a:solidFill>
                <a:latin typeface="Lato"/>
                <a:ea typeface="Lato"/>
                <a:cs typeface="Lato"/>
                <a:sym typeface="Lato"/>
              </a:endParaRPr>
            </a:p>
          </p:txBody>
        </p:sp>
        <p:sp>
          <p:nvSpPr>
            <p:cNvPr id="113" name="Google Shape;113;p13"/>
            <p:cNvSpPr txBox="1"/>
            <p:nvPr/>
          </p:nvSpPr>
          <p:spPr>
            <a:xfrm>
              <a:off x="539925" y="937216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Adobe Acrobat</a:t>
              </a:r>
              <a:endParaRPr sz="1000">
                <a:solidFill>
                  <a:srgbClr val="646669"/>
                </a:solidFill>
                <a:latin typeface="Lato"/>
                <a:ea typeface="Lato"/>
                <a:cs typeface="Lato"/>
                <a:sym typeface="Lato"/>
              </a:endParaRPr>
            </a:p>
          </p:txBody>
        </p:sp>
      </p:grpSp>
      <p:sp>
        <p:nvSpPr>
          <p:cNvPr id="114" name="Google Shape;114;p13"/>
          <p:cNvSpPr/>
          <p:nvPr/>
        </p:nvSpPr>
        <p:spPr>
          <a:xfrm>
            <a:off x="50" y="10350000"/>
            <a:ext cx="7559700" cy="3420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15" name="Google Shape;115;p13"/>
          <p:cNvCxnSpPr/>
          <p:nvPr/>
        </p:nvCxnSpPr>
        <p:spPr>
          <a:xfrm>
            <a:off x="2699450" y="3060450"/>
            <a:ext cx="0" cy="6944700"/>
          </a:xfrm>
          <a:prstGeom prst="straightConnector1">
            <a:avLst/>
          </a:prstGeom>
          <a:noFill/>
          <a:ln cap="flat" cmpd="sng" w="19050">
            <a:solidFill>
              <a:srgbClr val="E8E4DE"/>
            </a:solidFill>
            <a:prstDash val="solid"/>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4"/>
          <p:cNvSpPr/>
          <p:nvPr/>
        </p:nvSpPr>
        <p:spPr>
          <a:xfrm>
            <a:off x="0" y="0"/>
            <a:ext cx="7560000" cy="1621800"/>
          </a:xfrm>
          <a:prstGeom prst="rect">
            <a:avLst/>
          </a:prstGeom>
          <a:gradFill>
            <a:gsLst>
              <a:gs pos="0">
                <a:srgbClr val="E8E4DE"/>
              </a:gs>
              <a:gs pos="50000">
                <a:srgbClr val="BCD2CD"/>
              </a:gs>
              <a:gs pos="100000">
                <a:srgbClr val="9BBFB7"/>
              </a:gs>
            </a:gsLst>
            <a:lin ang="0"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21" name="Google Shape;121;p14"/>
          <p:cNvGrpSpPr/>
          <p:nvPr/>
        </p:nvGrpSpPr>
        <p:grpSpPr>
          <a:xfrm>
            <a:off x="496625" y="4"/>
            <a:ext cx="6673150" cy="1621751"/>
            <a:chOff x="496625" y="4"/>
            <a:chExt cx="6673150" cy="1621751"/>
          </a:xfrm>
        </p:grpSpPr>
        <p:pic>
          <p:nvPicPr>
            <p:cNvPr id="122" name="Google Shape;122;p14"/>
            <p:cNvPicPr preferRelativeResize="0"/>
            <p:nvPr/>
          </p:nvPicPr>
          <p:blipFill rotWithShape="1">
            <a:blip r:embed="rId3">
              <a:alphaModFix/>
            </a:blip>
            <a:srcRect b="0" l="0" r="0" t="46641"/>
            <a:stretch/>
          </p:blipFill>
          <p:spPr>
            <a:xfrm>
              <a:off x="496625" y="4"/>
              <a:ext cx="2132526" cy="1029200"/>
            </a:xfrm>
            <a:prstGeom prst="rect">
              <a:avLst/>
            </a:prstGeom>
            <a:noFill/>
            <a:ln>
              <a:noFill/>
            </a:ln>
          </p:spPr>
        </p:pic>
        <p:pic>
          <p:nvPicPr>
            <p:cNvPr id="123" name="Google Shape;123;p14"/>
            <p:cNvPicPr preferRelativeResize="0"/>
            <p:nvPr/>
          </p:nvPicPr>
          <p:blipFill rotWithShape="1">
            <a:blip r:embed="rId4">
              <a:alphaModFix/>
            </a:blip>
            <a:srcRect b="49277" l="0" r="0" t="0"/>
            <a:stretch/>
          </p:blipFill>
          <p:spPr>
            <a:xfrm>
              <a:off x="5337550" y="777479"/>
              <a:ext cx="1832225" cy="844275"/>
            </a:xfrm>
            <a:prstGeom prst="rect">
              <a:avLst/>
            </a:prstGeom>
            <a:noFill/>
            <a:ln>
              <a:noFill/>
            </a:ln>
          </p:spPr>
        </p:pic>
      </p:grpSp>
      <p:sp>
        <p:nvSpPr>
          <p:cNvPr id="124" name="Google Shape;124;p14"/>
          <p:cNvSpPr/>
          <p:nvPr/>
        </p:nvSpPr>
        <p:spPr>
          <a:xfrm>
            <a:off x="434925" y="0"/>
            <a:ext cx="105000" cy="11487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125" name="Google Shape;125;p14"/>
          <p:cNvSpPr/>
          <p:nvPr/>
        </p:nvSpPr>
        <p:spPr>
          <a:xfrm>
            <a:off x="7020000" y="1154558"/>
            <a:ext cx="105000" cy="4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126" name="Google Shape;126;p14"/>
          <p:cNvSpPr txBox="1"/>
          <p:nvPr/>
        </p:nvSpPr>
        <p:spPr>
          <a:xfrm>
            <a:off x="2068800" y="944425"/>
            <a:ext cx="3422400" cy="2616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700">
                <a:solidFill>
                  <a:srgbClr val="28383C"/>
                </a:solidFill>
                <a:latin typeface="Lato"/>
                <a:ea typeface="Lato"/>
                <a:cs typeface="Lato"/>
                <a:sym typeface="Lato"/>
              </a:rPr>
              <a:t>F u n c t i o n a l  R e s u m e</a:t>
            </a:r>
            <a:endParaRPr sz="1700">
              <a:solidFill>
                <a:srgbClr val="28383C"/>
              </a:solidFill>
              <a:latin typeface="Lato"/>
              <a:ea typeface="Lato"/>
              <a:cs typeface="Lato"/>
              <a:sym typeface="Lato"/>
            </a:endParaRPr>
          </a:p>
        </p:txBody>
      </p:sp>
      <p:sp>
        <p:nvSpPr>
          <p:cNvPr id="127" name="Google Shape;127;p14"/>
          <p:cNvSpPr txBox="1"/>
          <p:nvPr/>
        </p:nvSpPr>
        <p:spPr>
          <a:xfrm>
            <a:off x="539925" y="1844576"/>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SKILLS</a:t>
            </a:r>
            <a:endParaRPr b="1">
              <a:solidFill>
                <a:srgbClr val="28383C"/>
              </a:solidFill>
              <a:latin typeface="Lato"/>
              <a:ea typeface="Lato"/>
              <a:cs typeface="Lato"/>
              <a:sym typeface="Lato"/>
            </a:endParaRPr>
          </a:p>
        </p:txBody>
      </p:sp>
      <p:sp>
        <p:nvSpPr>
          <p:cNvPr id="128" name="Google Shape;128;p14"/>
          <p:cNvSpPr txBox="1"/>
          <p:nvPr/>
        </p:nvSpPr>
        <p:spPr>
          <a:xfrm>
            <a:off x="2970000" y="1844569"/>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EXPERIENCE</a:t>
            </a:r>
            <a:endParaRPr b="1">
              <a:solidFill>
                <a:srgbClr val="28383C"/>
              </a:solidFill>
              <a:latin typeface="Lato"/>
              <a:ea typeface="Lato"/>
              <a:cs typeface="Lato"/>
              <a:sym typeface="Lato"/>
            </a:endParaRPr>
          </a:p>
        </p:txBody>
      </p:sp>
      <p:sp>
        <p:nvSpPr>
          <p:cNvPr id="129" name="Google Shape;129;p14"/>
          <p:cNvSpPr txBox="1"/>
          <p:nvPr/>
        </p:nvSpPr>
        <p:spPr>
          <a:xfrm>
            <a:off x="1506200" y="367350"/>
            <a:ext cx="4547700" cy="554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600">
                <a:solidFill>
                  <a:srgbClr val="28383C"/>
                </a:solidFill>
                <a:latin typeface="Lato"/>
                <a:ea typeface="Lato"/>
                <a:cs typeface="Lato"/>
                <a:sym typeface="Lato"/>
              </a:rPr>
              <a:t>A S H T Y N  J O N E S</a:t>
            </a:r>
            <a:endParaRPr sz="3600">
              <a:solidFill>
                <a:srgbClr val="28383C"/>
              </a:solidFill>
              <a:latin typeface="Lato"/>
              <a:ea typeface="Lato"/>
              <a:cs typeface="Lato"/>
              <a:sym typeface="Lato"/>
            </a:endParaRPr>
          </a:p>
        </p:txBody>
      </p:sp>
      <p:sp>
        <p:nvSpPr>
          <p:cNvPr id="130" name="Google Shape;130;p14"/>
          <p:cNvSpPr txBox="1"/>
          <p:nvPr/>
        </p:nvSpPr>
        <p:spPr>
          <a:xfrm>
            <a:off x="539925" y="7218654"/>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HOBBIES &amp; INTERESTS</a:t>
            </a:r>
            <a:endParaRPr b="1">
              <a:solidFill>
                <a:srgbClr val="28383C"/>
              </a:solidFill>
              <a:latin typeface="Lato"/>
              <a:ea typeface="Lato"/>
              <a:cs typeface="Lato"/>
              <a:sym typeface="Lato"/>
            </a:endParaRPr>
          </a:p>
        </p:txBody>
      </p:sp>
      <p:sp>
        <p:nvSpPr>
          <p:cNvPr id="131" name="Google Shape;131;p14"/>
          <p:cNvSpPr/>
          <p:nvPr/>
        </p:nvSpPr>
        <p:spPr>
          <a:xfrm>
            <a:off x="50" y="10350000"/>
            <a:ext cx="7559700" cy="3420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32" name="Google Shape;132;p14"/>
          <p:cNvCxnSpPr/>
          <p:nvPr/>
        </p:nvCxnSpPr>
        <p:spPr>
          <a:xfrm>
            <a:off x="2699450" y="1893375"/>
            <a:ext cx="0" cy="8111700"/>
          </a:xfrm>
          <a:prstGeom prst="straightConnector1">
            <a:avLst/>
          </a:prstGeom>
          <a:noFill/>
          <a:ln cap="flat" cmpd="sng" w="19050">
            <a:solidFill>
              <a:srgbClr val="E8E4DE"/>
            </a:solidFill>
            <a:prstDash val="solid"/>
            <a:round/>
            <a:headEnd len="med" w="med" type="none"/>
            <a:tailEnd len="med" w="med" type="none"/>
          </a:ln>
        </p:spPr>
      </p:cxnSp>
      <p:grpSp>
        <p:nvGrpSpPr>
          <p:cNvPr id="133" name="Google Shape;133;p14"/>
          <p:cNvGrpSpPr/>
          <p:nvPr/>
        </p:nvGrpSpPr>
        <p:grpSpPr>
          <a:xfrm>
            <a:off x="539925" y="2184738"/>
            <a:ext cx="1890000" cy="1993365"/>
            <a:chOff x="539925" y="2184738"/>
            <a:chExt cx="1890000" cy="1993365"/>
          </a:xfrm>
        </p:grpSpPr>
        <p:sp>
          <p:nvSpPr>
            <p:cNvPr id="134" name="Google Shape;134;p14"/>
            <p:cNvSpPr txBox="1"/>
            <p:nvPr/>
          </p:nvSpPr>
          <p:spPr>
            <a:xfrm>
              <a:off x="539925" y="2184738"/>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Enhancing Quality</a:t>
              </a:r>
              <a:endParaRPr sz="1000">
                <a:solidFill>
                  <a:srgbClr val="28383C"/>
                </a:solidFill>
                <a:latin typeface="Lato"/>
                <a:ea typeface="Lato"/>
                <a:cs typeface="Lato"/>
                <a:sym typeface="Lato"/>
              </a:endParaRPr>
            </a:p>
          </p:txBody>
        </p:sp>
        <p:sp>
          <p:nvSpPr>
            <p:cNvPr id="135" name="Google Shape;135;p14"/>
            <p:cNvSpPr txBox="1"/>
            <p:nvPr/>
          </p:nvSpPr>
          <p:spPr>
            <a:xfrm>
              <a:off x="539925" y="2414671"/>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Attention to Detail</a:t>
              </a:r>
              <a:endParaRPr sz="1000">
                <a:solidFill>
                  <a:srgbClr val="28383C"/>
                </a:solidFill>
                <a:latin typeface="Lato"/>
                <a:ea typeface="Lato"/>
                <a:cs typeface="Lato"/>
                <a:sym typeface="Lato"/>
              </a:endParaRPr>
            </a:p>
          </p:txBody>
        </p:sp>
        <p:sp>
          <p:nvSpPr>
            <p:cNvPr id="136" name="Google Shape;136;p14"/>
            <p:cNvSpPr txBox="1"/>
            <p:nvPr/>
          </p:nvSpPr>
          <p:spPr>
            <a:xfrm>
              <a:off x="539925" y="264460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Working Independently</a:t>
              </a:r>
              <a:endParaRPr sz="1000">
                <a:solidFill>
                  <a:srgbClr val="28383C"/>
                </a:solidFill>
                <a:latin typeface="Lato"/>
                <a:ea typeface="Lato"/>
                <a:cs typeface="Lato"/>
                <a:sym typeface="Lato"/>
              </a:endParaRPr>
            </a:p>
          </p:txBody>
        </p:sp>
        <p:sp>
          <p:nvSpPr>
            <p:cNvPr id="137" name="Google Shape;137;p14"/>
            <p:cNvSpPr txBox="1"/>
            <p:nvPr/>
          </p:nvSpPr>
          <p:spPr>
            <a:xfrm>
              <a:off x="539925" y="2874537"/>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Controlling Expenses</a:t>
              </a:r>
              <a:endParaRPr sz="1000">
                <a:solidFill>
                  <a:srgbClr val="28383C"/>
                </a:solidFill>
                <a:latin typeface="Lato"/>
                <a:ea typeface="Lato"/>
                <a:cs typeface="Lato"/>
                <a:sym typeface="Lato"/>
              </a:endParaRPr>
            </a:p>
          </p:txBody>
        </p:sp>
        <p:sp>
          <p:nvSpPr>
            <p:cNvPr id="138" name="Google Shape;138;p14"/>
            <p:cNvSpPr txBox="1"/>
            <p:nvPr/>
          </p:nvSpPr>
          <p:spPr>
            <a:xfrm>
              <a:off x="539925" y="3104470"/>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Verbal Communication</a:t>
              </a:r>
              <a:endParaRPr sz="1000">
                <a:solidFill>
                  <a:srgbClr val="28383C"/>
                </a:solidFill>
                <a:latin typeface="Lato"/>
                <a:ea typeface="Lato"/>
                <a:cs typeface="Lato"/>
                <a:sym typeface="Lato"/>
              </a:endParaRPr>
            </a:p>
          </p:txBody>
        </p:sp>
        <p:sp>
          <p:nvSpPr>
            <p:cNvPr id="139" name="Google Shape;139;p14"/>
            <p:cNvSpPr txBox="1"/>
            <p:nvPr/>
          </p:nvSpPr>
          <p:spPr>
            <a:xfrm>
              <a:off x="539925" y="3334403"/>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Greeting Visitors Warmly</a:t>
              </a:r>
              <a:endParaRPr sz="1000">
                <a:solidFill>
                  <a:srgbClr val="28383C"/>
                </a:solidFill>
                <a:latin typeface="Lato"/>
                <a:ea typeface="Lato"/>
                <a:cs typeface="Lato"/>
                <a:sym typeface="Lato"/>
              </a:endParaRPr>
            </a:p>
          </p:txBody>
        </p:sp>
        <p:sp>
          <p:nvSpPr>
            <p:cNvPr id="140" name="Google Shape;140;p14"/>
            <p:cNvSpPr txBox="1"/>
            <p:nvPr/>
          </p:nvSpPr>
          <p:spPr>
            <a:xfrm>
              <a:off x="539925" y="3564337"/>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Managing Databases</a:t>
              </a:r>
              <a:endParaRPr sz="1000">
                <a:solidFill>
                  <a:srgbClr val="28383C"/>
                </a:solidFill>
                <a:latin typeface="Lato"/>
                <a:ea typeface="Lato"/>
                <a:cs typeface="Lato"/>
                <a:sym typeface="Lato"/>
              </a:endParaRPr>
            </a:p>
          </p:txBody>
        </p:sp>
        <p:sp>
          <p:nvSpPr>
            <p:cNvPr id="141" name="Google Shape;141;p14"/>
            <p:cNvSpPr txBox="1"/>
            <p:nvPr/>
          </p:nvSpPr>
          <p:spPr>
            <a:xfrm>
              <a:off x="539925" y="3794270"/>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Proofreading</a:t>
              </a:r>
              <a:r>
                <a:rPr lang="uk" sz="1000">
                  <a:solidFill>
                    <a:srgbClr val="28383C"/>
                  </a:solidFill>
                  <a:latin typeface="Lato"/>
                  <a:ea typeface="Lato"/>
                  <a:cs typeface="Lato"/>
                  <a:sym typeface="Lato"/>
                </a:rPr>
                <a:t> Documents</a:t>
              </a:r>
              <a:endParaRPr sz="1000">
                <a:solidFill>
                  <a:srgbClr val="28383C"/>
                </a:solidFill>
                <a:latin typeface="Lato"/>
                <a:ea typeface="Lato"/>
                <a:cs typeface="Lato"/>
                <a:sym typeface="Lato"/>
              </a:endParaRPr>
            </a:p>
          </p:txBody>
        </p:sp>
        <p:sp>
          <p:nvSpPr>
            <p:cNvPr id="142" name="Google Shape;142;p14"/>
            <p:cNvSpPr txBox="1"/>
            <p:nvPr/>
          </p:nvSpPr>
          <p:spPr>
            <a:xfrm>
              <a:off x="539925" y="4024203"/>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Screening Calls and Visitors</a:t>
              </a:r>
              <a:endParaRPr sz="1000">
                <a:solidFill>
                  <a:srgbClr val="28383C"/>
                </a:solidFill>
                <a:latin typeface="Lato"/>
                <a:ea typeface="Lato"/>
                <a:cs typeface="Lato"/>
                <a:sym typeface="Lato"/>
              </a:endParaRPr>
            </a:p>
          </p:txBody>
        </p:sp>
      </p:grpSp>
      <p:cxnSp>
        <p:nvCxnSpPr>
          <p:cNvPr id="143" name="Google Shape;143;p14"/>
          <p:cNvCxnSpPr/>
          <p:nvPr/>
        </p:nvCxnSpPr>
        <p:spPr>
          <a:xfrm>
            <a:off x="542075" y="4545681"/>
            <a:ext cx="1897200" cy="0"/>
          </a:xfrm>
          <a:prstGeom prst="straightConnector1">
            <a:avLst/>
          </a:prstGeom>
          <a:noFill/>
          <a:ln cap="flat" cmpd="sng" w="19050">
            <a:solidFill>
              <a:srgbClr val="E8E4DE"/>
            </a:solidFill>
            <a:prstDash val="solid"/>
            <a:round/>
            <a:headEnd len="med" w="med" type="none"/>
            <a:tailEnd len="med" w="med" type="none"/>
          </a:ln>
        </p:spPr>
      </p:cxnSp>
      <p:sp>
        <p:nvSpPr>
          <p:cNvPr id="144" name="Google Shape;144;p14"/>
          <p:cNvSpPr txBox="1"/>
          <p:nvPr/>
        </p:nvSpPr>
        <p:spPr>
          <a:xfrm>
            <a:off x="539925" y="4878056"/>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LANGUAGES</a:t>
            </a:r>
            <a:endParaRPr b="1">
              <a:solidFill>
                <a:srgbClr val="28383C"/>
              </a:solidFill>
              <a:latin typeface="Lato"/>
              <a:ea typeface="Lato"/>
              <a:cs typeface="Lato"/>
              <a:sym typeface="Lato"/>
            </a:endParaRPr>
          </a:p>
        </p:txBody>
      </p:sp>
      <p:grpSp>
        <p:nvGrpSpPr>
          <p:cNvPr id="145" name="Google Shape;145;p14"/>
          <p:cNvGrpSpPr/>
          <p:nvPr/>
        </p:nvGrpSpPr>
        <p:grpSpPr>
          <a:xfrm>
            <a:off x="539925" y="5210473"/>
            <a:ext cx="1890000" cy="614160"/>
            <a:chOff x="539925" y="8215116"/>
            <a:chExt cx="1890000" cy="614160"/>
          </a:xfrm>
        </p:grpSpPr>
        <p:sp>
          <p:nvSpPr>
            <p:cNvPr id="146" name="Google Shape;146;p14"/>
            <p:cNvSpPr txBox="1"/>
            <p:nvPr/>
          </p:nvSpPr>
          <p:spPr>
            <a:xfrm>
              <a:off x="539925" y="821511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Native</a:t>
              </a:r>
              <a:endParaRPr sz="1000">
                <a:solidFill>
                  <a:srgbClr val="28383C"/>
                </a:solidFill>
                <a:latin typeface="Lato"/>
                <a:ea typeface="Lato"/>
                <a:cs typeface="Lato"/>
                <a:sym typeface="Lato"/>
              </a:endParaRPr>
            </a:p>
          </p:txBody>
        </p:sp>
        <p:sp>
          <p:nvSpPr>
            <p:cNvPr id="147" name="Google Shape;147;p14"/>
            <p:cNvSpPr txBox="1"/>
            <p:nvPr/>
          </p:nvSpPr>
          <p:spPr>
            <a:xfrm>
              <a:off x="539925" y="844524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English</a:t>
              </a:r>
              <a:endParaRPr sz="1000">
                <a:solidFill>
                  <a:srgbClr val="646669"/>
                </a:solidFill>
                <a:latin typeface="Lato"/>
                <a:ea typeface="Lato"/>
                <a:cs typeface="Lato"/>
                <a:sym typeface="Lato"/>
              </a:endParaRPr>
            </a:p>
          </p:txBody>
        </p:sp>
        <p:sp>
          <p:nvSpPr>
            <p:cNvPr id="148" name="Google Shape;148;p14"/>
            <p:cNvSpPr txBox="1"/>
            <p:nvPr/>
          </p:nvSpPr>
          <p:spPr>
            <a:xfrm>
              <a:off x="539925" y="867537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Spanish</a:t>
              </a:r>
              <a:endParaRPr sz="1000">
                <a:solidFill>
                  <a:srgbClr val="646669"/>
                </a:solidFill>
                <a:latin typeface="Lato"/>
                <a:ea typeface="Lato"/>
                <a:cs typeface="Lato"/>
                <a:sym typeface="Lato"/>
              </a:endParaRPr>
            </a:p>
          </p:txBody>
        </p:sp>
      </p:grpSp>
      <p:grpSp>
        <p:nvGrpSpPr>
          <p:cNvPr id="149" name="Google Shape;149;p14"/>
          <p:cNvGrpSpPr/>
          <p:nvPr/>
        </p:nvGrpSpPr>
        <p:grpSpPr>
          <a:xfrm>
            <a:off x="539925" y="6127523"/>
            <a:ext cx="1890000" cy="384030"/>
            <a:chOff x="539925" y="8215116"/>
            <a:chExt cx="1890000" cy="384030"/>
          </a:xfrm>
        </p:grpSpPr>
        <p:sp>
          <p:nvSpPr>
            <p:cNvPr id="150" name="Google Shape;150;p14"/>
            <p:cNvSpPr txBox="1"/>
            <p:nvPr/>
          </p:nvSpPr>
          <p:spPr>
            <a:xfrm>
              <a:off x="539925" y="821511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Full Working</a:t>
              </a:r>
              <a:endParaRPr sz="1000">
                <a:solidFill>
                  <a:srgbClr val="28383C"/>
                </a:solidFill>
                <a:latin typeface="Lato"/>
                <a:ea typeface="Lato"/>
                <a:cs typeface="Lato"/>
                <a:sym typeface="Lato"/>
              </a:endParaRPr>
            </a:p>
          </p:txBody>
        </p:sp>
        <p:sp>
          <p:nvSpPr>
            <p:cNvPr id="151" name="Google Shape;151;p14"/>
            <p:cNvSpPr txBox="1"/>
            <p:nvPr/>
          </p:nvSpPr>
          <p:spPr>
            <a:xfrm>
              <a:off x="539925" y="844524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German</a:t>
              </a:r>
              <a:endParaRPr sz="1000">
                <a:solidFill>
                  <a:srgbClr val="646669"/>
                </a:solidFill>
                <a:latin typeface="Lato"/>
                <a:ea typeface="Lato"/>
                <a:cs typeface="Lato"/>
                <a:sym typeface="Lato"/>
              </a:endParaRPr>
            </a:p>
          </p:txBody>
        </p:sp>
      </p:grpSp>
      <p:cxnSp>
        <p:nvCxnSpPr>
          <p:cNvPr id="152" name="Google Shape;152;p14"/>
          <p:cNvCxnSpPr/>
          <p:nvPr/>
        </p:nvCxnSpPr>
        <p:spPr>
          <a:xfrm>
            <a:off x="542075" y="6892081"/>
            <a:ext cx="1897200" cy="0"/>
          </a:xfrm>
          <a:prstGeom prst="straightConnector1">
            <a:avLst/>
          </a:prstGeom>
          <a:noFill/>
          <a:ln cap="flat" cmpd="sng" w="19050">
            <a:solidFill>
              <a:srgbClr val="E8E4DE"/>
            </a:solidFill>
            <a:prstDash val="solid"/>
            <a:round/>
            <a:headEnd len="med" w="med" type="none"/>
            <a:tailEnd len="med" w="med" type="none"/>
          </a:ln>
        </p:spPr>
      </p:cxnSp>
      <p:grpSp>
        <p:nvGrpSpPr>
          <p:cNvPr id="153" name="Google Shape;153;p14"/>
          <p:cNvGrpSpPr/>
          <p:nvPr/>
        </p:nvGrpSpPr>
        <p:grpSpPr>
          <a:xfrm>
            <a:off x="539925" y="7551072"/>
            <a:ext cx="1890000" cy="1532960"/>
            <a:chOff x="539925" y="7551072"/>
            <a:chExt cx="1890000" cy="1532960"/>
          </a:xfrm>
        </p:grpSpPr>
        <p:grpSp>
          <p:nvGrpSpPr>
            <p:cNvPr id="154" name="Google Shape;154;p14"/>
            <p:cNvGrpSpPr/>
            <p:nvPr/>
          </p:nvGrpSpPr>
          <p:grpSpPr>
            <a:xfrm>
              <a:off x="539925" y="7551072"/>
              <a:ext cx="1890000" cy="1310947"/>
              <a:chOff x="539925" y="8215116"/>
              <a:chExt cx="1890000" cy="1310947"/>
            </a:xfrm>
          </p:grpSpPr>
          <p:sp>
            <p:nvSpPr>
              <p:cNvPr id="155" name="Google Shape;155;p14"/>
              <p:cNvSpPr txBox="1"/>
              <p:nvPr/>
            </p:nvSpPr>
            <p:spPr>
              <a:xfrm>
                <a:off x="539925" y="821511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Reading</a:t>
                </a:r>
                <a:endParaRPr sz="1000">
                  <a:solidFill>
                    <a:srgbClr val="646669"/>
                  </a:solidFill>
                  <a:latin typeface="Lato"/>
                  <a:ea typeface="Lato"/>
                  <a:cs typeface="Lato"/>
                  <a:sym typeface="Lato"/>
                </a:endParaRPr>
              </a:p>
            </p:txBody>
          </p:sp>
          <p:sp>
            <p:nvSpPr>
              <p:cNvPr id="156" name="Google Shape;156;p14"/>
              <p:cNvSpPr txBox="1"/>
              <p:nvPr/>
            </p:nvSpPr>
            <p:spPr>
              <a:xfrm>
                <a:off x="539925" y="844524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Photography</a:t>
                </a:r>
                <a:endParaRPr sz="1000">
                  <a:solidFill>
                    <a:srgbClr val="646669"/>
                  </a:solidFill>
                  <a:latin typeface="Lato"/>
                  <a:ea typeface="Lato"/>
                  <a:cs typeface="Lato"/>
                  <a:sym typeface="Lato"/>
                </a:endParaRPr>
              </a:p>
            </p:txBody>
          </p:sp>
          <p:sp>
            <p:nvSpPr>
              <p:cNvPr id="157" name="Google Shape;157;p14"/>
              <p:cNvSpPr txBox="1"/>
              <p:nvPr/>
            </p:nvSpPr>
            <p:spPr>
              <a:xfrm>
                <a:off x="539925" y="867537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Yoga</a:t>
                </a:r>
                <a:endParaRPr sz="1000">
                  <a:solidFill>
                    <a:srgbClr val="646669"/>
                  </a:solidFill>
                  <a:latin typeface="Lato"/>
                  <a:ea typeface="Lato"/>
                  <a:cs typeface="Lato"/>
                  <a:sym typeface="Lato"/>
                </a:endParaRPr>
              </a:p>
            </p:txBody>
          </p:sp>
          <p:sp>
            <p:nvSpPr>
              <p:cNvPr id="158" name="Google Shape;158;p14"/>
              <p:cNvSpPr txBox="1"/>
              <p:nvPr/>
            </p:nvSpPr>
            <p:spPr>
              <a:xfrm>
                <a:off x="539925" y="890550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Painting</a:t>
                </a:r>
                <a:endParaRPr sz="1000">
                  <a:solidFill>
                    <a:srgbClr val="646669"/>
                  </a:solidFill>
                  <a:latin typeface="Lato"/>
                  <a:ea typeface="Lato"/>
                  <a:cs typeface="Lato"/>
                  <a:sym typeface="Lato"/>
                </a:endParaRPr>
              </a:p>
            </p:txBody>
          </p:sp>
          <p:sp>
            <p:nvSpPr>
              <p:cNvPr id="159" name="Google Shape;159;p14"/>
              <p:cNvSpPr txBox="1"/>
              <p:nvPr/>
            </p:nvSpPr>
            <p:spPr>
              <a:xfrm>
                <a:off x="539925" y="914203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Travelling</a:t>
                </a:r>
                <a:endParaRPr sz="1000">
                  <a:solidFill>
                    <a:srgbClr val="646669"/>
                  </a:solidFill>
                  <a:latin typeface="Lato"/>
                  <a:ea typeface="Lato"/>
                  <a:cs typeface="Lato"/>
                  <a:sym typeface="Lato"/>
                </a:endParaRPr>
              </a:p>
            </p:txBody>
          </p:sp>
          <p:sp>
            <p:nvSpPr>
              <p:cNvPr id="160" name="Google Shape;160;p14"/>
              <p:cNvSpPr txBox="1"/>
              <p:nvPr/>
            </p:nvSpPr>
            <p:spPr>
              <a:xfrm>
                <a:off x="539925" y="937216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Lego building</a:t>
                </a:r>
                <a:endParaRPr sz="1000">
                  <a:solidFill>
                    <a:srgbClr val="646669"/>
                  </a:solidFill>
                  <a:latin typeface="Lato"/>
                  <a:ea typeface="Lato"/>
                  <a:cs typeface="Lato"/>
                  <a:sym typeface="Lato"/>
                </a:endParaRPr>
              </a:p>
            </p:txBody>
          </p:sp>
        </p:grpSp>
        <p:sp>
          <p:nvSpPr>
            <p:cNvPr id="161" name="Google Shape;161;p14"/>
            <p:cNvSpPr txBox="1"/>
            <p:nvPr/>
          </p:nvSpPr>
          <p:spPr>
            <a:xfrm>
              <a:off x="539925" y="893013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Squash</a:t>
              </a:r>
              <a:endParaRPr sz="1000">
                <a:solidFill>
                  <a:srgbClr val="646669"/>
                </a:solidFill>
                <a:latin typeface="Lato"/>
                <a:ea typeface="Lato"/>
                <a:cs typeface="Lato"/>
                <a:sym typeface="Lato"/>
              </a:endParaRPr>
            </a:p>
          </p:txBody>
        </p:sp>
      </p:grpSp>
      <p:grpSp>
        <p:nvGrpSpPr>
          <p:cNvPr id="162" name="Google Shape;162;p14"/>
          <p:cNvGrpSpPr/>
          <p:nvPr/>
        </p:nvGrpSpPr>
        <p:grpSpPr>
          <a:xfrm>
            <a:off x="3362536" y="2649675"/>
            <a:ext cx="3664989" cy="800400"/>
            <a:chOff x="3362536" y="4270068"/>
            <a:chExt cx="3664989" cy="800400"/>
          </a:xfrm>
        </p:grpSpPr>
        <p:sp>
          <p:nvSpPr>
            <p:cNvPr id="163" name="Google Shape;163;p14"/>
            <p:cNvSpPr txBox="1"/>
            <p:nvPr/>
          </p:nvSpPr>
          <p:spPr>
            <a:xfrm>
              <a:off x="3541525" y="4270068"/>
              <a:ext cx="3486000" cy="8004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Outline your key responsibilities and duties in each role.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Be specific and use action verbs to describe your contributions. Focus on accomplishments and quantify results whenever possible.</a:t>
              </a:r>
              <a:endParaRPr sz="1000">
                <a:solidFill>
                  <a:srgbClr val="778182"/>
                </a:solidFill>
                <a:latin typeface="Lato"/>
                <a:ea typeface="Lato"/>
                <a:cs typeface="Lato"/>
                <a:sym typeface="Lato"/>
              </a:endParaRPr>
            </a:p>
          </p:txBody>
        </p:sp>
        <p:sp>
          <p:nvSpPr>
            <p:cNvPr id="164" name="Google Shape;164;p14"/>
            <p:cNvSpPr txBox="1"/>
            <p:nvPr/>
          </p:nvSpPr>
          <p:spPr>
            <a:xfrm>
              <a:off x="3362536" y="4270079"/>
              <a:ext cx="153300" cy="585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p:txBody>
        </p:sp>
      </p:grpSp>
      <p:grpSp>
        <p:nvGrpSpPr>
          <p:cNvPr id="165" name="Google Shape;165;p14"/>
          <p:cNvGrpSpPr/>
          <p:nvPr/>
        </p:nvGrpSpPr>
        <p:grpSpPr>
          <a:xfrm>
            <a:off x="2966154" y="2192300"/>
            <a:ext cx="4058671" cy="351350"/>
            <a:chOff x="2966175" y="2192291"/>
            <a:chExt cx="4158900" cy="351350"/>
          </a:xfrm>
        </p:grpSpPr>
        <p:sp>
          <p:nvSpPr>
            <p:cNvPr id="166" name="Google Shape;166;p14"/>
            <p:cNvSpPr txBox="1"/>
            <p:nvPr/>
          </p:nvSpPr>
          <p:spPr>
            <a:xfrm>
              <a:off x="2966175" y="2192291"/>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Proin mattis felis id semper tincidunt (Job Position)</a:t>
              </a:r>
              <a:endParaRPr b="1" sz="1000">
                <a:solidFill>
                  <a:srgbClr val="28383C"/>
                </a:solidFill>
                <a:latin typeface="Lato"/>
                <a:ea typeface="Lato"/>
                <a:cs typeface="Lato"/>
                <a:sym typeface="Lato"/>
              </a:endParaRPr>
            </a:p>
          </p:txBody>
        </p:sp>
        <p:sp>
          <p:nvSpPr>
            <p:cNvPr id="167" name="Google Shape;167;p14"/>
            <p:cNvSpPr txBox="1"/>
            <p:nvPr/>
          </p:nvSpPr>
          <p:spPr>
            <a:xfrm>
              <a:off x="2966175" y="2389741"/>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Rowe-Herman (Company Name) | 2023 - 2025</a:t>
              </a:r>
              <a:endParaRPr sz="1000">
                <a:solidFill>
                  <a:srgbClr val="646669"/>
                </a:solidFill>
                <a:latin typeface="Lato"/>
                <a:ea typeface="Lato"/>
                <a:cs typeface="Lato"/>
                <a:sym typeface="Lato"/>
              </a:endParaRPr>
            </a:p>
          </p:txBody>
        </p:sp>
      </p:grpSp>
      <p:grpSp>
        <p:nvGrpSpPr>
          <p:cNvPr id="168" name="Google Shape;168;p14"/>
          <p:cNvGrpSpPr/>
          <p:nvPr/>
        </p:nvGrpSpPr>
        <p:grpSpPr>
          <a:xfrm>
            <a:off x="3362536" y="4074625"/>
            <a:ext cx="3657489" cy="800400"/>
            <a:chOff x="3362536" y="4270071"/>
            <a:chExt cx="3657489" cy="800400"/>
          </a:xfrm>
        </p:grpSpPr>
        <p:sp>
          <p:nvSpPr>
            <p:cNvPr id="169" name="Google Shape;169;p14"/>
            <p:cNvSpPr txBox="1"/>
            <p:nvPr/>
          </p:nvSpPr>
          <p:spPr>
            <a:xfrm>
              <a:off x="3541525" y="4270071"/>
              <a:ext cx="3478500" cy="8004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Highlight any notable achievements, projects, or milestones you reached in each position.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Discuss how your contributions positively impacted the team or company.</a:t>
              </a:r>
              <a:endParaRPr sz="1000">
                <a:solidFill>
                  <a:srgbClr val="778182"/>
                </a:solidFill>
                <a:latin typeface="Lato"/>
                <a:ea typeface="Lato"/>
                <a:cs typeface="Lato"/>
                <a:sym typeface="Lato"/>
              </a:endParaRPr>
            </a:p>
          </p:txBody>
        </p:sp>
        <p:sp>
          <p:nvSpPr>
            <p:cNvPr id="170" name="Google Shape;170;p14"/>
            <p:cNvSpPr txBox="1"/>
            <p:nvPr/>
          </p:nvSpPr>
          <p:spPr>
            <a:xfrm>
              <a:off x="3362536" y="4270079"/>
              <a:ext cx="153300" cy="585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p:txBody>
        </p:sp>
      </p:grpSp>
      <p:grpSp>
        <p:nvGrpSpPr>
          <p:cNvPr id="171" name="Google Shape;171;p14"/>
          <p:cNvGrpSpPr/>
          <p:nvPr/>
        </p:nvGrpSpPr>
        <p:grpSpPr>
          <a:xfrm>
            <a:off x="2966154" y="3617250"/>
            <a:ext cx="4058671" cy="351350"/>
            <a:chOff x="2966175" y="3617238"/>
            <a:chExt cx="4158900" cy="351350"/>
          </a:xfrm>
        </p:grpSpPr>
        <p:sp>
          <p:nvSpPr>
            <p:cNvPr id="172" name="Google Shape;172;p14"/>
            <p:cNvSpPr txBox="1"/>
            <p:nvPr/>
          </p:nvSpPr>
          <p:spPr>
            <a:xfrm>
              <a:off x="2966175" y="3617238"/>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Suspendisse ac arcu lacinia (Job Position)</a:t>
              </a:r>
              <a:endParaRPr b="1" sz="1000">
                <a:solidFill>
                  <a:srgbClr val="28383C"/>
                </a:solidFill>
                <a:latin typeface="Lato"/>
                <a:ea typeface="Lato"/>
                <a:cs typeface="Lato"/>
                <a:sym typeface="Lato"/>
              </a:endParaRPr>
            </a:p>
          </p:txBody>
        </p:sp>
        <p:sp>
          <p:nvSpPr>
            <p:cNvPr id="173" name="Google Shape;173;p14"/>
            <p:cNvSpPr txBox="1"/>
            <p:nvPr/>
          </p:nvSpPr>
          <p:spPr>
            <a:xfrm>
              <a:off x="2966175" y="3814688"/>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Renner Inc (Company Name) | 2021 - 2023</a:t>
              </a:r>
              <a:endParaRPr sz="1000">
                <a:solidFill>
                  <a:srgbClr val="646669"/>
                </a:solidFill>
                <a:latin typeface="Lato"/>
                <a:ea typeface="Lato"/>
                <a:cs typeface="Lato"/>
                <a:sym typeface="Lato"/>
              </a:endParaRPr>
            </a:p>
          </p:txBody>
        </p:sp>
      </p:grpSp>
      <p:grpSp>
        <p:nvGrpSpPr>
          <p:cNvPr id="174" name="Google Shape;174;p14"/>
          <p:cNvGrpSpPr/>
          <p:nvPr/>
        </p:nvGrpSpPr>
        <p:grpSpPr>
          <a:xfrm>
            <a:off x="3362536" y="5504875"/>
            <a:ext cx="3657489" cy="585000"/>
            <a:chOff x="3362536" y="4270078"/>
            <a:chExt cx="3657489" cy="585000"/>
          </a:xfrm>
        </p:grpSpPr>
        <p:sp>
          <p:nvSpPr>
            <p:cNvPr id="175" name="Google Shape;175;p14"/>
            <p:cNvSpPr txBox="1"/>
            <p:nvPr/>
          </p:nvSpPr>
          <p:spPr>
            <a:xfrm>
              <a:off x="3541525" y="4270078"/>
              <a:ext cx="3478500" cy="585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Whenever possible, quantify your achievements. </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Use metrics, percentages, or numbers to provide concrete evidence of your impact.</a:t>
              </a:r>
              <a:endParaRPr sz="1000">
                <a:solidFill>
                  <a:srgbClr val="778182"/>
                </a:solidFill>
                <a:latin typeface="Lato"/>
                <a:ea typeface="Lato"/>
                <a:cs typeface="Lato"/>
                <a:sym typeface="Lato"/>
              </a:endParaRPr>
            </a:p>
          </p:txBody>
        </p:sp>
        <p:sp>
          <p:nvSpPr>
            <p:cNvPr id="176" name="Google Shape;176;p14"/>
            <p:cNvSpPr txBox="1"/>
            <p:nvPr/>
          </p:nvSpPr>
          <p:spPr>
            <a:xfrm>
              <a:off x="3362536" y="4270079"/>
              <a:ext cx="153300" cy="369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40000"/>
                </a:lnSpc>
                <a:spcBef>
                  <a:spcPts val="0"/>
                </a:spcBef>
                <a:spcAft>
                  <a:spcPts val="0"/>
                </a:spcAft>
                <a:buNone/>
              </a:pP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p:txBody>
        </p:sp>
      </p:grpSp>
      <p:grpSp>
        <p:nvGrpSpPr>
          <p:cNvPr id="177" name="Google Shape;177;p14"/>
          <p:cNvGrpSpPr/>
          <p:nvPr/>
        </p:nvGrpSpPr>
        <p:grpSpPr>
          <a:xfrm>
            <a:off x="2966175" y="5047475"/>
            <a:ext cx="4058700" cy="351350"/>
            <a:chOff x="2966175" y="5047475"/>
            <a:chExt cx="4058700" cy="351350"/>
          </a:xfrm>
        </p:grpSpPr>
        <p:sp>
          <p:nvSpPr>
            <p:cNvPr id="178" name="Google Shape;178;p14"/>
            <p:cNvSpPr txBox="1"/>
            <p:nvPr/>
          </p:nvSpPr>
          <p:spPr>
            <a:xfrm>
              <a:off x="2966175" y="5047475"/>
              <a:ext cx="40587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Maecenas at enim vel nulla (Job Position)</a:t>
              </a:r>
              <a:endParaRPr b="1" sz="1000">
                <a:solidFill>
                  <a:srgbClr val="28383C"/>
                </a:solidFill>
                <a:latin typeface="Lato"/>
                <a:ea typeface="Lato"/>
                <a:cs typeface="Lato"/>
                <a:sym typeface="Lato"/>
              </a:endParaRPr>
            </a:p>
          </p:txBody>
        </p:sp>
        <p:sp>
          <p:nvSpPr>
            <p:cNvPr id="179" name="Google Shape;179;p14"/>
            <p:cNvSpPr txBox="1"/>
            <p:nvPr/>
          </p:nvSpPr>
          <p:spPr>
            <a:xfrm>
              <a:off x="2966175" y="5244925"/>
              <a:ext cx="40587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Barrows-Dare (Company Name) | 2020 - 2021</a:t>
              </a:r>
              <a:endParaRPr sz="1000">
                <a:solidFill>
                  <a:srgbClr val="646669"/>
                </a:solidFill>
                <a:latin typeface="Lato"/>
                <a:ea typeface="Lato"/>
                <a:cs typeface="Lato"/>
                <a:sym typeface="Lato"/>
              </a:endParaRPr>
            </a:p>
          </p:txBody>
        </p:sp>
      </p:grpSp>
      <p:cxnSp>
        <p:nvCxnSpPr>
          <p:cNvPr id="180" name="Google Shape;180;p14"/>
          <p:cNvCxnSpPr/>
          <p:nvPr/>
        </p:nvCxnSpPr>
        <p:spPr>
          <a:xfrm>
            <a:off x="2968975" y="6427456"/>
            <a:ext cx="4058700" cy="0"/>
          </a:xfrm>
          <a:prstGeom prst="straightConnector1">
            <a:avLst/>
          </a:prstGeom>
          <a:noFill/>
          <a:ln cap="flat" cmpd="sng" w="19050">
            <a:solidFill>
              <a:srgbClr val="E8E4DE"/>
            </a:solidFill>
            <a:prstDash val="solid"/>
            <a:round/>
            <a:headEnd len="med" w="med" type="none"/>
            <a:tailEnd len="med" w="med" type="none"/>
          </a:ln>
        </p:spPr>
      </p:cxnSp>
      <p:sp>
        <p:nvSpPr>
          <p:cNvPr id="181" name="Google Shape;181;p14"/>
          <p:cNvSpPr txBox="1"/>
          <p:nvPr/>
        </p:nvSpPr>
        <p:spPr>
          <a:xfrm>
            <a:off x="2970000" y="6754668"/>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EXTRA</a:t>
            </a:r>
            <a:endParaRPr b="1">
              <a:solidFill>
                <a:srgbClr val="28383C"/>
              </a:solidFill>
              <a:latin typeface="Lato"/>
              <a:ea typeface="Lato"/>
              <a:cs typeface="Lato"/>
              <a:sym typeface="Lato"/>
            </a:endParaRPr>
          </a:p>
        </p:txBody>
      </p:sp>
      <p:grpSp>
        <p:nvGrpSpPr>
          <p:cNvPr id="182" name="Google Shape;182;p14"/>
          <p:cNvGrpSpPr/>
          <p:nvPr/>
        </p:nvGrpSpPr>
        <p:grpSpPr>
          <a:xfrm>
            <a:off x="2966154" y="7102400"/>
            <a:ext cx="4058671" cy="351350"/>
            <a:chOff x="2966175" y="7102390"/>
            <a:chExt cx="4158900" cy="351350"/>
          </a:xfrm>
        </p:grpSpPr>
        <p:sp>
          <p:nvSpPr>
            <p:cNvPr id="183" name="Google Shape;183;p14"/>
            <p:cNvSpPr txBox="1"/>
            <p:nvPr/>
          </p:nvSpPr>
          <p:spPr>
            <a:xfrm>
              <a:off x="2966175" y="7102390"/>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Vivamus viverra (Enter your Achievement)</a:t>
              </a:r>
              <a:endParaRPr b="1" sz="1000">
                <a:solidFill>
                  <a:srgbClr val="28383C"/>
                </a:solidFill>
                <a:latin typeface="Lato"/>
                <a:ea typeface="Lato"/>
                <a:cs typeface="Lato"/>
                <a:sym typeface="Lato"/>
              </a:endParaRPr>
            </a:p>
          </p:txBody>
        </p:sp>
        <p:sp>
          <p:nvSpPr>
            <p:cNvPr id="184" name="Google Shape;184;p14"/>
            <p:cNvSpPr txBox="1"/>
            <p:nvPr/>
          </p:nvSpPr>
          <p:spPr>
            <a:xfrm>
              <a:off x="2966175" y="7299840"/>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University or Company /  Chicago / USA / 2019</a:t>
              </a:r>
              <a:endParaRPr sz="1000">
                <a:solidFill>
                  <a:srgbClr val="646669"/>
                </a:solidFill>
                <a:latin typeface="Lato"/>
                <a:ea typeface="Lato"/>
                <a:cs typeface="Lato"/>
                <a:sym typeface="Lato"/>
              </a:endParaRPr>
            </a:p>
          </p:txBody>
        </p:sp>
      </p:grpSp>
      <p:grpSp>
        <p:nvGrpSpPr>
          <p:cNvPr id="185" name="Google Shape;185;p14"/>
          <p:cNvGrpSpPr/>
          <p:nvPr/>
        </p:nvGrpSpPr>
        <p:grpSpPr>
          <a:xfrm>
            <a:off x="2966154" y="7681300"/>
            <a:ext cx="4058671" cy="351350"/>
            <a:chOff x="2966175" y="7681304"/>
            <a:chExt cx="4158900" cy="351350"/>
          </a:xfrm>
        </p:grpSpPr>
        <p:sp>
          <p:nvSpPr>
            <p:cNvPr id="186" name="Google Shape;186;p14"/>
            <p:cNvSpPr txBox="1"/>
            <p:nvPr/>
          </p:nvSpPr>
          <p:spPr>
            <a:xfrm>
              <a:off x="2966175" y="7681304"/>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Maecenas at libero  (Enter your Achievement)</a:t>
              </a:r>
              <a:endParaRPr b="1" sz="1000">
                <a:solidFill>
                  <a:srgbClr val="28383C"/>
                </a:solidFill>
                <a:latin typeface="Lato"/>
                <a:ea typeface="Lato"/>
                <a:cs typeface="Lato"/>
                <a:sym typeface="Lato"/>
              </a:endParaRPr>
            </a:p>
          </p:txBody>
        </p:sp>
        <p:sp>
          <p:nvSpPr>
            <p:cNvPr id="187" name="Google Shape;187;p14"/>
            <p:cNvSpPr txBox="1"/>
            <p:nvPr/>
          </p:nvSpPr>
          <p:spPr>
            <a:xfrm>
              <a:off x="2966175" y="7878754"/>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University or Company /  Chicago / USA / 2019</a:t>
              </a:r>
              <a:endParaRPr sz="1000">
                <a:solidFill>
                  <a:srgbClr val="646669"/>
                </a:solidFill>
                <a:latin typeface="Lato"/>
                <a:ea typeface="Lato"/>
                <a:cs typeface="Lato"/>
                <a:sym typeface="Lato"/>
              </a:endParaRPr>
            </a:p>
          </p:txBody>
        </p:sp>
      </p:grpSp>
      <p:cxnSp>
        <p:nvCxnSpPr>
          <p:cNvPr id="188" name="Google Shape;188;p14"/>
          <p:cNvCxnSpPr/>
          <p:nvPr/>
        </p:nvCxnSpPr>
        <p:spPr>
          <a:xfrm>
            <a:off x="2968975" y="8413756"/>
            <a:ext cx="4058700" cy="0"/>
          </a:xfrm>
          <a:prstGeom prst="straightConnector1">
            <a:avLst/>
          </a:prstGeom>
          <a:noFill/>
          <a:ln cap="flat" cmpd="sng" w="19050">
            <a:solidFill>
              <a:srgbClr val="E8E4DE"/>
            </a:solidFill>
            <a:prstDash val="solid"/>
            <a:round/>
            <a:headEnd len="med" w="med" type="none"/>
            <a:tailEnd len="med" w="med" type="none"/>
          </a:ln>
        </p:spPr>
      </p:cxnSp>
      <p:sp>
        <p:nvSpPr>
          <p:cNvPr id="189" name="Google Shape;189;p14"/>
          <p:cNvSpPr txBox="1"/>
          <p:nvPr/>
        </p:nvSpPr>
        <p:spPr>
          <a:xfrm>
            <a:off x="2970000" y="8743050"/>
            <a:ext cx="3325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PROFESSIONAL DEVELOPMENT</a:t>
            </a:r>
            <a:endParaRPr b="1">
              <a:solidFill>
                <a:srgbClr val="28383C"/>
              </a:solidFill>
              <a:latin typeface="Lato"/>
              <a:ea typeface="Lato"/>
              <a:cs typeface="Lato"/>
              <a:sym typeface="Lato"/>
            </a:endParaRPr>
          </a:p>
        </p:txBody>
      </p:sp>
      <p:grpSp>
        <p:nvGrpSpPr>
          <p:cNvPr id="190" name="Google Shape;190;p14"/>
          <p:cNvGrpSpPr/>
          <p:nvPr/>
        </p:nvGrpSpPr>
        <p:grpSpPr>
          <a:xfrm>
            <a:off x="2966154" y="9090775"/>
            <a:ext cx="4058671" cy="351350"/>
            <a:chOff x="2966175" y="9090777"/>
            <a:chExt cx="4158900" cy="351350"/>
          </a:xfrm>
        </p:grpSpPr>
        <p:sp>
          <p:nvSpPr>
            <p:cNvPr id="191" name="Google Shape;191;p14"/>
            <p:cNvSpPr txBox="1"/>
            <p:nvPr/>
          </p:nvSpPr>
          <p:spPr>
            <a:xfrm>
              <a:off x="2966175" y="9090777"/>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The Marketing Forum USA</a:t>
              </a:r>
              <a:endParaRPr b="1" sz="1000">
                <a:solidFill>
                  <a:srgbClr val="28383C"/>
                </a:solidFill>
                <a:latin typeface="Lato"/>
                <a:ea typeface="Lato"/>
                <a:cs typeface="Lato"/>
                <a:sym typeface="Lato"/>
              </a:endParaRPr>
            </a:p>
          </p:txBody>
        </p:sp>
        <p:sp>
          <p:nvSpPr>
            <p:cNvPr id="192" name="Google Shape;192;p14"/>
            <p:cNvSpPr txBox="1"/>
            <p:nvPr/>
          </p:nvSpPr>
          <p:spPr>
            <a:xfrm>
              <a:off x="2966175" y="9288227"/>
              <a:ext cx="415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Ponte Vedra Beach | FL 43076 | 4 - 6 March 2021</a:t>
              </a:r>
              <a:endParaRPr sz="1000">
                <a:solidFill>
                  <a:srgbClr val="646669"/>
                </a:solidFill>
                <a:latin typeface="Lato"/>
                <a:ea typeface="Lato"/>
                <a:cs typeface="Lato"/>
                <a:sym typeface="Lato"/>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5"/>
          <p:cNvSpPr/>
          <p:nvPr/>
        </p:nvSpPr>
        <p:spPr>
          <a:xfrm>
            <a:off x="0" y="0"/>
            <a:ext cx="7560000" cy="1621800"/>
          </a:xfrm>
          <a:prstGeom prst="rect">
            <a:avLst/>
          </a:prstGeom>
          <a:gradFill>
            <a:gsLst>
              <a:gs pos="0">
                <a:srgbClr val="E8E4DE"/>
              </a:gs>
              <a:gs pos="50000">
                <a:srgbClr val="BCD2CD"/>
              </a:gs>
              <a:gs pos="100000">
                <a:srgbClr val="9BBFB7"/>
              </a:gs>
            </a:gsLst>
            <a:lin ang="0"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98" name="Google Shape;198;p15"/>
          <p:cNvGrpSpPr/>
          <p:nvPr/>
        </p:nvGrpSpPr>
        <p:grpSpPr>
          <a:xfrm>
            <a:off x="496625" y="4"/>
            <a:ext cx="6673150" cy="1621751"/>
            <a:chOff x="496625" y="4"/>
            <a:chExt cx="6673150" cy="1621751"/>
          </a:xfrm>
        </p:grpSpPr>
        <p:pic>
          <p:nvPicPr>
            <p:cNvPr id="199" name="Google Shape;199;p15"/>
            <p:cNvPicPr preferRelativeResize="0"/>
            <p:nvPr/>
          </p:nvPicPr>
          <p:blipFill rotWithShape="1">
            <a:blip r:embed="rId3">
              <a:alphaModFix/>
            </a:blip>
            <a:srcRect b="0" l="0" r="0" t="46641"/>
            <a:stretch/>
          </p:blipFill>
          <p:spPr>
            <a:xfrm>
              <a:off x="496625" y="4"/>
              <a:ext cx="2132526" cy="1029200"/>
            </a:xfrm>
            <a:prstGeom prst="rect">
              <a:avLst/>
            </a:prstGeom>
            <a:noFill/>
            <a:ln>
              <a:noFill/>
            </a:ln>
          </p:spPr>
        </p:pic>
        <p:pic>
          <p:nvPicPr>
            <p:cNvPr id="200" name="Google Shape;200;p15"/>
            <p:cNvPicPr preferRelativeResize="0"/>
            <p:nvPr/>
          </p:nvPicPr>
          <p:blipFill rotWithShape="1">
            <a:blip r:embed="rId4">
              <a:alphaModFix/>
            </a:blip>
            <a:srcRect b="49277" l="0" r="0" t="0"/>
            <a:stretch/>
          </p:blipFill>
          <p:spPr>
            <a:xfrm>
              <a:off x="5337550" y="777479"/>
              <a:ext cx="1832225" cy="844275"/>
            </a:xfrm>
            <a:prstGeom prst="rect">
              <a:avLst/>
            </a:prstGeom>
            <a:noFill/>
            <a:ln>
              <a:noFill/>
            </a:ln>
          </p:spPr>
        </p:pic>
      </p:grpSp>
      <p:sp>
        <p:nvSpPr>
          <p:cNvPr id="201" name="Google Shape;201;p15"/>
          <p:cNvSpPr/>
          <p:nvPr/>
        </p:nvSpPr>
        <p:spPr>
          <a:xfrm>
            <a:off x="434925" y="0"/>
            <a:ext cx="105000" cy="11487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202" name="Google Shape;202;p15"/>
          <p:cNvSpPr/>
          <p:nvPr/>
        </p:nvSpPr>
        <p:spPr>
          <a:xfrm>
            <a:off x="7020000" y="1154558"/>
            <a:ext cx="105000" cy="4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203" name="Google Shape;203;p15"/>
          <p:cNvSpPr txBox="1"/>
          <p:nvPr/>
        </p:nvSpPr>
        <p:spPr>
          <a:xfrm>
            <a:off x="2068800" y="944425"/>
            <a:ext cx="3422400" cy="2616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700">
                <a:solidFill>
                  <a:srgbClr val="28383C"/>
                </a:solidFill>
                <a:latin typeface="Lato"/>
                <a:ea typeface="Lato"/>
                <a:cs typeface="Lato"/>
                <a:sym typeface="Lato"/>
              </a:rPr>
              <a:t>F u n c t i o n a l  R e s u m e</a:t>
            </a:r>
            <a:endParaRPr sz="1700">
              <a:solidFill>
                <a:srgbClr val="28383C"/>
              </a:solidFill>
              <a:latin typeface="Lato"/>
              <a:ea typeface="Lato"/>
              <a:cs typeface="Lato"/>
              <a:sym typeface="Lato"/>
            </a:endParaRPr>
          </a:p>
        </p:txBody>
      </p:sp>
      <p:sp>
        <p:nvSpPr>
          <p:cNvPr id="204" name="Google Shape;204;p15"/>
          <p:cNvSpPr txBox="1"/>
          <p:nvPr/>
        </p:nvSpPr>
        <p:spPr>
          <a:xfrm>
            <a:off x="543850" y="1844569"/>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COVER LETTER</a:t>
            </a:r>
            <a:endParaRPr b="1">
              <a:solidFill>
                <a:srgbClr val="28383C"/>
              </a:solidFill>
              <a:latin typeface="Lato"/>
              <a:ea typeface="Lato"/>
              <a:cs typeface="Lato"/>
              <a:sym typeface="Lato"/>
            </a:endParaRPr>
          </a:p>
        </p:txBody>
      </p:sp>
      <p:sp>
        <p:nvSpPr>
          <p:cNvPr id="205" name="Google Shape;205;p15"/>
          <p:cNvSpPr txBox="1"/>
          <p:nvPr/>
        </p:nvSpPr>
        <p:spPr>
          <a:xfrm>
            <a:off x="1506200" y="367350"/>
            <a:ext cx="4547700" cy="554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600">
                <a:solidFill>
                  <a:srgbClr val="28383C"/>
                </a:solidFill>
                <a:latin typeface="Lato"/>
                <a:ea typeface="Lato"/>
                <a:cs typeface="Lato"/>
                <a:sym typeface="Lato"/>
              </a:rPr>
              <a:t>A S H T Y N  J O N E S</a:t>
            </a:r>
            <a:endParaRPr sz="3600">
              <a:solidFill>
                <a:srgbClr val="28383C"/>
              </a:solidFill>
              <a:latin typeface="Lato"/>
              <a:ea typeface="Lato"/>
              <a:cs typeface="Lato"/>
              <a:sym typeface="Lato"/>
            </a:endParaRPr>
          </a:p>
        </p:txBody>
      </p:sp>
      <p:sp>
        <p:nvSpPr>
          <p:cNvPr id="206" name="Google Shape;206;p15"/>
          <p:cNvSpPr/>
          <p:nvPr/>
        </p:nvSpPr>
        <p:spPr>
          <a:xfrm>
            <a:off x="50" y="10350000"/>
            <a:ext cx="7559700" cy="3420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7" name="Google Shape;207;p15"/>
          <p:cNvSpPr txBox="1"/>
          <p:nvPr/>
        </p:nvSpPr>
        <p:spPr>
          <a:xfrm>
            <a:off x="539925" y="2254250"/>
            <a:ext cx="1728855"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December 21 / 2025</a:t>
            </a:r>
            <a:endParaRPr b="1" sz="1000">
              <a:solidFill>
                <a:srgbClr val="28383C"/>
              </a:solidFill>
              <a:latin typeface="Lato"/>
              <a:ea typeface="Lato"/>
              <a:cs typeface="Lato"/>
              <a:sym typeface="Lato"/>
            </a:endParaRPr>
          </a:p>
        </p:txBody>
      </p:sp>
      <p:sp>
        <p:nvSpPr>
          <p:cNvPr id="208" name="Google Shape;208;p15"/>
          <p:cNvSpPr txBox="1"/>
          <p:nvPr/>
        </p:nvSpPr>
        <p:spPr>
          <a:xfrm>
            <a:off x="543850" y="4505892"/>
            <a:ext cx="6476100" cy="4102200"/>
          </a:xfrm>
          <a:prstGeom prst="rect">
            <a:avLst/>
          </a:prstGeom>
          <a:noFill/>
          <a:ln>
            <a:noFill/>
          </a:ln>
        </p:spPr>
        <p:txBody>
          <a:bodyPr anchorCtr="0" anchor="t" bIns="0" lIns="0" spcFirstLastPara="1" rIns="0" wrap="square" tIns="0">
            <a:spAutoFit/>
          </a:bodyPr>
          <a:lstStyle/>
          <a:p>
            <a:pPr indent="0" lvl="0" marL="0" rtl="0" algn="l">
              <a:lnSpc>
                <a:spcPct val="135000"/>
              </a:lnSpc>
              <a:spcBef>
                <a:spcPts val="0"/>
              </a:spcBef>
              <a:spcAft>
                <a:spcPts val="0"/>
              </a:spcAft>
              <a:buNone/>
            </a:pPr>
            <a:r>
              <a:rPr lang="uk" sz="1000">
                <a:solidFill>
                  <a:srgbClr val="778182"/>
                </a:solidFill>
                <a:latin typeface="Lato"/>
                <a:ea typeface="Lato"/>
                <a:cs typeface="Lato"/>
                <a:sym typeface="Lato"/>
              </a:rPr>
              <a:t>A cover letter introduces yourself to the employer and highlights your relevant qualifications and experiences. Its purpose is to convince the employer that you are the right candidate for the job by demonstrating your enthusiasm and unique skills. While a cover letter is not always required by every employer, it is highly recommended to include one as it can increase your chances of being invited for an interview. Overall, it is a crucial part of a job application that can help you stand out from other candidates.</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rPr lang="uk" sz="1000">
                <a:solidFill>
                  <a:srgbClr val="778182"/>
                </a:solidFill>
                <a:latin typeface="Lato"/>
                <a:ea typeface="Lato"/>
                <a:cs typeface="Lato"/>
                <a:sym typeface="Lato"/>
              </a:rPr>
              <a:t>Begin with an opening paragraph: Introduce yourself and explain why you are interested in the job. Mention how you found out about the job opening and any connections you have to the company.</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rPr lang="uk" sz="1000">
                <a:solidFill>
                  <a:srgbClr val="778182"/>
                </a:solidFill>
                <a:latin typeface="Lato"/>
                <a:ea typeface="Lato"/>
                <a:cs typeface="Lato"/>
                <a:sym typeface="Lato"/>
              </a:rPr>
              <a:t>Highlight your qualifications: Use the body of the letter to explain how your skills and experiences make you a strong candidate for the job. Be specific and give examples of times when you demonstrated these skills.</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rPr lang="uk" sz="1000">
                <a:solidFill>
                  <a:srgbClr val="778182"/>
                </a:solidFill>
                <a:latin typeface="Lato"/>
                <a:ea typeface="Lato"/>
                <a:cs typeface="Lato"/>
                <a:sym typeface="Lato"/>
              </a:rPr>
              <a:t>Show your enthusiasm: In the closing paragraph, express your excitement about the opportunity to join the company and contribute to its success. Thank the employer for considering your application and include your contact information.</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rPr lang="uk" sz="1000">
                <a:solidFill>
                  <a:srgbClr val="778182"/>
                </a:solidFill>
                <a:latin typeface="Lato"/>
                <a:ea typeface="Lato"/>
                <a:cs typeface="Lato"/>
                <a:sym typeface="Lato"/>
              </a:rPr>
              <a:t>Use a professional sign-off like "Sincerely" or "Best regards,” followed by </a:t>
            </a:r>
            <a:r>
              <a:rPr lang="uk" sz="1000">
                <a:solidFill>
                  <a:srgbClr val="778182"/>
                </a:solidFill>
                <a:latin typeface="Lato"/>
                <a:ea typeface="Lato"/>
                <a:cs typeface="Lato"/>
                <a:sym typeface="Lato"/>
              </a:rPr>
              <a:t>your name</a:t>
            </a:r>
            <a:r>
              <a:rPr lang="uk" sz="1000">
                <a:solidFill>
                  <a:srgbClr val="778182"/>
                </a:solidFill>
                <a:latin typeface="Lato"/>
                <a:ea typeface="Lato"/>
                <a:cs typeface="Lato"/>
                <a:sym typeface="Lato"/>
              </a:rPr>
              <a:t>.</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t/>
            </a:r>
            <a:endParaRPr sz="1000">
              <a:solidFill>
                <a:srgbClr val="778182"/>
              </a:solidFill>
              <a:latin typeface="Lato"/>
              <a:ea typeface="Lato"/>
              <a:cs typeface="Lato"/>
              <a:sym typeface="Lato"/>
            </a:endParaRPr>
          </a:p>
          <a:p>
            <a:pPr indent="0" lvl="0" marL="0" rtl="0" algn="l">
              <a:lnSpc>
                <a:spcPct val="135000"/>
              </a:lnSpc>
              <a:spcBef>
                <a:spcPts val="0"/>
              </a:spcBef>
              <a:spcAft>
                <a:spcPts val="0"/>
              </a:spcAft>
              <a:buNone/>
            </a:pPr>
            <a:r>
              <a:rPr lang="uk" sz="1000">
                <a:solidFill>
                  <a:srgbClr val="778182"/>
                </a:solidFill>
                <a:latin typeface="Lato"/>
                <a:ea typeface="Lato"/>
                <a:cs typeface="Lato"/>
                <a:sym typeface="Lato"/>
              </a:rPr>
              <a:t>Before sending your cover letter, make sure to proofread it carefully for spelling and grammar errors. You may also want to have a friend or mentor review it to get feedback and make sure it is clear and concise.</a:t>
            </a:r>
            <a:endParaRPr sz="1000">
              <a:solidFill>
                <a:srgbClr val="778182"/>
              </a:solidFill>
              <a:latin typeface="Lato"/>
              <a:ea typeface="Lato"/>
              <a:cs typeface="Lato"/>
              <a:sym typeface="Lato"/>
            </a:endParaRPr>
          </a:p>
        </p:txBody>
      </p:sp>
      <p:sp>
        <p:nvSpPr>
          <p:cNvPr id="209" name="Google Shape;209;p15"/>
          <p:cNvSpPr txBox="1"/>
          <p:nvPr/>
        </p:nvSpPr>
        <p:spPr>
          <a:xfrm>
            <a:off x="540002" y="2698525"/>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Mrs. Lawrence Larson</a:t>
            </a:r>
            <a:endParaRPr b="1" sz="1000">
              <a:solidFill>
                <a:srgbClr val="28383C"/>
              </a:solidFill>
              <a:latin typeface="Lato"/>
              <a:ea typeface="Lato"/>
              <a:cs typeface="Lato"/>
              <a:sym typeface="Lato"/>
            </a:endParaRPr>
          </a:p>
        </p:txBody>
      </p:sp>
      <p:sp>
        <p:nvSpPr>
          <p:cNvPr id="210" name="Google Shape;210;p15"/>
          <p:cNvSpPr txBox="1"/>
          <p:nvPr/>
        </p:nvSpPr>
        <p:spPr>
          <a:xfrm>
            <a:off x="540002" y="2901705"/>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1694 Breezewood Court</a:t>
            </a:r>
            <a:endParaRPr sz="1000">
              <a:solidFill>
                <a:srgbClr val="646669"/>
              </a:solidFill>
              <a:latin typeface="Lato"/>
              <a:ea typeface="Lato"/>
              <a:cs typeface="Lato"/>
              <a:sym typeface="Lato"/>
            </a:endParaRPr>
          </a:p>
        </p:txBody>
      </p:sp>
      <p:sp>
        <p:nvSpPr>
          <p:cNvPr id="211" name="Google Shape;211;p15"/>
          <p:cNvSpPr txBox="1"/>
          <p:nvPr/>
        </p:nvSpPr>
        <p:spPr>
          <a:xfrm>
            <a:off x="540002" y="3104880"/>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Lebo, Kansas,  66856</a:t>
            </a:r>
            <a:endParaRPr sz="1000">
              <a:solidFill>
                <a:srgbClr val="646669"/>
              </a:solidFill>
              <a:latin typeface="Lato"/>
              <a:ea typeface="Lato"/>
              <a:cs typeface="Lato"/>
              <a:sym typeface="Lato"/>
            </a:endParaRPr>
          </a:p>
        </p:txBody>
      </p:sp>
      <p:sp>
        <p:nvSpPr>
          <p:cNvPr id="212" name="Google Shape;212;p15"/>
          <p:cNvSpPr txBox="1"/>
          <p:nvPr/>
        </p:nvSpPr>
        <p:spPr>
          <a:xfrm>
            <a:off x="540002" y="3308055"/>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13" name="Google Shape;213;p15"/>
          <p:cNvSpPr txBox="1"/>
          <p:nvPr/>
        </p:nvSpPr>
        <p:spPr>
          <a:xfrm>
            <a:off x="540002" y="3511230"/>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646669"/>
                </a:solidFill>
                <a:latin typeface="Lato"/>
                <a:ea typeface="Lato"/>
                <a:cs typeface="Lato"/>
                <a:sym typeface="Lato"/>
              </a:rPr>
              <a:t>Larson@mail.com</a:t>
            </a:r>
            <a:endParaRPr sz="1000">
              <a:solidFill>
                <a:srgbClr val="646669"/>
              </a:solidFill>
              <a:latin typeface="Lato"/>
              <a:ea typeface="Lato"/>
              <a:cs typeface="Lato"/>
              <a:sym typeface="Lato"/>
            </a:endParaRPr>
          </a:p>
        </p:txBody>
      </p:sp>
      <p:sp>
        <p:nvSpPr>
          <p:cNvPr id="214" name="Google Shape;214;p15"/>
          <p:cNvSpPr txBox="1"/>
          <p:nvPr/>
        </p:nvSpPr>
        <p:spPr>
          <a:xfrm>
            <a:off x="540002" y="4076175"/>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uk" sz="1000">
                <a:solidFill>
                  <a:srgbClr val="28383C"/>
                </a:solidFill>
                <a:latin typeface="Lato"/>
                <a:ea typeface="Lato"/>
                <a:cs typeface="Lato"/>
                <a:sym typeface="Lato"/>
              </a:rPr>
              <a:t>Dear Mrs. Lawrence Larson</a:t>
            </a:r>
            <a:endParaRPr b="1" sz="1000">
              <a:solidFill>
                <a:srgbClr val="28383C"/>
              </a:solidFill>
              <a:latin typeface="Lato"/>
              <a:ea typeface="Lato"/>
              <a:cs typeface="Lato"/>
              <a:sym typeface="Lato"/>
            </a:endParaRPr>
          </a:p>
        </p:txBody>
      </p:sp>
      <p:sp>
        <p:nvSpPr>
          <p:cNvPr id="215" name="Google Shape;215;p15"/>
          <p:cNvSpPr txBox="1"/>
          <p:nvPr/>
        </p:nvSpPr>
        <p:spPr>
          <a:xfrm>
            <a:off x="540002" y="9680825"/>
            <a:ext cx="1728900" cy="1539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28383C"/>
                </a:solidFill>
                <a:latin typeface="Lato"/>
                <a:ea typeface="Lato"/>
                <a:cs typeface="Lato"/>
                <a:sym typeface="Lato"/>
              </a:rPr>
              <a:t>Sincerely,</a:t>
            </a:r>
            <a:endParaRPr sz="1000">
              <a:solidFill>
                <a:srgbClr val="28383C"/>
              </a:solidFill>
              <a:latin typeface="Lato"/>
              <a:ea typeface="Lato"/>
              <a:cs typeface="Lato"/>
              <a:sym typeface="Lato"/>
            </a:endParaRPr>
          </a:p>
        </p:txBody>
      </p:sp>
      <p:sp>
        <p:nvSpPr>
          <p:cNvPr id="216" name="Google Shape;216;p15"/>
          <p:cNvSpPr txBox="1"/>
          <p:nvPr/>
        </p:nvSpPr>
        <p:spPr>
          <a:xfrm>
            <a:off x="5185166" y="9361398"/>
            <a:ext cx="1728900" cy="554100"/>
          </a:xfrm>
          <a:prstGeom prst="rect">
            <a:avLst/>
          </a:prstGeom>
          <a:noFill/>
          <a:ln>
            <a:noFill/>
          </a:ln>
        </p:spPr>
        <p:txBody>
          <a:bodyPr anchorCtr="0" anchor="t" bIns="0" lIns="0" spcFirstLastPara="1" rIns="0" wrap="square" tIns="0">
            <a:spAutoFit/>
          </a:bodyPr>
          <a:lstStyle/>
          <a:p>
            <a:pPr indent="0" lvl="0" marL="0" rtl="0" algn="r">
              <a:lnSpc>
                <a:spcPct val="140000"/>
              </a:lnSpc>
              <a:spcBef>
                <a:spcPts val="0"/>
              </a:spcBef>
              <a:spcAft>
                <a:spcPts val="0"/>
              </a:spcAft>
              <a:buNone/>
            </a:pPr>
            <a:r>
              <a:rPr lang="uk" sz="3600">
                <a:solidFill>
                  <a:srgbClr val="28383C"/>
                </a:solidFill>
                <a:latin typeface="Mr De Haviland"/>
                <a:ea typeface="Mr De Haviland"/>
                <a:cs typeface="Mr De Haviland"/>
                <a:sym typeface="Mr De Haviland"/>
              </a:rPr>
              <a:t>Ashtyn Jones</a:t>
            </a:r>
            <a:endParaRPr sz="3600">
              <a:solidFill>
                <a:srgbClr val="28383C"/>
              </a:solidFill>
              <a:latin typeface="Mr De Haviland"/>
              <a:ea typeface="Mr De Haviland"/>
              <a:cs typeface="Mr De Haviland"/>
              <a:sym typeface="Mr De Havil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6"/>
          <p:cNvSpPr/>
          <p:nvPr/>
        </p:nvSpPr>
        <p:spPr>
          <a:xfrm>
            <a:off x="0" y="0"/>
            <a:ext cx="7560000" cy="1621800"/>
          </a:xfrm>
          <a:prstGeom prst="rect">
            <a:avLst/>
          </a:prstGeom>
          <a:gradFill>
            <a:gsLst>
              <a:gs pos="0">
                <a:srgbClr val="E8E4DE"/>
              </a:gs>
              <a:gs pos="50000">
                <a:srgbClr val="BCD2CD"/>
              </a:gs>
              <a:gs pos="100000">
                <a:srgbClr val="9BBFB7"/>
              </a:gs>
            </a:gsLst>
            <a:lin ang="0"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22" name="Google Shape;222;p16"/>
          <p:cNvGrpSpPr/>
          <p:nvPr/>
        </p:nvGrpSpPr>
        <p:grpSpPr>
          <a:xfrm>
            <a:off x="496625" y="4"/>
            <a:ext cx="6673150" cy="1621751"/>
            <a:chOff x="496625" y="4"/>
            <a:chExt cx="6673150" cy="1621751"/>
          </a:xfrm>
        </p:grpSpPr>
        <p:pic>
          <p:nvPicPr>
            <p:cNvPr id="223" name="Google Shape;223;p16"/>
            <p:cNvPicPr preferRelativeResize="0"/>
            <p:nvPr/>
          </p:nvPicPr>
          <p:blipFill rotWithShape="1">
            <a:blip r:embed="rId3">
              <a:alphaModFix/>
            </a:blip>
            <a:srcRect b="0" l="0" r="0" t="46641"/>
            <a:stretch/>
          </p:blipFill>
          <p:spPr>
            <a:xfrm>
              <a:off x="496625" y="4"/>
              <a:ext cx="2132526" cy="1029200"/>
            </a:xfrm>
            <a:prstGeom prst="rect">
              <a:avLst/>
            </a:prstGeom>
            <a:noFill/>
            <a:ln>
              <a:noFill/>
            </a:ln>
          </p:spPr>
        </p:pic>
        <p:pic>
          <p:nvPicPr>
            <p:cNvPr id="224" name="Google Shape;224;p16"/>
            <p:cNvPicPr preferRelativeResize="0"/>
            <p:nvPr/>
          </p:nvPicPr>
          <p:blipFill rotWithShape="1">
            <a:blip r:embed="rId4">
              <a:alphaModFix/>
            </a:blip>
            <a:srcRect b="49277" l="0" r="0" t="0"/>
            <a:stretch/>
          </p:blipFill>
          <p:spPr>
            <a:xfrm>
              <a:off x="5337550" y="777479"/>
              <a:ext cx="1832225" cy="844275"/>
            </a:xfrm>
            <a:prstGeom prst="rect">
              <a:avLst/>
            </a:prstGeom>
            <a:noFill/>
            <a:ln>
              <a:noFill/>
            </a:ln>
          </p:spPr>
        </p:pic>
      </p:grpSp>
      <p:sp>
        <p:nvSpPr>
          <p:cNvPr id="225" name="Google Shape;225;p16"/>
          <p:cNvSpPr/>
          <p:nvPr/>
        </p:nvSpPr>
        <p:spPr>
          <a:xfrm>
            <a:off x="434925" y="0"/>
            <a:ext cx="105000" cy="11487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226" name="Google Shape;226;p16"/>
          <p:cNvSpPr/>
          <p:nvPr/>
        </p:nvSpPr>
        <p:spPr>
          <a:xfrm>
            <a:off x="7020000" y="1154558"/>
            <a:ext cx="105000" cy="4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sp>
        <p:nvSpPr>
          <p:cNvPr id="227" name="Google Shape;227;p16"/>
          <p:cNvSpPr txBox="1"/>
          <p:nvPr/>
        </p:nvSpPr>
        <p:spPr>
          <a:xfrm>
            <a:off x="2068800" y="944425"/>
            <a:ext cx="3422400" cy="2616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700">
                <a:solidFill>
                  <a:srgbClr val="28383C"/>
                </a:solidFill>
                <a:latin typeface="Lato"/>
                <a:ea typeface="Lato"/>
                <a:cs typeface="Lato"/>
                <a:sym typeface="Lato"/>
              </a:rPr>
              <a:t>F u n c t i o n a l  R e s u m e</a:t>
            </a:r>
            <a:endParaRPr sz="1700">
              <a:solidFill>
                <a:srgbClr val="28383C"/>
              </a:solidFill>
              <a:latin typeface="Lato"/>
              <a:ea typeface="Lato"/>
              <a:cs typeface="Lato"/>
              <a:sym typeface="Lato"/>
            </a:endParaRPr>
          </a:p>
        </p:txBody>
      </p:sp>
      <p:grpSp>
        <p:nvGrpSpPr>
          <p:cNvPr id="228" name="Google Shape;228;p16"/>
          <p:cNvGrpSpPr/>
          <p:nvPr/>
        </p:nvGrpSpPr>
        <p:grpSpPr>
          <a:xfrm>
            <a:off x="539925" y="1846975"/>
            <a:ext cx="6480000" cy="949378"/>
            <a:chOff x="539925" y="1846975"/>
            <a:chExt cx="6480000" cy="949378"/>
          </a:xfrm>
        </p:grpSpPr>
        <p:sp>
          <p:nvSpPr>
            <p:cNvPr id="229" name="Google Shape;229;p16"/>
            <p:cNvSpPr txBox="1"/>
            <p:nvPr/>
          </p:nvSpPr>
          <p:spPr>
            <a:xfrm>
              <a:off x="539925" y="1846975"/>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OBJECTIVE</a:t>
              </a:r>
              <a:endParaRPr b="1">
                <a:solidFill>
                  <a:srgbClr val="28383C"/>
                </a:solidFill>
                <a:latin typeface="Lato"/>
                <a:ea typeface="Lato"/>
                <a:cs typeface="Lato"/>
                <a:sym typeface="Lato"/>
              </a:endParaRPr>
            </a:p>
          </p:txBody>
        </p:sp>
        <p:sp>
          <p:nvSpPr>
            <p:cNvPr id="230" name="Google Shape;230;p16"/>
            <p:cNvSpPr txBox="1"/>
            <p:nvPr/>
          </p:nvSpPr>
          <p:spPr>
            <a:xfrm>
              <a:off x="539925" y="2211353"/>
              <a:ext cx="6480000" cy="585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28383C"/>
                  </a:solidFill>
                  <a:latin typeface="Lato"/>
                  <a:ea typeface="Lato"/>
                  <a:cs typeface="Lato"/>
                  <a:sym typeface="Lato"/>
                </a:rPr>
                <a:t>Stick to genuine information. This will ensure your success in securing the job. If you fail to showcase your true merits from the outset, it will be harder to do so during the interview. Your resume encapsulates your narrative, comprising your educational background, professional journey, personal attributes, and desired role.</a:t>
              </a:r>
              <a:endParaRPr sz="1000">
                <a:solidFill>
                  <a:srgbClr val="28383C"/>
                </a:solidFill>
                <a:latin typeface="Lato"/>
                <a:ea typeface="Lato"/>
                <a:cs typeface="Lato"/>
                <a:sym typeface="Lato"/>
              </a:endParaRPr>
            </a:p>
          </p:txBody>
        </p:sp>
      </p:grpSp>
      <p:sp>
        <p:nvSpPr>
          <p:cNvPr id="231" name="Google Shape;231;p16"/>
          <p:cNvSpPr txBox="1"/>
          <p:nvPr/>
        </p:nvSpPr>
        <p:spPr>
          <a:xfrm>
            <a:off x="539925" y="3021644"/>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CONTACT</a:t>
            </a:r>
            <a:endParaRPr b="1">
              <a:solidFill>
                <a:srgbClr val="28383C"/>
              </a:solidFill>
              <a:latin typeface="Lato"/>
              <a:ea typeface="Lato"/>
              <a:cs typeface="Lato"/>
              <a:sym typeface="Lato"/>
            </a:endParaRPr>
          </a:p>
        </p:txBody>
      </p:sp>
      <p:sp>
        <p:nvSpPr>
          <p:cNvPr id="232" name="Google Shape;232;p16"/>
          <p:cNvSpPr txBox="1"/>
          <p:nvPr/>
        </p:nvSpPr>
        <p:spPr>
          <a:xfrm>
            <a:off x="2970000" y="3021644"/>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REFERENCES</a:t>
            </a:r>
            <a:endParaRPr b="1">
              <a:solidFill>
                <a:srgbClr val="28383C"/>
              </a:solidFill>
              <a:latin typeface="Lato"/>
              <a:ea typeface="Lato"/>
              <a:cs typeface="Lato"/>
              <a:sym typeface="Lato"/>
            </a:endParaRPr>
          </a:p>
        </p:txBody>
      </p:sp>
      <p:sp>
        <p:nvSpPr>
          <p:cNvPr id="233" name="Google Shape;233;p16"/>
          <p:cNvSpPr txBox="1"/>
          <p:nvPr/>
        </p:nvSpPr>
        <p:spPr>
          <a:xfrm>
            <a:off x="1506200" y="367350"/>
            <a:ext cx="4547700" cy="554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600">
                <a:solidFill>
                  <a:srgbClr val="28383C"/>
                </a:solidFill>
                <a:latin typeface="Lato"/>
                <a:ea typeface="Lato"/>
                <a:cs typeface="Lato"/>
                <a:sym typeface="Lato"/>
              </a:rPr>
              <a:t>A S H T Y N  J O N E S</a:t>
            </a:r>
            <a:endParaRPr sz="3600">
              <a:solidFill>
                <a:srgbClr val="28383C"/>
              </a:solidFill>
              <a:latin typeface="Lato"/>
              <a:ea typeface="Lato"/>
              <a:cs typeface="Lato"/>
              <a:sym typeface="Lato"/>
            </a:endParaRPr>
          </a:p>
        </p:txBody>
      </p:sp>
      <p:grpSp>
        <p:nvGrpSpPr>
          <p:cNvPr id="234" name="Google Shape;234;p16"/>
          <p:cNvGrpSpPr/>
          <p:nvPr/>
        </p:nvGrpSpPr>
        <p:grpSpPr>
          <a:xfrm>
            <a:off x="539925" y="3354062"/>
            <a:ext cx="1890000" cy="1075290"/>
            <a:chOff x="539925" y="3354062"/>
            <a:chExt cx="1890000" cy="1075290"/>
          </a:xfrm>
        </p:grpSpPr>
        <p:sp>
          <p:nvSpPr>
            <p:cNvPr id="235" name="Google Shape;235;p16"/>
            <p:cNvSpPr txBox="1"/>
            <p:nvPr/>
          </p:nvSpPr>
          <p:spPr>
            <a:xfrm>
              <a:off x="539925" y="335406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lang="uk" sz="1000">
                  <a:solidFill>
                    <a:srgbClr val="28383C"/>
                  </a:solidFill>
                  <a:latin typeface="Lato"/>
                  <a:ea typeface="Lato"/>
                  <a:cs typeface="Lato"/>
                  <a:sym typeface="Lato"/>
                </a:rPr>
                <a:t> 123-4567-890</a:t>
              </a:r>
              <a:endParaRPr sz="1000">
                <a:solidFill>
                  <a:srgbClr val="28383C"/>
                </a:solidFill>
                <a:latin typeface="Lato"/>
                <a:ea typeface="Lato"/>
                <a:cs typeface="Lato"/>
                <a:sym typeface="Lato"/>
              </a:endParaRPr>
            </a:p>
          </p:txBody>
        </p:sp>
        <p:sp>
          <p:nvSpPr>
            <p:cNvPr id="236" name="Google Shape;236;p16"/>
            <p:cNvSpPr txBox="1"/>
            <p:nvPr/>
          </p:nvSpPr>
          <p:spPr>
            <a:xfrm>
              <a:off x="539925" y="358419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M: </a:t>
              </a:r>
              <a:r>
                <a:rPr lang="uk" sz="1000">
                  <a:solidFill>
                    <a:srgbClr val="28383C"/>
                  </a:solidFill>
                  <a:latin typeface="Lato"/>
                  <a:ea typeface="Lato"/>
                  <a:cs typeface="Lato"/>
                  <a:sym typeface="Lato"/>
                </a:rPr>
                <a:t>Jones@mail.com</a:t>
              </a:r>
              <a:endParaRPr b="1" sz="1000">
                <a:solidFill>
                  <a:srgbClr val="28383C"/>
                </a:solidFill>
                <a:latin typeface="Lato"/>
                <a:ea typeface="Lato"/>
                <a:cs typeface="Lato"/>
                <a:sym typeface="Lato"/>
              </a:endParaRPr>
            </a:p>
          </p:txBody>
        </p:sp>
        <p:sp>
          <p:nvSpPr>
            <p:cNvPr id="237" name="Google Shape;237;p16"/>
            <p:cNvSpPr txBox="1"/>
            <p:nvPr/>
          </p:nvSpPr>
          <p:spPr>
            <a:xfrm>
              <a:off x="539925" y="381432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In: </a:t>
              </a:r>
              <a:r>
                <a:rPr lang="uk" sz="1000">
                  <a:solidFill>
                    <a:srgbClr val="28383C"/>
                  </a:solidFill>
                  <a:latin typeface="Lato"/>
                  <a:ea typeface="Lato"/>
                  <a:cs typeface="Lato"/>
                  <a:sym typeface="Lato"/>
                </a:rPr>
                <a:t>Linkedin.com/in/Username</a:t>
              </a:r>
              <a:endParaRPr sz="1000">
                <a:solidFill>
                  <a:srgbClr val="28383C"/>
                </a:solidFill>
                <a:latin typeface="Lato"/>
                <a:ea typeface="Lato"/>
                <a:cs typeface="Lato"/>
                <a:sym typeface="Lato"/>
              </a:endParaRPr>
            </a:p>
          </p:txBody>
        </p:sp>
        <p:sp>
          <p:nvSpPr>
            <p:cNvPr id="238" name="Google Shape;238;p16"/>
            <p:cNvSpPr txBox="1"/>
            <p:nvPr/>
          </p:nvSpPr>
          <p:spPr>
            <a:xfrm>
              <a:off x="539925" y="4044452"/>
              <a:ext cx="18900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A: </a:t>
              </a:r>
              <a:r>
                <a:rPr lang="uk" sz="1000">
                  <a:solidFill>
                    <a:srgbClr val="28383C"/>
                  </a:solidFill>
                  <a:latin typeface="Lato"/>
                  <a:ea typeface="Lato"/>
                  <a:cs typeface="Lato"/>
                  <a:sym typeface="Lato"/>
                </a:rPr>
                <a:t>684 Cherry Camp Road,</a:t>
              </a:r>
              <a:endParaRPr sz="1000">
                <a:solidFill>
                  <a:srgbClr val="28383C"/>
                </a:solidFill>
                <a:latin typeface="Lato"/>
                <a:ea typeface="Lato"/>
                <a:cs typeface="Lato"/>
                <a:sym typeface="Lato"/>
              </a:endParaRPr>
            </a:p>
            <a:p>
              <a:pPr indent="0" lvl="0" marL="0" rtl="0" algn="l">
                <a:lnSpc>
                  <a:spcPct val="150000"/>
                </a:lnSpc>
                <a:spcBef>
                  <a:spcPts val="0"/>
                </a:spcBef>
                <a:spcAft>
                  <a:spcPts val="0"/>
                </a:spcAft>
                <a:buNone/>
              </a:pPr>
              <a:r>
                <a:rPr lang="uk" sz="1000">
                  <a:solidFill>
                    <a:srgbClr val="28383C"/>
                  </a:solidFill>
                  <a:latin typeface="Lato"/>
                  <a:ea typeface="Lato"/>
                  <a:cs typeface="Lato"/>
                  <a:sym typeface="Lato"/>
                </a:rPr>
                <a:t>      Chicago,  Illinois,  60605</a:t>
              </a:r>
              <a:endParaRPr sz="1000">
                <a:solidFill>
                  <a:srgbClr val="28383C"/>
                </a:solidFill>
                <a:latin typeface="Lato"/>
                <a:ea typeface="Lato"/>
                <a:cs typeface="Lato"/>
                <a:sym typeface="Lato"/>
              </a:endParaRPr>
            </a:p>
          </p:txBody>
        </p:sp>
      </p:grpSp>
      <p:cxnSp>
        <p:nvCxnSpPr>
          <p:cNvPr id="239" name="Google Shape;239;p16"/>
          <p:cNvCxnSpPr/>
          <p:nvPr/>
        </p:nvCxnSpPr>
        <p:spPr>
          <a:xfrm>
            <a:off x="543382" y="4788075"/>
            <a:ext cx="1892100" cy="0"/>
          </a:xfrm>
          <a:prstGeom prst="straightConnector1">
            <a:avLst/>
          </a:prstGeom>
          <a:noFill/>
          <a:ln cap="flat" cmpd="sng" w="19050">
            <a:solidFill>
              <a:srgbClr val="E8E4DE"/>
            </a:solidFill>
            <a:prstDash val="solid"/>
            <a:round/>
            <a:headEnd len="med" w="med" type="none"/>
            <a:tailEnd len="med" w="med" type="none"/>
          </a:ln>
        </p:spPr>
      </p:cxnSp>
      <p:sp>
        <p:nvSpPr>
          <p:cNvPr id="240" name="Google Shape;240;p16"/>
          <p:cNvSpPr txBox="1"/>
          <p:nvPr/>
        </p:nvSpPr>
        <p:spPr>
          <a:xfrm>
            <a:off x="539925" y="5121099"/>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EDUCATION</a:t>
            </a:r>
            <a:endParaRPr b="1">
              <a:solidFill>
                <a:srgbClr val="28383C"/>
              </a:solidFill>
              <a:latin typeface="Lato"/>
              <a:ea typeface="Lato"/>
              <a:cs typeface="Lato"/>
              <a:sym typeface="Lato"/>
            </a:endParaRPr>
          </a:p>
        </p:txBody>
      </p:sp>
      <p:grpSp>
        <p:nvGrpSpPr>
          <p:cNvPr id="241" name="Google Shape;241;p16"/>
          <p:cNvGrpSpPr/>
          <p:nvPr/>
        </p:nvGrpSpPr>
        <p:grpSpPr>
          <a:xfrm>
            <a:off x="539925" y="5453516"/>
            <a:ext cx="1890000" cy="844290"/>
            <a:chOff x="539925" y="3354062"/>
            <a:chExt cx="1890000" cy="844290"/>
          </a:xfrm>
        </p:grpSpPr>
        <p:sp>
          <p:nvSpPr>
            <p:cNvPr id="242" name="Google Shape;242;p16"/>
            <p:cNvSpPr txBox="1"/>
            <p:nvPr/>
          </p:nvSpPr>
          <p:spPr>
            <a:xfrm>
              <a:off x="539925" y="335406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Master’s Degree</a:t>
              </a:r>
              <a:endParaRPr sz="1000">
                <a:solidFill>
                  <a:srgbClr val="28383C"/>
                </a:solidFill>
                <a:latin typeface="Lato"/>
                <a:ea typeface="Lato"/>
                <a:cs typeface="Lato"/>
                <a:sym typeface="Lato"/>
              </a:endParaRPr>
            </a:p>
          </p:txBody>
        </p:sp>
        <p:sp>
          <p:nvSpPr>
            <p:cNvPr id="243" name="Google Shape;243;p16"/>
            <p:cNvSpPr txBox="1"/>
            <p:nvPr/>
          </p:nvSpPr>
          <p:spPr>
            <a:xfrm>
              <a:off x="539925" y="358419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Major</a:t>
              </a:r>
              <a:endParaRPr sz="1000">
                <a:solidFill>
                  <a:srgbClr val="646669"/>
                </a:solidFill>
                <a:latin typeface="Lato"/>
                <a:ea typeface="Lato"/>
                <a:cs typeface="Lato"/>
                <a:sym typeface="Lato"/>
              </a:endParaRPr>
            </a:p>
          </p:txBody>
        </p:sp>
        <p:sp>
          <p:nvSpPr>
            <p:cNvPr id="244" name="Google Shape;244;p16"/>
            <p:cNvSpPr txBox="1"/>
            <p:nvPr/>
          </p:nvSpPr>
          <p:spPr>
            <a:xfrm>
              <a:off x="539925" y="381432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Illinois University</a:t>
              </a:r>
              <a:endParaRPr sz="1000">
                <a:solidFill>
                  <a:srgbClr val="646669"/>
                </a:solidFill>
                <a:latin typeface="Lato"/>
                <a:ea typeface="Lato"/>
                <a:cs typeface="Lato"/>
                <a:sym typeface="Lato"/>
              </a:endParaRPr>
            </a:p>
          </p:txBody>
        </p:sp>
        <p:sp>
          <p:nvSpPr>
            <p:cNvPr id="245" name="Google Shape;245;p16"/>
            <p:cNvSpPr txBox="1"/>
            <p:nvPr/>
          </p:nvSpPr>
          <p:spPr>
            <a:xfrm>
              <a:off x="539925" y="404445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2018 - 2021</a:t>
              </a:r>
              <a:endParaRPr sz="1000">
                <a:solidFill>
                  <a:srgbClr val="646669"/>
                </a:solidFill>
                <a:latin typeface="Lato"/>
                <a:ea typeface="Lato"/>
                <a:cs typeface="Lato"/>
                <a:sym typeface="Lato"/>
              </a:endParaRPr>
            </a:p>
          </p:txBody>
        </p:sp>
      </p:grpSp>
      <p:grpSp>
        <p:nvGrpSpPr>
          <p:cNvPr id="246" name="Google Shape;246;p16"/>
          <p:cNvGrpSpPr/>
          <p:nvPr/>
        </p:nvGrpSpPr>
        <p:grpSpPr>
          <a:xfrm>
            <a:off x="539925" y="6450768"/>
            <a:ext cx="1890000" cy="844290"/>
            <a:chOff x="539925" y="3354062"/>
            <a:chExt cx="1890000" cy="844290"/>
          </a:xfrm>
        </p:grpSpPr>
        <p:sp>
          <p:nvSpPr>
            <p:cNvPr id="247" name="Google Shape;247;p16"/>
            <p:cNvSpPr txBox="1"/>
            <p:nvPr/>
          </p:nvSpPr>
          <p:spPr>
            <a:xfrm>
              <a:off x="539925" y="335406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Bachelor’s Degree</a:t>
              </a:r>
              <a:endParaRPr sz="1000">
                <a:solidFill>
                  <a:srgbClr val="28383C"/>
                </a:solidFill>
                <a:latin typeface="Lato"/>
                <a:ea typeface="Lato"/>
                <a:cs typeface="Lato"/>
                <a:sym typeface="Lato"/>
              </a:endParaRPr>
            </a:p>
          </p:txBody>
        </p:sp>
        <p:sp>
          <p:nvSpPr>
            <p:cNvPr id="248" name="Google Shape;248;p16"/>
            <p:cNvSpPr txBox="1"/>
            <p:nvPr/>
          </p:nvSpPr>
          <p:spPr>
            <a:xfrm>
              <a:off x="539925" y="358419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Major</a:t>
              </a:r>
              <a:endParaRPr sz="1000">
                <a:solidFill>
                  <a:srgbClr val="646669"/>
                </a:solidFill>
                <a:latin typeface="Lato"/>
                <a:ea typeface="Lato"/>
                <a:cs typeface="Lato"/>
                <a:sym typeface="Lato"/>
              </a:endParaRPr>
            </a:p>
          </p:txBody>
        </p:sp>
        <p:sp>
          <p:nvSpPr>
            <p:cNvPr id="249" name="Google Shape;249;p16"/>
            <p:cNvSpPr txBox="1"/>
            <p:nvPr/>
          </p:nvSpPr>
          <p:spPr>
            <a:xfrm>
              <a:off x="539925" y="381432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Chicago University</a:t>
              </a:r>
              <a:endParaRPr sz="1000">
                <a:solidFill>
                  <a:srgbClr val="646669"/>
                </a:solidFill>
                <a:latin typeface="Lato"/>
                <a:ea typeface="Lato"/>
                <a:cs typeface="Lato"/>
                <a:sym typeface="Lato"/>
              </a:endParaRPr>
            </a:p>
          </p:txBody>
        </p:sp>
        <p:sp>
          <p:nvSpPr>
            <p:cNvPr id="250" name="Google Shape;250;p16"/>
            <p:cNvSpPr txBox="1"/>
            <p:nvPr/>
          </p:nvSpPr>
          <p:spPr>
            <a:xfrm>
              <a:off x="539925" y="4044452"/>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2014 - 2018</a:t>
              </a:r>
              <a:endParaRPr sz="1000">
                <a:solidFill>
                  <a:srgbClr val="646669"/>
                </a:solidFill>
                <a:latin typeface="Lato"/>
                <a:ea typeface="Lato"/>
                <a:cs typeface="Lato"/>
                <a:sym typeface="Lato"/>
              </a:endParaRPr>
            </a:p>
          </p:txBody>
        </p:sp>
      </p:grpSp>
      <p:cxnSp>
        <p:nvCxnSpPr>
          <p:cNvPr id="251" name="Google Shape;251;p16"/>
          <p:cNvCxnSpPr/>
          <p:nvPr/>
        </p:nvCxnSpPr>
        <p:spPr>
          <a:xfrm>
            <a:off x="543382" y="7549675"/>
            <a:ext cx="1892100" cy="0"/>
          </a:xfrm>
          <a:prstGeom prst="straightConnector1">
            <a:avLst/>
          </a:prstGeom>
          <a:noFill/>
          <a:ln cap="flat" cmpd="sng" w="19050">
            <a:solidFill>
              <a:srgbClr val="E8E4DE"/>
            </a:solidFill>
            <a:prstDash val="solid"/>
            <a:round/>
            <a:headEnd len="med" w="med" type="none"/>
            <a:tailEnd len="med" w="med" type="none"/>
          </a:ln>
        </p:spPr>
      </p:cxnSp>
      <p:sp>
        <p:nvSpPr>
          <p:cNvPr id="252" name="Google Shape;252;p16"/>
          <p:cNvSpPr txBox="1"/>
          <p:nvPr/>
        </p:nvSpPr>
        <p:spPr>
          <a:xfrm>
            <a:off x="539925" y="7882699"/>
            <a:ext cx="189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8383C"/>
                </a:solidFill>
                <a:latin typeface="Lato"/>
                <a:ea typeface="Lato"/>
                <a:cs typeface="Lato"/>
                <a:sym typeface="Lato"/>
              </a:rPr>
              <a:t>SOFTWARE</a:t>
            </a:r>
            <a:endParaRPr b="1">
              <a:solidFill>
                <a:srgbClr val="28383C"/>
              </a:solidFill>
              <a:latin typeface="Lato"/>
              <a:ea typeface="Lato"/>
              <a:cs typeface="Lato"/>
              <a:sym typeface="Lato"/>
            </a:endParaRPr>
          </a:p>
        </p:txBody>
      </p:sp>
      <p:grpSp>
        <p:nvGrpSpPr>
          <p:cNvPr id="253" name="Google Shape;253;p16"/>
          <p:cNvGrpSpPr/>
          <p:nvPr/>
        </p:nvGrpSpPr>
        <p:grpSpPr>
          <a:xfrm>
            <a:off x="539925" y="8215116"/>
            <a:ext cx="1890000" cy="1310947"/>
            <a:chOff x="539925" y="8215116"/>
            <a:chExt cx="1890000" cy="1310947"/>
          </a:xfrm>
        </p:grpSpPr>
        <p:sp>
          <p:nvSpPr>
            <p:cNvPr id="254" name="Google Shape;254;p16"/>
            <p:cNvSpPr txBox="1"/>
            <p:nvPr/>
          </p:nvSpPr>
          <p:spPr>
            <a:xfrm>
              <a:off x="539925" y="821511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Google Docs</a:t>
              </a:r>
              <a:endParaRPr sz="1000">
                <a:solidFill>
                  <a:srgbClr val="646669"/>
                </a:solidFill>
                <a:latin typeface="Lato"/>
                <a:ea typeface="Lato"/>
                <a:cs typeface="Lato"/>
                <a:sym typeface="Lato"/>
              </a:endParaRPr>
            </a:p>
          </p:txBody>
        </p:sp>
        <p:sp>
          <p:nvSpPr>
            <p:cNvPr id="255" name="Google Shape;255;p16"/>
            <p:cNvSpPr txBox="1"/>
            <p:nvPr/>
          </p:nvSpPr>
          <p:spPr>
            <a:xfrm>
              <a:off x="539925" y="844524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Microsoft Power Point</a:t>
              </a:r>
              <a:endParaRPr sz="1000">
                <a:solidFill>
                  <a:srgbClr val="646669"/>
                </a:solidFill>
                <a:latin typeface="Lato"/>
                <a:ea typeface="Lato"/>
                <a:cs typeface="Lato"/>
                <a:sym typeface="Lato"/>
              </a:endParaRPr>
            </a:p>
          </p:txBody>
        </p:sp>
        <p:sp>
          <p:nvSpPr>
            <p:cNvPr id="256" name="Google Shape;256;p16"/>
            <p:cNvSpPr txBox="1"/>
            <p:nvPr/>
          </p:nvSpPr>
          <p:spPr>
            <a:xfrm>
              <a:off x="539925" y="867537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Microsoft Word</a:t>
              </a:r>
              <a:endParaRPr sz="1000">
                <a:solidFill>
                  <a:srgbClr val="646669"/>
                </a:solidFill>
                <a:latin typeface="Lato"/>
                <a:ea typeface="Lato"/>
                <a:cs typeface="Lato"/>
                <a:sym typeface="Lato"/>
              </a:endParaRPr>
            </a:p>
          </p:txBody>
        </p:sp>
        <p:sp>
          <p:nvSpPr>
            <p:cNvPr id="257" name="Google Shape;257;p16"/>
            <p:cNvSpPr txBox="1"/>
            <p:nvPr/>
          </p:nvSpPr>
          <p:spPr>
            <a:xfrm>
              <a:off x="539925" y="8905506"/>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Microsoft Excel</a:t>
              </a:r>
              <a:endParaRPr sz="1000">
                <a:solidFill>
                  <a:srgbClr val="646669"/>
                </a:solidFill>
                <a:latin typeface="Lato"/>
                <a:ea typeface="Lato"/>
                <a:cs typeface="Lato"/>
                <a:sym typeface="Lato"/>
              </a:endParaRPr>
            </a:p>
          </p:txBody>
        </p:sp>
        <p:sp>
          <p:nvSpPr>
            <p:cNvPr id="258" name="Google Shape;258;p16"/>
            <p:cNvSpPr txBox="1"/>
            <p:nvPr/>
          </p:nvSpPr>
          <p:spPr>
            <a:xfrm>
              <a:off x="539925" y="914203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Keynote</a:t>
              </a:r>
              <a:endParaRPr sz="1000">
                <a:solidFill>
                  <a:srgbClr val="646669"/>
                </a:solidFill>
                <a:latin typeface="Lato"/>
                <a:ea typeface="Lato"/>
                <a:cs typeface="Lato"/>
                <a:sym typeface="Lato"/>
              </a:endParaRPr>
            </a:p>
          </p:txBody>
        </p:sp>
        <p:sp>
          <p:nvSpPr>
            <p:cNvPr id="259" name="Google Shape;259;p16"/>
            <p:cNvSpPr txBox="1"/>
            <p:nvPr/>
          </p:nvSpPr>
          <p:spPr>
            <a:xfrm>
              <a:off x="539925" y="9372164"/>
              <a:ext cx="189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Adobe Acrobat</a:t>
              </a:r>
              <a:endParaRPr sz="1000">
                <a:solidFill>
                  <a:srgbClr val="646669"/>
                </a:solidFill>
                <a:latin typeface="Lato"/>
                <a:ea typeface="Lato"/>
                <a:cs typeface="Lato"/>
                <a:sym typeface="Lato"/>
              </a:endParaRPr>
            </a:p>
          </p:txBody>
        </p:sp>
      </p:grpSp>
      <p:sp>
        <p:nvSpPr>
          <p:cNvPr id="260" name="Google Shape;260;p16"/>
          <p:cNvSpPr/>
          <p:nvPr/>
        </p:nvSpPr>
        <p:spPr>
          <a:xfrm>
            <a:off x="50" y="10350000"/>
            <a:ext cx="7559700" cy="342000"/>
          </a:xfrm>
          <a:prstGeom prst="rect">
            <a:avLst/>
          </a:prstGeom>
          <a:gradFill>
            <a:gsLst>
              <a:gs pos="0">
                <a:srgbClr val="E8E4DE"/>
              </a:gs>
              <a:gs pos="50000">
                <a:srgbClr val="BCD2CD"/>
              </a:gs>
              <a:gs pos="100000">
                <a:srgbClr val="9BBFB7"/>
              </a:gs>
            </a:gsLst>
            <a:lin ang="10800025"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261" name="Google Shape;261;p16"/>
          <p:cNvCxnSpPr/>
          <p:nvPr/>
        </p:nvCxnSpPr>
        <p:spPr>
          <a:xfrm>
            <a:off x="2699450" y="3060450"/>
            <a:ext cx="0" cy="6944700"/>
          </a:xfrm>
          <a:prstGeom prst="straightConnector1">
            <a:avLst/>
          </a:prstGeom>
          <a:noFill/>
          <a:ln cap="flat" cmpd="sng" w="19050">
            <a:solidFill>
              <a:srgbClr val="E8E4DE"/>
            </a:solidFill>
            <a:prstDash val="solid"/>
            <a:round/>
            <a:headEnd len="med" w="med" type="none"/>
            <a:tailEnd len="med" w="med" type="none"/>
          </a:ln>
        </p:spPr>
      </p:cxnSp>
      <p:grpSp>
        <p:nvGrpSpPr>
          <p:cNvPr id="262" name="Google Shape;262;p16"/>
          <p:cNvGrpSpPr/>
          <p:nvPr/>
        </p:nvGrpSpPr>
        <p:grpSpPr>
          <a:xfrm>
            <a:off x="2968975" y="3603775"/>
            <a:ext cx="1572900" cy="994597"/>
            <a:chOff x="2968975" y="3603775"/>
            <a:chExt cx="1572900" cy="994597"/>
          </a:xfrm>
        </p:grpSpPr>
        <p:sp>
          <p:nvSpPr>
            <p:cNvPr id="263" name="Google Shape;263;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Krystal Franecki</a:t>
              </a:r>
              <a:endParaRPr sz="1200">
                <a:solidFill>
                  <a:srgbClr val="28383C"/>
                </a:solidFill>
                <a:latin typeface="Lato"/>
                <a:ea typeface="Lato"/>
                <a:cs typeface="Lato"/>
                <a:sym typeface="Lato"/>
              </a:endParaRPr>
            </a:p>
          </p:txBody>
        </p:sp>
        <p:sp>
          <p:nvSpPr>
            <p:cNvPr id="264" name="Google Shape;264;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Barrows-Dare </a:t>
              </a:r>
              <a:endParaRPr sz="1000">
                <a:solidFill>
                  <a:srgbClr val="646669"/>
                </a:solidFill>
                <a:latin typeface="Lato"/>
                <a:ea typeface="Lato"/>
                <a:cs typeface="Lato"/>
                <a:sym typeface="Lato"/>
              </a:endParaRPr>
            </a:p>
          </p:txBody>
        </p:sp>
        <p:sp>
          <p:nvSpPr>
            <p:cNvPr id="265" name="Google Shape;265;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266" name="Google Shape;266;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67" name="Google Shape;267;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Krystal@mail.com</a:t>
              </a:r>
              <a:endParaRPr sz="1000">
                <a:solidFill>
                  <a:srgbClr val="646669"/>
                </a:solidFill>
                <a:latin typeface="Lato"/>
                <a:ea typeface="Lato"/>
                <a:cs typeface="Lato"/>
                <a:sym typeface="Lato"/>
              </a:endParaRPr>
            </a:p>
          </p:txBody>
        </p:sp>
      </p:grpSp>
      <p:grpSp>
        <p:nvGrpSpPr>
          <p:cNvPr id="268" name="Google Shape;268;p16"/>
          <p:cNvGrpSpPr/>
          <p:nvPr/>
        </p:nvGrpSpPr>
        <p:grpSpPr>
          <a:xfrm>
            <a:off x="4920441" y="3603775"/>
            <a:ext cx="1572900" cy="994597"/>
            <a:chOff x="2968975" y="3603775"/>
            <a:chExt cx="1572900" cy="994597"/>
          </a:xfrm>
        </p:grpSpPr>
        <p:sp>
          <p:nvSpPr>
            <p:cNvPr id="269" name="Google Shape;269;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Justice Tremblay</a:t>
              </a:r>
              <a:endParaRPr sz="1200">
                <a:solidFill>
                  <a:srgbClr val="28383C"/>
                </a:solidFill>
                <a:latin typeface="Lato"/>
                <a:ea typeface="Lato"/>
                <a:cs typeface="Lato"/>
                <a:sym typeface="Lato"/>
              </a:endParaRPr>
            </a:p>
          </p:txBody>
        </p:sp>
        <p:sp>
          <p:nvSpPr>
            <p:cNvPr id="270" name="Google Shape;270;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Hermann and Sons</a:t>
              </a:r>
              <a:endParaRPr sz="1000">
                <a:solidFill>
                  <a:srgbClr val="646669"/>
                </a:solidFill>
                <a:latin typeface="Lato"/>
                <a:ea typeface="Lato"/>
                <a:cs typeface="Lato"/>
                <a:sym typeface="Lato"/>
              </a:endParaRPr>
            </a:p>
          </p:txBody>
        </p:sp>
        <p:sp>
          <p:nvSpPr>
            <p:cNvPr id="271" name="Google Shape;271;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272" name="Google Shape;272;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73" name="Google Shape;273;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Justice@mail.com</a:t>
              </a:r>
              <a:endParaRPr sz="1000">
                <a:solidFill>
                  <a:srgbClr val="646669"/>
                </a:solidFill>
                <a:latin typeface="Lato"/>
                <a:ea typeface="Lato"/>
                <a:cs typeface="Lato"/>
                <a:sym typeface="Lato"/>
              </a:endParaRPr>
            </a:p>
          </p:txBody>
        </p:sp>
      </p:grpSp>
      <p:grpSp>
        <p:nvGrpSpPr>
          <p:cNvPr id="274" name="Google Shape;274;p16"/>
          <p:cNvGrpSpPr/>
          <p:nvPr/>
        </p:nvGrpSpPr>
        <p:grpSpPr>
          <a:xfrm>
            <a:off x="2968975" y="5098349"/>
            <a:ext cx="1572900" cy="994597"/>
            <a:chOff x="2968975" y="3603775"/>
            <a:chExt cx="1572900" cy="994597"/>
          </a:xfrm>
        </p:grpSpPr>
        <p:sp>
          <p:nvSpPr>
            <p:cNvPr id="275" name="Google Shape;275;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Jevon Heidenreich</a:t>
              </a:r>
              <a:endParaRPr sz="1200">
                <a:solidFill>
                  <a:srgbClr val="28383C"/>
                </a:solidFill>
                <a:latin typeface="Lato"/>
                <a:ea typeface="Lato"/>
                <a:cs typeface="Lato"/>
                <a:sym typeface="Lato"/>
              </a:endParaRPr>
            </a:p>
          </p:txBody>
        </p:sp>
        <p:sp>
          <p:nvSpPr>
            <p:cNvPr id="276" name="Google Shape;276;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Barrows-Dare </a:t>
              </a:r>
              <a:endParaRPr sz="1000">
                <a:solidFill>
                  <a:srgbClr val="646669"/>
                </a:solidFill>
                <a:latin typeface="Lato"/>
                <a:ea typeface="Lato"/>
                <a:cs typeface="Lato"/>
                <a:sym typeface="Lato"/>
              </a:endParaRPr>
            </a:p>
          </p:txBody>
        </p:sp>
        <p:sp>
          <p:nvSpPr>
            <p:cNvPr id="277" name="Google Shape;277;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278" name="Google Shape;278;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79" name="Google Shape;279;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Jevon@mail.com</a:t>
              </a:r>
              <a:endParaRPr sz="1000">
                <a:solidFill>
                  <a:srgbClr val="646669"/>
                </a:solidFill>
                <a:latin typeface="Lato"/>
                <a:ea typeface="Lato"/>
                <a:cs typeface="Lato"/>
                <a:sym typeface="Lato"/>
              </a:endParaRPr>
            </a:p>
          </p:txBody>
        </p:sp>
      </p:grpSp>
      <p:grpSp>
        <p:nvGrpSpPr>
          <p:cNvPr id="280" name="Google Shape;280;p16"/>
          <p:cNvGrpSpPr/>
          <p:nvPr/>
        </p:nvGrpSpPr>
        <p:grpSpPr>
          <a:xfrm>
            <a:off x="4920441" y="5096425"/>
            <a:ext cx="1572900" cy="994597"/>
            <a:chOff x="2968975" y="3603775"/>
            <a:chExt cx="1572900" cy="994597"/>
          </a:xfrm>
        </p:grpSpPr>
        <p:sp>
          <p:nvSpPr>
            <p:cNvPr id="281" name="Google Shape;281;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Jena McClure</a:t>
              </a:r>
              <a:endParaRPr sz="1200">
                <a:solidFill>
                  <a:srgbClr val="28383C"/>
                </a:solidFill>
                <a:latin typeface="Lato"/>
                <a:ea typeface="Lato"/>
                <a:cs typeface="Lato"/>
                <a:sym typeface="Lato"/>
              </a:endParaRPr>
            </a:p>
          </p:txBody>
        </p:sp>
        <p:sp>
          <p:nvSpPr>
            <p:cNvPr id="282" name="Google Shape;282;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Barrows-Dare </a:t>
              </a:r>
              <a:endParaRPr sz="1000">
                <a:solidFill>
                  <a:srgbClr val="646669"/>
                </a:solidFill>
                <a:latin typeface="Lato"/>
                <a:ea typeface="Lato"/>
                <a:cs typeface="Lato"/>
                <a:sym typeface="Lato"/>
              </a:endParaRPr>
            </a:p>
          </p:txBody>
        </p:sp>
        <p:sp>
          <p:nvSpPr>
            <p:cNvPr id="283" name="Google Shape;283;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284" name="Google Shape;284;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85" name="Google Shape;285;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Jena@mail.com</a:t>
              </a:r>
              <a:endParaRPr sz="1000">
                <a:solidFill>
                  <a:srgbClr val="646669"/>
                </a:solidFill>
                <a:latin typeface="Lato"/>
                <a:ea typeface="Lato"/>
                <a:cs typeface="Lato"/>
                <a:sym typeface="Lato"/>
              </a:endParaRPr>
            </a:p>
          </p:txBody>
        </p:sp>
      </p:grpSp>
      <p:grpSp>
        <p:nvGrpSpPr>
          <p:cNvPr id="286" name="Google Shape;286;p16"/>
          <p:cNvGrpSpPr/>
          <p:nvPr/>
        </p:nvGrpSpPr>
        <p:grpSpPr>
          <a:xfrm>
            <a:off x="2968975" y="6588078"/>
            <a:ext cx="1572900" cy="994597"/>
            <a:chOff x="2968975" y="3603775"/>
            <a:chExt cx="1572900" cy="994597"/>
          </a:xfrm>
        </p:grpSpPr>
        <p:sp>
          <p:nvSpPr>
            <p:cNvPr id="287" name="Google Shape;287;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Araceli Greenfelder</a:t>
              </a:r>
              <a:endParaRPr sz="1200">
                <a:solidFill>
                  <a:srgbClr val="28383C"/>
                </a:solidFill>
                <a:latin typeface="Lato"/>
                <a:ea typeface="Lato"/>
                <a:cs typeface="Lato"/>
                <a:sym typeface="Lato"/>
              </a:endParaRPr>
            </a:p>
          </p:txBody>
        </p:sp>
        <p:sp>
          <p:nvSpPr>
            <p:cNvPr id="288" name="Google Shape;288;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Renner Inc</a:t>
              </a:r>
              <a:endParaRPr sz="1000">
                <a:solidFill>
                  <a:srgbClr val="646669"/>
                </a:solidFill>
                <a:latin typeface="Lato"/>
                <a:ea typeface="Lato"/>
                <a:cs typeface="Lato"/>
                <a:sym typeface="Lato"/>
              </a:endParaRPr>
            </a:p>
          </p:txBody>
        </p:sp>
        <p:sp>
          <p:nvSpPr>
            <p:cNvPr id="289" name="Google Shape;289;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290" name="Google Shape;290;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91" name="Google Shape;291;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Araceli@mail.com</a:t>
              </a:r>
              <a:endParaRPr sz="1000">
                <a:solidFill>
                  <a:srgbClr val="646669"/>
                </a:solidFill>
                <a:latin typeface="Lato"/>
                <a:ea typeface="Lato"/>
                <a:cs typeface="Lato"/>
                <a:sym typeface="Lato"/>
              </a:endParaRPr>
            </a:p>
          </p:txBody>
        </p:sp>
      </p:grpSp>
      <p:grpSp>
        <p:nvGrpSpPr>
          <p:cNvPr id="292" name="Google Shape;292;p16"/>
          <p:cNvGrpSpPr/>
          <p:nvPr/>
        </p:nvGrpSpPr>
        <p:grpSpPr>
          <a:xfrm>
            <a:off x="4920441" y="6588078"/>
            <a:ext cx="1572900" cy="994597"/>
            <a:chOff x="2968975" y="3603775"/>
            <a:chExt cx="1572900" cy="994597"/>
          </a:xfrm>
        </p:grpSpPr>
        <p:sp>
          <p:nvSpPr>
            <p:cNvPr id="293" name="Google Shape;293;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Tanner Huels</a:t>
              </a:r>
              <a:endParaRPr sz="1200">
                <a:solidFill>
                  <a:srgbClr val="28383C"/>
                </a:solidFill>
                <a:latin typeface="Lato"/>
                <a:ea typeface="Lato"/>
                <a:cs typeface="Lato"/>
                <a:sym typeface="Lato"/>
              </a:endParaRPr>
            </a:p>
          </p:txBody>
        </p:sp>
        <p:sp>
          <p:nvSpPr>
            <p:cNvPr id="294" name="Google Shape;294;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Renner Inc</a:t>
              </a:r>
              <a:endParaRPr sz="1000">
                <a:solidFill>
                  <a:srgbClr val="646669"/>
                </a:solidFill>
                <a:latin typeface="Lato"/>
                <a:ea typeface="Lato"/>
                <a:cs typeface="Lato"/>
                <a:sym typeface="Lato"/>
              </a:endParaRPr>
            </a:p>
          </p:txBody>
        </p:sp>
        <p:sp>
          <p:nvSpPr>
            <p:cNvPr id="295" name="Google Shape;295;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296" name="Google Shape;296;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297" name="Google Shape;297;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Araceli@mail.com</a:t>
              </a:r>
              <a:endParaRPr sz="1000">
                <a:solidFill>
                  <a:srgbClr val="646669"/>
                </a:solidFill>
                <a:latin typeface="Lato"/>
                <a:ea typeface="Lato"/>
                <a:cs typeface="Lato"/>
                <a:sym typeface="Lato"/>
              </a:endParaRPr>
            </a:p>
          </p:txBody>
        </p:sp>
      </p:grpSp>
      <p:grpSp>
        <p:nvGrpSpPr>
          <p:cNvPr id="298" name="Google Shape;298;p16"/>
          <p:cNvGrpSpPr/>
          <p:nvPr/>
        </p:nvGrpSpPr>
        <p:grpSpPr>
          <a:xfrm>
            <a:off x="2968975" y="8087498"/>
            <a:ext cx="1572900" cy="994597"/>
            <a:chOff x="2968975" y="3603775"/>
            <a:chExt cx="1572900" cy="994597"/>
          </a:xfrm>
        </p:grpSpPr>
        <p:sp>
          <p:nvSpPr>
            <p:cNvPr id="299" name="Google Shape;299;p16"/>
            <p:cNvSpPr txBox="1"/>
            <p:nvPr/>
          </p:nvSpPr>
          <p:spPr>
            <a:xfrm>
              <a:off x="2968975" y="3603775"/>
              <a:ext cx="15729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200">
                  <a:solidFill>
                    <a:srgbClr val="28383C"/>
                  </a:solidFill>
                  <a:latin typeface="Lato"/>
                  <a:ea typeface="Lato"/>
                  <a:cs typeface="Lato"/>
                  <a:sym typeface="Lato"/>
                </a:rPr>
                <a:t>Bruce Feeney</a:t>
              </a:r>
              <a:endParaRPr sz="1200">
                <a:solidFill>
                  <a:srgbClr val="28383C"/>
                </a:solidFill>
                <a:latin typeface="Lato"/>
                <a:ea typeface="Lato"/>
                <a:cs typeface="Lato"/>
                <a:sym typeface="Lato"/>
              </a:endParaRPr>
            </a:p>
          </p:txBody>
        </p:sp>
        <p:sp>
          <p:nvSpPr>
            <p:cNvPr id="300" name="Google Shape;300;p16"/>
            <p:cNvSpPr txBox="1"/>
            <p:nvPr/>
          </p:nvSpPr>
          <p:spPr>
            <a:xfrm>
              <a:off x="2968975" y="3833909"/>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Renner Inc</a:t>
              </a:r>
              <a:endParaRPr sz="1000">
                <a:solidFill>
                  <a:srgbClr val="646669"/>
                </a:solidFill>
                <a:latin typeface="Lato"/>
                <a:ea typeface="Lato"/>
                <a:cs typeface="Lato"/>
                <a:sym typeface="Lato"/>
              </a:endParaRPr>
            </a:p>
          </p:txBody>
        </p:sp>
        <p:sp>
          <p:nvSpPr>
            <p:cNvPr id="301" name="Google Shape;301;p16"/>
            <p:cNvSpPr txBox="1"/>
            <p:nvPr/>
          </p:nvSpPr>
          <p:spPr>
            <a:xfrm>
              <a:off x="2968975" y="4037430"/>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646669"/>
                  </a:solidFill>
                  <a:latin typeface="Lato"/>
                  <a:ea typeface="Lato"/>
                  <a:cs typeface="Lato"/>
                  <a:sym typeface="Lato"/>
                </a:rPr>
                <a:t>Reference’s Position</a:t>
              </a:r>
              <a:endParaRPr sz="1000">
                <a:solidFill>
                  <a:srgbClr val="646669"/>
                </a:solidFill>
                <a:latin typeface="Lato"/>
                <a:ea typeface="Lato"/>
                <a:cs typeface="Lato"/>
                <a:sym typeface="Lato"/>
              </a:endParaRPr>
            </a:p>
          </p:txBody>
        </p:sp>
        <p:sp>
          <p:nvSpPr>
            <p:cNvPr id="302" name="Google Shape;302;p16"/>
            <p:cNvSpPr txBox="1"/>
            <p:nvPr/>
          </p:nvSpPr>
          <p:spPr>
            <a:xfrm>
              <a:off x="2968975" y="4240951"/>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T:</a:t>
              </a:r>
              <a:r>
                <a:rPr b="1" lang="uk" sz="1000">
                  <a:solidFill>
                    <a:srgbClr val="646669"/>
                  </a:solidFill>
                  <a:latin typeface="Lato"/>
                  <a:ea typeface="Lato"/>
                  <a:cs typeface="Lato"/>
                  <a:sym typeface="Lato"/>
                </a:rPr>
                <a:t> </a:t>
              </a:r>
              <a:r>
                <a:rPr lang="uk" sz="1000">
                  <a:solidFill>
                    <a:srgbClr val="646669"/>
                  </a:solidFill>
                  <a:latin typeface="Lato"/>
                  <a:ea typeface="Lato"/>
                  <a:cs typeface="Lato"/>
                  <a:sym typeface="Lato"/>
                </a:rPr>
                <a:t>123-4567-890</a:t>
              </a:r>
              <a:endParaRPr sz="1000">
                <a:solidFill>
                  <a:srgbClr val="646669"/>
                </a:solidFill>
                <a:latin typeface="Lato"/>
                <a:ea typeface="Lato"/>
                <a:cs typeface="Lato"/>
                <a:sym typeface="Lato"/>
              </a:endParaRPr>
            </a:p>
          </p:txBody>
        </p:sp>
        <p:sp>
          <p:nvSpPr>
            <p:cNvPr id="303" name="Google Shape;303;p16"/>
            <p:cNvSpPr txBox="1"/>
            <p:nvPr/>
          </p:nvSpPr>
          <p:spPr>
            <a:xfrm>
              <a:off x="2968975" y="4444472"/>
              <a:ext cx="15729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28383C"/>
                  </a:solidFill>
                  <a:latin typeface="Lato"/>
                  <a:ea typeface="Lato"/>
                  <a:cs typeface="Lato"/>
                  <a:sym typeface="Lato"/>
                </a:rPr>
                <a:t>E: </a:t>
              </a:r>
              <a:r>
                <a:rPr lang="uk" sz="1000">
                  <a:solidFill>
                    <a:srgbClr val="646669"/>
                  </a:solidFill>
                  <a:latin typeface="Lato"/>
                  <a:ea typeface="Lato"/>
                  <a:cs typeface="Lato"/>
                  <a:sym typeface="Lato"/>
                </a:rPr>
                <a:t>Bruce@mail.com</a:t>
              </a:r>
              <a:endParaRPr sz="1000">
                <a:solidFill>
                  <a:srgbClr val="646669"/>
                </a:solidFill>
                <a:latin typeface="Lato"/>
                <a:ea typeface="Lato"/>
                <a:cs typeface="Lato"/>
                <a:sym typeface="Lato"/>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