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Lato"/>
      <p:regular r:id="rId6"/>
      <p:bold r:id="rId7"/>
      <p:italic r:id="rId8"/>
      <p:boldItalic r:id="rId9"/>
    </p:embeddedFont>
    <p:embeddedFont>
      <p:font typeface="Lato Ligh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Light-bold.fntdata"/><Relationship Id="rId10" Type="http://schemas.openxmlformats.org/officeDocument/2006/relationships/font" Target="fonts/LatoLight-regular.fntdata"/><Relationship Id="rId13" Type="http://schemas.openxmlformats.org/officeDocument/2006/relationships/font" Target="fonts/LatoLight-boldItalic.fntdata"/><Relationship Id="rId12" Type="http://schemas.openxmlformats.org/officeDocument/2006/relationships/font" Target="fonts/LatoLigh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Lato-boldItalic.fntdata"/><Relationship Id="rId5" Type="http://schemas.openxmlformats.org/officeDocument/2006/relationships/slide" Target="slides/slide1.xml"/><Relationship Id="rId6" Type="http://schemas.openxmlformats.org/officeDocument/2006/relationships/font" Target="fonts/Lato-regular.fntdata"/><Relationship Id="rId7" Type="http://schemas.openxmlformats.org/officeDocument/2006/relationships/font" Target="fonts/Lato-bold.fntdata"/><Relationship Id="rId8" Type="http://schemas.openxmlformats.org/officeDocument/2006/relationships/font" Target="fonts/La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508700" y="385550"/>
            <a:ext cx="4542600" cy="650775"/>
            <a:chOff x="1508700" y="385550"/>
            <a:chExt cx="4542600" cy="650775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508700" y="385550"/>
              <a:ext cx="45426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400">
                  <a:solidFill>
                    <a:srgbClr val="505050"/>
                  </a:solidFill>
                  <a:latin typeface="Lato"/>
                  <a:ea typeface="Lato"/>
                  <a:cs typeface="Lato"/>
                  <a:sym typeface="Lato"/>
                </a:rPr>
                <a:t>E M M E T T  G R A Y</a:t>
              </a:r>
              <a:endParaRPr b="1" sz="24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1924800" y="851525"/>
              <a:ext cx="371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505050"/>
                  </a:solidFill>
                  <a:latin typeface="Lato Light"/>
                  <a:ea typeface="Lato Light"/>
                  <a:cs typeface="Lato Light"/>
                  <a:sym typeface="Lato Light"/>
                </a:rPr>
                <a:t>Full-Stack Developer</a:t>
              </a:r>
              <a:endParaRPr sz="12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</p:grpSp>
      <p:grpSp>
        <p:nvGrpSpPr>
          <p:cNvPr id="57" name="Google Shape;57;p13"/>
          <p:cNvGrpSpPr/>
          <p:nvPr/>
        </p:nvGrpSpPr>
        <p:grpSpPr>
          <a:xfrm>
            <a:off x="539925" y="1305825"/>
            <a:ext cx="6480300" cy="344375"/>
            <a:chOff x="539925" y="1305825"/>
            <a:chExt cx="6480300" cy="344375"/>
          </a:xfrm>
        </p:grpSpPr>
        <p:cxnSp>
          <p:nvCxnSpPr>
            <p:cNvPr id="58" name="Google Shape;58;p13"/>
            <p:cNvCxnSpPr/>
            <p:nvPr/>
          </p:nvCxnSpPr>
          <p:spPr>
            <a:xfrm>
              <a:off x="540000" y="1305825"/>
              <a:ext cx="64800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" name="Google Shape;59;p13"/>
            <p:cNvCxnSpPr/>
            <p:nvPr/>
          </p:nvCxnSpPr>
          <p:spPr>
            <a:xfrm>
              <a:off x="540000" y="1650200"/>
              <a:ext cx="64800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0" name="Google Shape;60;p13"/>
            <p:cNvSpPr txBox="1"/>
            <p:nvPr/>
          </p:nvSpPr>
          <p:spPr>
            <a:xfrm>
              <a:off x="539925" y="1401063"/>
              <a:ext cx="64803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505050"/>
                  </a:solidFill>
                  <a:latin typeface="Lato Light"/>
                  <a:ea typeface="Lato Light"/>
                  <a:cs typeface="Lato Light"/>
                  <a:sym typeface="Lato Light"/>
                </a:rPr>
                <a:t>emmett.gray@mail.ltd      |      (123) 456-7890      |      Austin, TX     |     Linkedin.com/in/yourname</a:t>
              </a:r>
              <a:endParaRPr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</p:grpSp>
      <p:sp>
        <p:nvSpPr>
          <p:cNvPr id="61" name="Google Shape;61;p13"/>
          <p:cNvSpPr txBox="1"/>
          <p:nvPr/>
        </p:nvSpPr>
        <p:spPr>
          <a:xfrm>
            <a:off x="540000" y="1905544"/>
            <a:ext cx="3710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A B O U T  M E</a:t>
            </a:r>
            <a:endParaRPr b="1" sz="12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40000" y="2210576"/>
            <a:ext cx="6480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I am a detail-oriented Full-Stack Developer passionate about designing robust, scalable web solutions. My background in cloud integration, microservices, and automation allows me to deliver high-performance applications on time and within budget. I thrive in collaborative environments.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>
            <a:off x="540000" y="3089650"/>
            <a:ext cx="648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" name="Google Shape;64;p13"/>
          <p:cNvSpPr txBox="1"/>
          <p:nvPr/>
        </p:nvSpPr>
        <p:spPr>
          <a:xfrm>
            <a:off x="540000" y="3323021"/>
            <a:ext cx="3710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W O R K  E X P E R I E N C E</a:t>
            </a:r>
            <a:endParaRPr b="1" sz="12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40000" y="3628050"/>
            <a:ext cx="1579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February 2021 – Present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40000" y="3844787"/>
            <a:ext cx="1579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Austin, TX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233975" y="3628050"/>
            <a:ext cx="1579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Full-Stack Developer</a:t>
            </a:r>
            <a:endParaRPr b="1" sz="10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233975" y="3844787"/>
            <a:ext cx="1579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TechPro Solutions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40000" y="5474429"/>
            <a:ext cx="1579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July 2019 – January 2021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40000" y="5691166"/>
            <a:ext cx="1579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Austin, TX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2233975" y="5474429"/>
            <a:ext cx="1579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Jr. Full-Stack Developer</a:t>
            </a:r>
            <a:endParaRPr b="1" sz="10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233975" y="5691166"/>
            <a:ext cx="1579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Code Innovations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cxnSp>
        <p:nvCxnSpPr>
          <p:cNvPr id="73" name="Google Shape;73;p13"/>
          <p:cNvCxnSpPr/>
          <p:nvPr/>
        </p:nvCxnSpPr>
        <p:spPr>
          <a:xfrm>
            <a:off x="540000" y="7330775"/>
            <a:ext cx="648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4" name="Google Shape;74;p13"/>
          <p:cNvSpPr txBox="1"/>
          <p:nvPr/>
        </p:nvSpPr>
        <p:spPr>
          <a:xfrm>
            <a:off x="540000" y="7543421"/>
            <a:ext cx="3710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E D U C A T I O N</a:t>
            </a:r>
            <a:endParaRPr b="1" sz="12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540000" y="7848450"/>
            <a:ext cx="1579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B.S. in Computer Science</a:t>
            </a:r>
            <a:endParaRPr b="1" sz="10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540000" y="8065187"/>
            <a:ext cx="1579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University of Texas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4609450" y="7848450"/>
            <a:ext cx="24105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August 2015 – May 2019 | Austin, TX</a:t>
            </a:r>
            <a:endParaRPr b="1" sz="10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540000" y="8510000"/>
            <a:ext cx="648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Specialized in software engineering and database management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Completed senior thesis on containerization and microservices adoption in modern web applications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cxnSp>
        <p:nvCxnSpPr>
          <p:cNvPr id="79" name="Google Shape;79;p13"/>
          <p:cNvCxnSpPr/>
          <p:nvPr/>
        </p:nvCxnSpPr>
        <p:spPr>
          <a:xfrm>
            <a:off x="540000" y="9135525"/>
            <a:ext cx="6480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13"/>
          <p:cNvSpPr txBox="1"/>
          <p:nvPr/>
        </p:nvSpPr>
        <p:spPr>
          <a:xfrm>
            <a:off x="540000" y="9338125"/>
            <a:ext cx="1839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S K I L L S</a:t>
            </a:r>
            <a:endParaRPr b="1" sz="1200">
              <a:solidFill>
                <a:srgbClr val="50505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528518" y="9643150"/>
            <a:ext cx="3013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Programming Languages:</a:t>
            </a: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 JavaScript, Python,  SQL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528518" y="9859875"/>
            <a:ext cx="3013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Frameworks &amp; Libraries:</a:t>
            </a: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 React, Node.js, Angular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528518" y="10076600"/>
            <a:ext cx="3013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Tools &amp; Technologies: </a:t>
            </a: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Docker, Kubernetes, CI/CD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3771293" y="9643150"/>
            <a:ext cx="3327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Tools &amp; Technologies: </a:t>
            </a: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Docker, Kubernetes, Git, AWS, CI/CD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771293" y="9859875"/>
            <a:ext cx="3327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Databases: </a:t>
            </a: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MySQL, MongoDB, PostgreSQL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3771293" y="10076600"/>
            <a:ext cx="3327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000">
                <a:solidFill>
                  <a:srgbClr val="505050"/>
                </a:solidFill>
                <a:latin typeface="Lato"/>
                <a:ea typeface="Lato"/>
                <a:cs typeface="Lato"/>
                <a:sym typeface="Lato"/>
              </a:rPr>
              <a:t>Methodologies: </a:t>
            </a: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Agile/Scrum, Test-Driven Development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2233975" y="4255950"/>
            <a:ext cx="48648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98499" lvl="0" marL="179999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000"/>
              <a:buFont typeface="Lato Light"/>
              <a:buChar char="●"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Engineered and deployed 20+ new web applications using microservices architecture  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       to optimize performance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 indent="-198499" lvl="0" marL="179999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000"/>
              <a:buFont typeface="Lato Light"/>
              <a:buChar char="●"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Led a cross-functional team to refactor systems, reducing server response by 40%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 indent="-198499" lvl="0" marL="179999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000"/>
              <a:buFont typeface="Lato Light"/>
              <a:buChar char="●"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Integrated complex third-party APIs into existing infrastructure.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 indent="-198499" lvl="0" marL="179999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000"/>
              <a:buFont typeface="Lato Light"/>
              <a:buChar char="●"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Maintained comprehensive documentation to support long-term maintenance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2233975" y="6080025"/>
            <a:ext cx="48648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98499" lvl="0" marL="179999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000"/>
              <a:buFont typeface="Lato Light"/>
              <a:buChar char="●"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Collaborated with senior developers to build and maintain RESTful services and front-end UIs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 indent="-198499" lvl="0" marL="179999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000"/>
              <a:buFont typeface="Lato Light"/>
              <a:buChar char="●"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Wrote 150+ unit and integration tests to ensure reliable system performance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 indent="-198499" lvl="0" marL="179999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000"/>
              <a:buFont typeface="Lato Light"/>
              <a:buChar char="●"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Researched and introduced new testing frameworks, improving efficiency by 30%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  <a:p>
            <a:pPr indent="-198499" lvl="0" marL="179999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1000"/>
              <a:buFont typeface="Lato Light"/>
              <a:buChar char="●"/>
            </a:pPr>
            <a:r>
              <a:rPr lang="uk" sz="1000">
                <a:solidFill>
                  <a:srgbClr val="505050"/>
                </a:solidFill>
                <a:latin typeface="Lato Light"/>
                <a:ea typeface="Lato Light"/>
                <a:cs typeface="Lato Light"/>
                <a:sym typeface="Lato Light"/>
              </a:rPr>
              <a:t>Contributed to database design and query optimization for multiple large-scale projects</a:t>
            </a:r>
            <a:endParaRPr sz="1000">
              <a:solidFill>
                <a:srgbClr val="50505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