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8229600" cx="3657600"/>
  <p:notesSz cx="6858000" cy="9144000"/>
  <p:embeddedFontLst>
    <p:embeddedFont>
      <p:font typeface="Qwitcher Grypen"/>
      <p:regular r:id="rId7"/>
      <p:bold r:id="rId8"/>
    </p:embeddedFont>
    <p:embeddedFont>
      <p:font typeface="EB Garamond"/>
      <p:regular r:id="rId9"/>
      <p:bold r:id="rId10"/>
      <p:italic r:id="rId11"/>
      <p:boldItalic r:id="rId12"/>
    </p:embeddedFont>
    <p:embeddedFont>
      <p:font typeface="Allison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592">
          <p15:clr>
            <a:srgbClr val="747775"/>
          </p15:clr>
        </p15:guide>
        <p15:guide id="2" pos="115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92" orient="horz"/>
        <p:guide pos="115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EBGaramond-italic.fntdata"/><Relationship Id="rId10" Type="http://schemas.openxmlformats.org/officeDocument/2006/relationships/font" Target="fonts/EBGaramond-bold.fntdata"/><Relationship Id="rId13" Type="http://schemas.openxmlformats.org/officeDocument/2006/relationships/font" Target="fonts/Allison-regular.fntdata"/><Relationship Id="rId12" Type="http://schemas.openxmlformats.org/officeDocument/2006/relationships/font" Target="fonts/EBGaramond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EBGaramon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witcherGrypen-regular.fntdata"/><Relationship Id="rId8" Type="http://schemas.openxmlformats.org/officeDocument/2006/relationships/font" Target="fonts/QwitcherGrype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667328" y="685800"/>
            <a:ext cx="1524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667328" y="685800"/>
            <a:ext cx="1524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24683" y="1191320"/>
            <a:ext cx="3408300" cy="328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24680" y="4534600"/>
            <a:ext cx="3408300" cy="126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24680" y="1769800"/>
            <a:ext cx="3408300" cy="314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24680" y="5043560"/>
            <a:ext cx="3408300" cy="208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24680" y="3441360"/>
            <a:ext cx="3408300" cy="134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24680" y="712040"/>
            <a:ext cx="3408300" cy="9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24680" y="1843960"/>
            <a:ext cx="3408300" cy="54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24680" y="712040"/>
            <a:ext cx="3408300" cy="9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24680" y="1843960"/>
            <a:ext cx="1599900" cy="54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932960" y="1843960"/>
            <a:ext cx="1599900" cy="54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24680" y="712040"/>
            <a:ext cx="3408300" cy="9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4680" y="888960"/>
            <a:ext cx="1123200" cy="12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24680" y="2223360"/>
            <a:ext cx="1123200" cy="508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96100" y="720240"/>
            <a:ext cx="2547000" cy="654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28800" y="-200"/>
            <a:ext cx="1828800" cy="8229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06200" y="1973080"/>
            <a:ext cx="1618200" cy="237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06200" y="4484920"/>
            <a:ext cx="1618200" cy="19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975800" y="1158520"/>
            <a:ext cx="1534800" cy="591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24680" y="6768920"/>
            <a:ext cx="2399400" cy="96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4680" y="712040"/>
            <a:ext cx="34083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4680" y="1843960"/>
            <a:ext cx="3408300" cy="54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-491850" y="-263524"/>
            <a:ext cx="4641300" cy="19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700">
                <a:latin typeface="Qwitcher Grypen"/>
                <a:ea typeface="Qwitcher Grypen"/>
                <a:cs typeface="Qwitcher Grypen"/>
                <a:sym typeface="Qwitcher Grypen"/>
              </a:rPr>
              <a:t>Menu</a:t>
            </a:r>
            <a:endParaRPr sz="12700">
              <a:latin typeface="Qwitcher Grypen"/>
              <a:ea typeface="Qwitcher Grypen"/>
              <a:cs typeface="Qwitcher Grypen"/>
              <a:sym typeface="Qwitcher Grype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9762" y="1727041"/>
            <a:ext cx="118075" cy="1036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336000" y="1901975"/>
            <a:ext cx="2985600" cy="5028283"/>
            <a:chOff x="336000" y="1901975"/>
            <a:chExt cx="2985600" cy="5028283"/>
          </a:xfrm>
        </p:grpSpPr>
        <p:grpSp>
          <p:nvGrpSpPr>
            <p:cNvPr id="57" name="Google Shape;57;p13"/>
            <p:cNvGrpSpPr/>
            <p:nvPr/>
          </p:nvGrpSpPr>
          <p:grpSpPr>
            <a:xfrm>
              <a:off x="336000" y="1901975"/>
              <a:ext cx="2985600" cy="909583"/>
              <a:chOff x="336000" y="1901975"/>
              <a:chExt cx="2985600" cy="909583"/>
            </a:xfrm>
          </p:grpSpPr>
          <p:sp>
            <p:nvSpPr>
              <p:cNvPr id="58" name="Google Shape;58;p13"/>
              <p:cNvSpPr txBox="1"/>
              <p:nvPr/>
            </p:nvSpPr>
            <p:spPr>
              <a:xfrm>
                <a:off x="1105350" y="1901975"/>
                <a:ext cx="1446900" cy="41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700">
                    <a:latin typeface="Allison"/>
                    <a:ea typeface="Allison"/>
                    <a:cs typeface="Allison"/>
                    <a:sym typeface="Allison"/>
                  </a:rPr>
                  <a:t>Appetizer</a:t>
                </a:r>
                <a:endParaRPr sz="2700">
                  <a:latin typeface="Allison"/>
                  <a:ea typeface="Allison"/>
                  <a:cs typeface="Allison"/>
                  <a:sym typeface="Allison"/>
                </a:endParaRPr>
              </a:p>
            </p:txBody>
          </p:sp>
          <p:sp>
            <p:nvSpPr>
              <p:cNvPr id="59" name="Google Shape;59;p13"/>
              <p:cNvSpPr txBox="1"/>
              <p:nvPr/>
            </p:nvSpPr>
            <p:spPr>
              <a:xfrm>
                <a:off x="336000" y="2396058"/>
                <a:ext cx="2985600" cy="41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C R E A M Y  R I C O T T A  P O L E N T A  C A K E  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W I T H M U S H R O O M  R A G O U T  A N D  F I R E 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R O A S T E D  T O M A T O  S A U C E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60" name="Google Shape;60;p13"/>
            <p:cNvGrpSpPr/>
            <p:nvPr/>
          </p:nvGrpSpPr>
          <p:grpSpPr>
            <a:xfrm>
              <a:off x="336000" y="3002749"/>
              <a:ext cx="2985600" cy="1186783"/>
              <a:chOff x="336000" y="1901975"/>
              <a:chExt cx="2985600" cy="1186783"/>
            </a:xfrm>
          </p:grpSpPr>
          <p:sp>
            <p:nvSpPr>
              <p:cNvPr id="61" name="Google Shape;61;p13"/>
              <p:cNvSpPr txBox="1"/>
              <p:nvPr/>
            </p:nvSpPr>
            <p:spPr>
              <a:xfrm>
                <a:off x="1105350" y="1901975"/>
                <a:ext cx="1446900" cy="41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700">
                    <a:latin typeface="Allison"/>
                    <a:ea typeface="Allison"/>
                    <a:cs typeface="Allison"/>
                    <a:sym typeface="Allison"/>
                  </a:rPr>
                  <a:t>Starters</a:t>
                </a:r>
                <a:endParaRPr sz="2700">
                  <a:latin typeface="Allison"/>
                  <a:ea typeface="Allison"/>
                  <a:cs typeface="Allison"/>
                  <a:sym typeface="Allison"/>
                </a:endParaRPr>
              </a:p>
            </p:txBody>
          </p:sp>
          <p:sp>
            <p:nvSpPr>
              <p:cNvPr id="62" name="Google Shape;62;p13"/>
              <p:cNvSpPr txBox="1"/>
              <p:nvPr/>
            </p:nvSpPr>
            <p:spPr>
              <a:xfrm>
                <a:off x="336000" y="2396058"/>
                <a:ext cx="29856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G R I L L E D  F I L E T  W I T H  R E D  O N I O N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M A R M A L A D E  S E R V E D  W I T H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M A S H E D  P O T A T O E S . 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C A R R O T S  A N D  G R E E N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B E A N S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63" name="Google Shape;63;p13"/>
            <p:cNvGrpSpPr/>
            <p:nvPr/>
          </p:nvGrpSpPr>
          <p:grpSpPr>
            <a:xfrm>
              <a:off x="336000" y="4373884"/>
              <a:ext cx="2985600" cy="1048183"/>
              <a:chOff x="336000" y="1901975"/>
              <a:chExt cx="2985600" cy="1048183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1105350" y="1901975"/>
                <a:ext cx="1446900" cy="41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700">
                    <a:latin typeface="Allison"/>
                    <a:ea typeface="Allison"/>
                    <a:cs typeface="Allison"/>
                    <a:sym typeface="Allison"/>
                  </a:rPr>
                  <a:t>Main course</a:t>
                </a:r>
                <a:endParaRPr sz="2700">
                  <a:latin typeface="Allison"/>
                  <a:ea typeface="Allison"/>
                  <a:cs typeface="Allison"/>
                  <a:sym typeface="Allison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336000" y="2396058"/>
                <a:ext cx="29856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G R I L L E D  S A L M O N  W I T H  C I T R U S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G R I L L E D  V E G E T A B L E  P A E L L A 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A S S O R T E D  G R I L L E D  V E G E T A B L E S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66" name="Google Shape;66;p13"/>
            <p:cNvGrpSpPr/>
            <p:nvPr/>
          </p:nvGrpSpPr>
          <p:grpSpPr>
            <a:xfrm>
              <a:off x="336000" y="5468601"/>
              <a:ext cx="2985600" cy="1461658"/>
              <a:chOff x="336000" y="5468601"/>
              <a:chExt cx="2985600" cy="1461658"/>
            </a:xfrm>
          </p:grpSpPr>
          <p:grpSp>
            <p:nvGrpSpPr>
              <p:cNvPr id="67" name="Google Shape;67;p13"/>
              <p:cNvGrpSpPr/>
              <p:nvPr/>
            </p:nvGrpSpPr>
            <p:grpSpPr>
              <a:xfrm>
                <a:off x="336000" y="5468601"/>
                <a:ext cx="2985600" cy="909583"/>
                <a:chOff x="336000" y="1901975"/>
                <a:chExt cx="2985600" cy="909583"/>
              </a:xfrm>
            </p:grpSpPr>
            <p:sp>
              <p:nvSpPr>
                <p:cNvPr id="68" name="Google Shape;68;p13"/>
                <p:cNvSpPr txBox="1"/>
                <p:nvPr/>
              </p:nvSpPr>
              <p:spPr>
                <a:xfrm>
                  <a:off x="1105350" y="1901975"/>
                  <a:ext cx="1446900" cy="415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700">
                      <a:latin typeface="Allison"/>
                      <a:ea typeface="Allison"/>
                      <a:cs typeface="Allison"/>
                      <a:sym typeface="Allison"/>
                    </a:rPr>
                    <a:t>Desserts</a:t>
                  </a:r>
                  <a:endParaRPr sz="2700">
                    <a:latin typeface="Allison"/>
                    <a:ea typeface="Allison"/>
                    <a:cs typeface="Allison"/>
                    <a:sym typeface="Allison"/>
                  </a:endParaRPr>
                </a:p>
              </p:txBody>
            </p:sp>
            <p:sp>
              <p:nvSpPr>
                <p:cNvPr id="69" name="Google Shape;69;p13"/>
                <p:cNvSpPr txBox="1"/>
                <p:nvPr/>
              </p:nvSpPr>
              <p:spPr>
                <a:xfrm>
                  <a:off x="336000" y="2396058"/>
                  <a:ext cx="2985600" cy="415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latin typeface="EB Garamond"/>
                      <a:ea typeface="EB Garamond"/>
                      <a:cs typeface="EB Garamond"/>
                      <a:sym typeface="EB Garamond"/>
                    </a:rPr>
                    <a:t>W E D D I N G  C A K E ,</a:t>
                  </a:r>
                  <a:endParaRPr sz="9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latin typeface="EB Garamond"/>
                      <a:ea typeface="EB Garamond"/>
                      <a:cs typeface="EB Garamond"/>
                      <a:sym typeface="EB Garamond"/>
                    </a:rPr>
                    <a:t>T I E R S  O F  C H O C O L A T E</a:t>
                  </a:r>
                  <a:endParaRPr sz="9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latin typeface="EB Garamond"/>
                      <a:ea typeface="EB Garamond"/>
                      <a:cs typeface="EB Garamond"/>
                      <a:sym typeface="EB Garamond"/>
                    </a:rPr>
                    <a:t>C H I P  C A K E  A N D  B A N A N A  C A K E</a:t>
                  </a:r>
                  <a:endParaRPr sz="9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</p:txBody>
            </p:sp>
          </p:grpSp>
          <p:sp>
            <p:nvSpPr>
              <p:cNvPr id="70" name="Google Shape;70;p13"/>
              <p:cNvSpPr txBox="1"/>
              <p:nvPr/>
            </p:nvSpPr>
            <p:spPr>
              <a:xfrm>
                <a:off x="336000" y="6514759"/>
                <a:ext cx="2985600" cy="41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C O F F E E  A N D  T E A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I T A L I A N  C O O K I E S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EB Garamond"/>
                    <a:ea typeface="EB Garamond"/>
                    <a:cs typeface="EB Garamond"/>
                    <a:sym typeface="EB Garamond"/>
                  </a:rPr>
                  <a:t>A F T E R - D I N N E R  L I Q U E U R S</a:t>
                </a:r>
                <a:endParaRPr sz="9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  <p:sp>
        <p:nvSpPr>
          <p:cNvPr id="71" name="Google Shape;71;p13"/>
          <p:cNvSpPr txBox="1"/>
          <p:nvPr/>
        </p:nvSpPr>
        <p:spPr>
          <a:xfrm>
            <a:off x="1079550" y="7298450"/>
            <a:ext cx="1498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EB Garamond"/>
                <a:ea typeface="EB Garamond"/>
                <a:cs typeface="EB Garamond"/>
                <a:sym typeface="EB Garamond"/>
              </a:rPr>
              <a:t>M &amp; L</a:t>
            </a:r>
            <a:endParaRPr sz="2400"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