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 Medium"/>
      <p:regular r:id="rId7"/>
      <p:bold r:id="rId8"/>
      <p:italic r:id="rId9"/>
      <p:boldItalic r:id="rId10"/>
    </p:embeddedFont>
    <p:embeddedFont>
      <p:font typeface="Qwitcher Grypen"/>
      <p:regular r:id="rId11"/>
      <p:bold r:id="rId12"/>
    </p:embeddedFont>
    <p:embeddedFont>
      <p:font typeface="EB Garamond SemiBold"/>
      <p:regular r:id="rId13"/>
      <p:bold r:id="rId14"/>
      <p:italic r:id="rId15"/>
      <p:boldItalic r:id="rId16"/>
    </p:embeddedFont>
    <p:embeddedFont>
      <p:font typeface="EB Garamon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580">
          <p15:clr>
            <a:srgbClr val="747775"/>
          </p15:clr>
        </p15:guide>
        <p15:guide id="2" pos="433">
          <p15:clr>
            <a:srgbClr val="747775"/>
          </p15:clr>
        </p15:guide>
        <p15:guide id="3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80"/>
        <p:guide pos="433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Italic.fntdata"/><Relationship Id="rId11" Type="http://schemas.openxmlformats.org/officeDocument/2006/relationships/font" Target="fonts/QwitcherGrypen-regular.fntdata"/><Relationship Id="rId10" Type="http://schemas.openxmlformats.org/officeDocument/2006/relationships/font" Target="fonts/EBGaramondMedium-boldItalic.fntdata"/><Relationship Id="rId13" Type="http://schemas.openxmlformats.org/officeDocument/2006/relationships/font" Target="fonts/EBGaramondSemiBold-regular.fntdata"/><Relationship Id="rId12" Type="http://schemas.openxmlformats.org/officeDocument/2006/relationships/font" Target="fonts/QwitcherGrype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Medium-italic.fntdata"/><Relationship Id="rId15" Type="http://schemas.openxmlformats.org/officeDocument/2006/relationships/font" Target="fonts/EBGaramondSemiBold-italic.fntdata"/><Relationship Id="rId14" Type="http://schemas.openxmlformats.org/officeDocument/2006/relationships/font" Target="fonts/EBGaramondSemiBold-bold.fntdata"/><Relationship Id="rId17" Type="http://schemas.openxmlformats.org/officeDocument/2006/relationships/font" Target="fonts/EBGaramond-regular.fntdata"/><Relationship Id="rId16" Type="http://schemas.openxmlformats.org/officeDocument/2006/relationships/font" Target="fonts/EBGaramond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italic.fntdata"/><Relationship Id="rId6" Type="http://schemas.openxmlformats.org/officeDocument/2006/relationships/slide" Target="slides/slide1.xml"/><Relationship Id="rId18" Type="http://schemas.openxmlformats.org/officeDocument/2006/relationships/font" Target="fonts/EBGaramond-bold.fntdata"/><Relationship Id="rId7" Type="http://schemas.openxmlformats.org/officeDocument/2006/relationships/font" Target="fonts/EBGaramondMedium-regular.fntdata"/><Relationship Id="rId8" Type="http://schemas.openxmlformats.org/officeDocument/2006/relationships/font" Target="fonts/EBGaramon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73975" y="36375"/>
            <a:ext cx="5457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latin typeface="Qwitcher Grypen"/>
                <a:ea typeface="Qwitcher Grypen"/>
                <a:cs typeface="Qwitcher Grypen"/>
                <a:sym typeface="Qwitcher Grypen"/>
              </a:rPr>
              <a:t>Wedding Checklist</a:t>
            </a:r>
            <a:endParaRPr sz="8400"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73975" y="1475890"/>
            <a:ext cx="5457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EB Garamond"/>
                <a:ea typeface="EB Garamond"/>
                <a:cs typeface="EB Garamond"/>
                <a:sym typeface="EB Garamond"/>
              </a:rPr>
              <a:t>M A T H I L D E  &amp;  L A R R Y</a:t>
            </a:r>
            <a:endParaRPr sz="1700"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687519" y="2134775"/>
            <a:ext cx="3092454" cy="4064100"/>
            <a:chOff x="687519" y="2134775"/>
            <a:chExt cx="3092454" cy="406410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687525" y="2134775"/>
              <a:ext cx="3092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1 - M O N T H  B E F O R E</a:t>
              </a:r>
              <a:endParaRPr sz="1500"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687519" y="2508975"/>
              <a:ext cx="3092454" cy="184800"/>
              <a:chOff x="687519" y="2508975"/>
              <a:chExt cx="3092454" cy="184800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hair &amp; makeup times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" name="Google Shape;61;p13"/>
            <p:cNvGrpSpPr/>
            <p:nvPr/>
          </p:nvGrpSpPr>
          <p:grpSpPr>
            <a:xfrm>
              <a:off x="687519" y="2836931"/>
              <a:ext cx="3092454" cy="295500"/>
              <a:chOff x="687519" y="2845600"/>
              <a:chExt cx="3092454" cy="295500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1061374" y="2845600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Schedule walk through with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your venue assistant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87519" y="286282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687519" y="3275586"/>
              <a:ext cx="3092454" cy="184800"/>
              <a:chOff x="687519" y="2508975"/>
              <a:chExt cx="3092454" cy="184800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Work on seating chart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687519" y="3603542"/>
              <a:ext cx="3092454" cy="295500"/>
              <a:chOff x="687519" y="2519717"/>
              <a:chExt cx="3092454" cy="295500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1061374" y="2519717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Finalize number of tables &amp;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centerpieces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687519" y="4042197"/>
              <a:ext cx="3092454" cy="295500"/>
              <a:chOff x="687519" y="2526883"/>
              <a:chExt cx="3092454" cy="2955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1061374" y="2526883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Write your vows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Reviews song list with band / Dj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687519" y="4480853"/>
              <a:ext cx="3092454" cy="295500"/>
              <a:chOff x="687519" y="2537626"/>
              <a:chExt cx="3092454" cy="2955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1061374" y="2537626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Send as many final payments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as possible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687519" y="4919508"/>
              <a:ext cx="3092454" cy="184800"/>
              <a:chOff x="687519" y="2508975"/>
              <a:chExt cx="3092454" cy="1848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Send directions to drivers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687519" y="5247464"/>
              <a:ext cx="3092454" cy="184800"/>
              <a:chOff x="687519" y="2508975"/>
              <a:chExt cx="3092454" cy="1848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Bachelorette Party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687519" y="5575419"/>
              <a:ext cx="3092454" cy="184800"/>
              <a:chOff x="687519" y="2508975"/>
              <a:chExt cx="3092454" cy="1848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Purchase / create guestbook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687519" y="5903375"/>
              <a:ext cx="3092454" cy="295500"/>
              <a:chOff x="687519" y="2508975"/>
              <a:chExt cx="3092454" cy="2955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1061374" y="2508975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Order wedding programs &amp;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thank-you-cards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687519" y="2522629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8" name="Google Shape;88;p13"/>
          <p:cNvGrpSpPr/>
          <p:nvPr/>
        </p:nvGrpSpPr>
        <p:grpSpPr>
          <a:xfrm>
            <a:off x="687519" y="6505398"/>
            <a:ext cx="3092454" cy="3299940"/>
            <a:chOff x="687519" y="6352998"/>
            <a:chExt cx="3092454" cy="3299940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687525" y="6352998"/>
              <a:ext cx="3092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2 - W E E K S  B E F O R E</a:t>
              </a:r>
              <a:endParaRPr sz="1500"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grpSp>
          <p:nvGrpSpPr>
            <p:cNvPr id="90" name="Google Shape;90;p13"/>
            <p:cNvGrpSpPr/>
            <p:nvPr/>
          </p:nvGrpSpPr>
          <p:grpSpPr>
            <a:xfrm>
              <a:off x="687519" y="6727198"/>
              <a:ext cx="3092454" cy="184800"/>
              <a:chOff x="687519" y="2508975"/>
              <a:chExt cx="3092454" cy="184800"/>
            </a:xfrm>
          </p:grpSpPr>
          <p:sp>
            <p:nvSpPr>
              <p:cNvPr id="91" name="Google Shape;91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Finalize seating charts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687519" y="7071318"/>
              <a:ext cx="3092454" cy="295500"/>
              <a:chOff x="687519" y="2863504"/>
              <a:chExt cx="3092454" cy="295500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1061374" y="2863504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Get final headcount to eaterer and any 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guest allergy details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687519" y="2880730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687519" y="7526138"/>
              <a:ext cx="3092454" cy="184800"/>
              <a:chOff x="687519" y="2544783"/>
              <a:chExt cx="3092454" cy="184800"/>
            </a:xfrm>
          </p:grpSpPr>
          <p:sp>
            <p:nvSpPr>
              <p:cNvPr id="97" name="Google Shape;97;p13"/>
              <p:cNvSpPr txBox="1"/>
              <p:nvPr/>
            </p:nvSpPr>
            <p:spPr>
              <a:xfrm>
                <a:off x="1061374" y="2544783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Final dress fitting Pick up your dress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687519" y="2587084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687519" y="7870258"/>
              <a:ext cx="3092454" cy="147900"/>
              <a:chOff x="687519" y="2577011"/>
              <a:chExt cx="3092454" cy="147900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1061374" y="2577011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Follow up with guests that haven't responded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687519" y="2608569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687519" y="8177478"/>
              <a:ext cx="3092454" cy="295500"/>
              <a:chOff x="687519" y="2465007"/>
              <a:chExt cx="3092454" cy="295500"/>
            </a:xfrm>
          </p:grpSpPr>
          <p:sp>
            <p:nvSpPr>
              <p:cNvPr id="103" name="Google Shape;103;p13"/>
              <p:cNvSpPr txBox="1"/>
              <p:nvPr/>
            </p:nvSpPr>
            <p:spPr>
              <a:xfrm>
                <a:off x="1061374" y="2465007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Give priority shot list to photographer 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&amp; videographer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687519" y="2489399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687519" y="8632298"/>
              <a:ext cx="3092454" cy="147900"/>
              <a:chOff x="687519" y="2501817"/>
              <a:chExt cx="3092454" cy="147900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1061374" y="2501817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all rental and floral delivery times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687519" y="2515467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687519" y="8939518"/>
              <a:ext cx="3092454" cy="184800"/>
              <a:chOff x="687519" y="2327928"/>
              <a:chExt cx="3092454" cy="1848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1061374" y="2327928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Send any remaining payments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687519" y="2370229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687519" y="9283638"/>
              <a:ext cx="3092454" cy="369300"/>
              <a:chOff x="687519" y="2326926"/>
              <a:chExt cx="3092454" cy="369300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1061374" y="2326926"/>
                <a:ext cx="2718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172B4D"/>
                    </a:solidFill>
                    <a:highlight>
                      <a:srgbClr val="FFFFFF"/>
                    </a:highlight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Designate people to take gifts home, remove decor and return rentals after the wedding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687519" y="2369226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4" name="Google Shape;114;p13"/>
          <p:cNvGrpSpPr/>
          <p:nvPr/>
        </p:nvGrpSpPr>
        <p:grpSpPr>
          <a:xfrm>
            <a:off x="4096469" y="2134775"/>
            <a:ext cx="3092454" cy="3444785"/>
            <a:chOff x="4096469" y="2134775"/>
            <a:chExt cx="3092454" cy="3444785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4096475" y="2134775"/>
              <a:ext cx="3092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1 - W E E K   B E F O R E</a:t>
              </a:r>
              <a:endParaRPr sz="1500"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4096469" y="2508975"/>
              <a:ext cx="3092454" cy="184800"/>
              <a:chOff x="687519" y="2508975"/>
              <a:chExt cx="3092454" cy="184800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vendors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" name="Google Shape;119;p13"/>
            <p:cNvGrpSpPr/>
            <p:nvPr/>
          </p:nvGrpSpPr>
          <p:grpSpPr>
            <a:xfrm>
              <a:off x="4096469" y="2846636"/>
              <a:ext cx="3092454" cy="147900"/>
              <a:chOff x="687519" y="2845600"/>
              <a:chExt cx="3092454" cy="1479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1061374" y="2845600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Pack for honeymoon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687519" y="286282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4096469" y="3147396"/>
              <a:ext cx="3092454" cy="184800"/>
              <a:chOff x="687519" y="2508975"/>
              <a:chExt cx="3092454" cy="1848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Send out the wedding day schedule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4096469" y="3485057"/>
              <a:ext cx="3092454" cy="147900"/>
              <a:chOff x="687519" y="2519717"/>
              <a:chExt cx="3092454" cy="1479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1061374" y="2519717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honeymoon reservations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4096469" y="3785818"/>
              <a:ext cx="3092454" cy="295500"/>
              <a:chOff x="687519" y="2526883"/>
              <a:chExt cx="3092454" cy="295500"/>
            </a:xfrm>
          </p:grpSpPr>
          <p:sp>
            <p:nvSpPr>
              <p:cNvPr id="129" name="Google Shape;129;p13"/>
              <p:cNvSpPr txBox="1"/>
              <p:nvPr/>
            </p:nvSpPr>
            <p:spPr>
              <a:xfrm>
                <a:off x="1061374" y="2526883"/>
                <a:ext cx="27186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reservations for out-of-town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guests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4096469" y="4234178"/>
              <a:ext cx="3092454" cy="147900"/>
              <a:chOff x="687519" y="2537626"/>
              <a:chExt cx="3092454" cy="147900"/>
            </a:xfrm>
          </p:grpSpPr>
          <p:sp>
            <p:nvSpPr>
              <p:cNvPr id="132" name="Google Shape;132;p13"/>
              <p:cNvSpPr txBox="1"/>
              <p:nvPr/>
            </p:nvSpPr>
            <p:spPr>
              <a:xfrm>
                <a:off x="1061374" y="2537626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Get hair cut &amp; colored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4096469" y="4534939"/>
              <a:ext cx="3092454" cy="184800"/>
              <a:chOff x="687519" y="2508975"/>
              <a:chExt cx="3092454" cy="184800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rehearsal dinner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4096469" y="4872599"/>
              <a:ext cx="3092454" cy="184800"/>
              <a:chOff x="687519" y="2508975"/>
              <a:chExt cx="3092454" cy="184800"/>
            </a:xfrm>
          </p:grpSpPr>
          <p:sp>
            <p:nvSpPr>
              <p:cNvPr id="138" name="Google Shape;138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Gather documents for travel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" name="Google Shape;140;p13"/>
            <p:cNvGrpSpPr/>
            <p:nvPr/>
          </p:nvGrpSpPr>
          <p:grpSpPr>
            <a:xfrm>
              <a:off x="4096469" y="5210260"/>
              <a:ext cx="3092454" cy="369300"/>
              <a:chOff x="687519" y="2508975"/>
              <a:chExt cx="3092454" cy="369300"/>
            </a:xfrm>
          </p:grpSpPr>
          <p:sp>
            <p:nvSpPr>
              <p:cNvPr id="141" name="Google Shape;141;p13"/>
              <p:cNvSpPr txBox="1"/>
              <p:nvPr/>
            </p:nvSpPr>
            <p:spPr>
              <a:xfrm>
                <a:off x="1061374" y="2508975"/>
                <a:ext cx="2718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Confirm rehearsal plans with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attendants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3" name="Google Shape;143;p13"/>
          <p:cNvGrpSpPr/>
          <p:nvPr/>
        </p:nvGrpSpPr>
        <p:grpSpPr>
          <a:xfrm>
            <a:off x="4096469" y="5871499"/>
            <a:ext cx="3092454" cy="2119184"/>
            <a:chOff x="4096469" y="5511823"/>
            <a:chExt cx="3092454" cy="2119184"/>
          </a:xfrm>
        </p:grpSpPr>
        <p:sp>
          <p:nvSpPr>
            <p:cNvPr id="144" name="Google Shape;144;p13"/>
            <p:cNvSpPr txBox="1"/>
            <p:nvPr/>
          </p:nvSpPr>
          <p:spPr>
            <a:xfrm>
              <a:off x="4096475" y="5511823"/>
              <a:ext cx="3092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2 - D A Y S  B E F O R E</a:t>
              </a:r>
              <a:endParaRPr sz="1500"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grpSp>
          <p:nvGrpSpPr>
            <p:cNvPr id="145" name="Google Shape;145;p13"/>
            <p:cNvGrpSpPr/>
            <p:nvPr/>
          </p:nvGrpSpPr>
          <p:grpSpPr>
            <a:xfrm>
              <a:off x="4096469" y="5897321"/>
              <a:ext cx="3092454" cy="184800"/>
              <a:chOff x="687519" y="2508975"/>
              <a:chExt cx="3092454" cy="184800"/>
            </a:xfrm>
          </p:grpSpPr>
          <p:sp>
            <p:nvSpPr>
              <p:cNvPr id="146" name="Google Shape;146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Pack wedding day emergency kit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3"/>
            <p:cNvGrpSpPr/>
            <p:nvPr/>
          </p:nvGrpSpPr>
          <p:grpSpPr>
            <a:xfrm>
              <a:off x="4096469" y="6236618"/>
              <a:ext cx="3092454" cy="147900"/>
              <a:chOff x="687519" y="2845600"/>
              <a:chExt cx="3092454" cy="147900"/>
            </a:xfrm>
          </p:grpSpPr>
          <p:sp>
            <p:nvSpPr>
              <p:cNvPr id="149" name="Google Shape;149;p13"/>
              <p:cNvSpPr txBox="1"/>
              <p:nvPr/>
            </p:nvSpPr>
            <p:spPr>
              <a:xfrm>
                <a:off x="1061374" y="2845600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Manicure &amp; Pedicure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687519" y="286282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4096469" y="6539015"/>
              <a:ext cx="3092454" cy="184800"/>
              <a:chOff x="687519" y="2508975"/>
              <a:chExt cx="3092454" cy="184800"/>
            </a:xfrm>
          </p:grpSpPr>
          <p:sp>
            <p:nvSpPr>
              <p:cNvPr id="152" name="Google Shape;152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Finalize wedding vows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3"/>
            <p:cNvGrpSpPr/>
            <p:nvPr/>
          </p:nvGrpSpPr>
          <p:grpSpPr>
            <a:xfrm>
              <a:off x="4096469" y="6878312"/>
              <a:ext cx="3092454" cy="147900"/>
              <a:chOff x="687519" y="2519717"/>
              <a:chExt cx="3092454" cy="147900"/>
            </a:xfrm>
          </p:grpSpPr>
          <p:sp>
            <p:nvSpPr>
              <p:cNvPr id="155" name="Google Shape;155;p13"/>
              <p:cNvSpPr txBox="1"/>
              <p:nvPr/>
            </p:nvSpPr>
            <p:spPr>
              <a:xfrm>
                <a:off x="1061374" y="2519717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Pack bag with wedding day essentials 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13"/>
            <p:cNvGrpSpPr/>
            <p:nvPr/>
          </p:nvGrpSpPr>
          <p:grpSpPr>
            <a:xfrm>
              <a:off x="4096469" y="7180710"/>
              <a:ext cx="3092454" cy="147900"/>
              <a:chOff x="687519" y="2526883"/>
              <a:chExt cx="3092454" cy="147900"/>
            </a:xfrm>
          </p:grpSpPr>
          <p:sp>
            <p:nvSpPr>
              <p:cNvPr id="158" name="Google Shape;158;p13"/>
              <p:cNvSpPr txBox="1"/>
              <p:nvPr/>
            </p:nvSpPr>
            <p:spPr>
              <a:xfrm>
                <a:off x="1061374" y="2526883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Give welcome bags to hotel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4096469" y="7483107"/>
              <a:ext cx="3092454" cy="147900"/>
              <a:chOff x="687519" y="2537626"/>
              <a:chExt cx="3092454" cy="147900"/>
            </a:xfrm>
          </p:grpSpPr>
          <p:sp>
            <p:nvSpPr>
              <p:cNvPr id="161" name="Google Shape;161;p13"/>
              <p:cNvSpPr txBox="1"/>
              <p:nvPr/>
            </p:nvSpPr>
            <p:spPr>
              <a:xfrm>
                <a:off x="1061374" y="2537626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Get a spray tan / self tanner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3" name="Google Shape;163;p13"/>
          <p:cNvGrpSpPr/>
          <p:nvPr/>
        </p:nvGrpSpPr>
        <p:grpSpPr>
          <a:xfrm>
            <a:off x="4096469" y="8303743"/>
            <a:ext cx="3092454" cy="1528712"/>
            <a:chOff x="4096469" y="7922743"/>
            <a:chExt cx="3092454" cy="1528712"/>
          </a:xfrm>
        </p:grpSpPr>
        <p:sp>
          <p:nvSpPr>
            <p:cNvPr id="164" name="Google Shape;164;p13"/>
            <p:cNvSpPr txBox="1"/>
            <p:nvPr/>
          </p:nvSpPr>
          <p:spPr>
            <a:xfrm>
              <a:off x="4096475" y="7922743"/>
              <a:ext cx="3092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1 - D A Y  B E F O R E</a:t>
              </a:r>
              <a:endParaRPr sz="1500"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grpSp>
          <p:nvGrpSpPr>
            <p:cNvPr id="165" name="Google Shape;165;p13"/>
            <p:cNvGrpSpPr/>
            <p:nvPr/>
          </p:nvGrpSpPr>
          <p:grpSpPr>
            <a:xfrm>
              <a:off x="4096469" y="8311822"/>
              <a:ext cx="3092454" cy="184800"/>
              <a:chOff x="687519" y="2508975"/>
              <a:chExt cx="3092454" cy="184800"/>
            </a:xfrm>
          </p:grpSpPr>
          <p:sp>
            <p:nvSpPr>
              <p:cNvPr id="166" name="Google Shape;166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Drop off items to the reception venue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3"/>
            <p:cNvGrpSpPr/>
            <p:nvPr/>
          </p:nvGrpSpPr>
          <p:grpSpPr>
            <a:xfrm>
              <a:off x="4096469" y="8654700"/>
              <a:ext cx="3092454" cy="147900"/>
              <a:chOff x="687519" y="2845600"/>
              <a:chExt cx="3092454" cy="147900"/>
            </a:xfrm>
          </p:grpSpPr>
          <p:sp>
            <p:nvSpPr>
              <p:cNvPr id="169" name="Google Shape;169;p13"/>
              <p:cNvSpPr txBox="1"/>
              <p:nvPr/>
            </p:nvSpPr>
            <p:spPr>
              <a:xfrm>
                <a:off x="1061374" y="2845600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Give rings to best man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687519" y="286282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" name="Google Shape;171;p13"/>
            <p:cNvGrpSpPr/>
            <p:nvPr/>
          </p:nvGrpSpPr>
          <p:grpSpPr>
            <a:xfrm>
              <a:off x="4096469" y="8960678"/>
              <a:ext cx="3092454" cy="184800"/>
              <a:chOff x="687519" y="2508975"/>
              <a:chExt cx="3092454" cy="184800"/>
            </a:xfrm>
          </p:grpSpPr>
          <p:sp>
            <p:nvSpPr>
              <p:cNvPr id="172" name="Google Shape;172;p13"/>
              <p:cNvSpPr txBox="1"/>
              <p:nvPr/>
            </p:nvSpPr>
            <p:spPr>
              <a:xfrm>
                <a:off x="1061374" y="2508975"/>
                <a:ext cx="2718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Attend rehearsal dinner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687519" y="2551275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4096469" y="9303556"/>
              <a:ext cx="3092454" cy="147900"/>
              <a:chOff x="687519" y="2534041"/>
              <a:chExt cx="3092454" cy="147900"/>
            </a:xfrm>
          </p:grpSpPr>
          <p:sp>
            <p:nvSpPr>
              <p:cNvPr id="175" name="Google Shape;175;p13"/>
              <p:cNvSpPr txBox="1"/>
              <p:nvPr/>
            </p:nvSpPr>
            <p:spPr>
              <a:xfrm>
                <a:off x="1061374" y="2534041"/>
                <a:ext cx="2718600" cy="1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EB Garamond Medium"/>
                    <a:ea typeface="EB Garamond Medium"/>
                    <a:cs typeface="EB Garamond Medium"/>
                    <a:sym typeface="EB Garamond Medium"/>
                  </a:rPr>
                  <a:t>Finish packing for honeymoon</a:t>
                </a:r>
                <a:endParaRPr sz="1200">
                  <a:latin typeface="EB Garamond Medium"/>
                  <a:ea typeface="EB Garamond Medium"/>
                  <a:cs typeface="EB Garamond Medium"/>
                  <a:sym typeface="EB Garamond Medium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687519" y="2565599"/>
                <a:ext cx="100200" cy="1002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