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layfair Display"/>
      <p:regular r:id="rId7"/>
      <p:bold r:id="rId8"/>
      <p:italic r:id="rId9"/>
      <p:boldItalic r:id="rId10"/>
    </p:embeddedFont>
    <p:embeddedFont>
      <p:font typeface="Abril Fatface"/>
      <p:regular r:id="rId11"/>
    </p:embeddedFont>
    <p:embeddedFont>
      <p:font typeface="Dancing Script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27">
          <p15:clr>
            <a:srgbClr val="A4A3A4"/>
          </p15:clr>
        </p15:guide>
        <p15:guide id="2" pos="4535">
          <p15:clr>
            <a:srgbClr val="A4A3A4"/>
          </p15:clr>
        </p15:guide>
        <p15:guide id="3" pos="227">
          <p15:clr>
            <a:srgbClr val="9AA0A6"/>
          </p15:clr>
        </p15:guide>
        <p15:guide id="4" orient="horz" pos="6508">
          <p15:clr>
            <a:srgbClr val="9AA0A6"/>
          </p15:clr>
        </p15:guide>
        <p15:guide id="5" pos="244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7" orient="horz"/>
        <p:guide pos="4535"/>
        <p:guide pos="227"/>
        <p:guide pos="6508" orient="horz"/>
        <p:guide pos="244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brilFatface-regular.fntdata"/><Relationship Id="rId10" Type="http://schemas.openxmlformats.org/officeDocument/2006/relationships/font" Target="fonts/PlayfairDisplay-boldItalic.fntdata"/><Relationship Id="rId13" Type="http://schemas.openxmlformats.org/officeDocument/2006/relationships/font" Target="fonts/DancingScript-bold.fntdata"/><Relationship Id="rId12" Type="http://schemas.openxmlformats.org/officeDocument/2006/relationships/font" Target="fonts/DancingScrip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layfairDisplay-regular.fntdata"/><Relationship Id="rId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9" Type="http://schemas.openxmlformats.org/officeDocument/2006/relationships/image" Target="../media/image4.png"/><Relationship Id="rId5" Type="http://schemas.openxmlformats.org/officeDocument/2006/relationships/image" Target="../media/image3.jp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8440275"/>
            <a:ext cx="7560000" cy="2259600"/>
          </a:xfrm>
          <a:prstGeom prst="rect">
            <a:avLst/>
          </a:prstGeom>
          <a:solidFill>
            <a:srgbClr val="AEC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" name="Google Shape;55;p13"/>
          <p:cNvCxnSpPr/>
          <p:nvPr/>
        </p:nvCxnSpPr>
        <p:spPr>
          <a:xfrm rot="10800000">
            <a:off x="2548025" y="9963150"/>
            <a:ext cx="16287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13"/>
          <p:cNvSpPr/>
          <p:nvPr/>
        </p:nvSpPr>
        <p:spPr>
          <a:xfrm>
            <a:off x="0" y="3929075"/>
            <a:ext cx="4153200" cy="3738600"/>
          </a:xfrm>
          <a:prstGeom prst="rect">
            <a:avLst/>
          </a:prstGeom>
          <a:solidFill>
            <a:srgbClr val="E0E1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0" l="12093" r="21930" t="2133"/>
          <a:stretch/>
        </p:blipFill>
        <p:spPr>
          <a:xfrm flipH="1">
            <a:off x="360250" y="360000"/>
            <a:ext cx="3239400" cy="3204000"/>
          </a:xfrm>
          <a:prstGeom prst="teardrop">
            <a:avLst>
              <a:gd fmla="val 100000" name="adj"/>
            </a:avLst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3884750" y="1672713"/>
            <a:ext cx="3328800" cy="563100"/>
          </a:xfrm>
          <a:prstGeom prst="rect">
            <a:avLst/>
          </a:prstGeom>
          <a:solidFill>
            <a:srgbClr val="AEC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3771224" y="224375"/>
            <a:ext cx="3788700" cy="14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5300">
                <a:latin typeface="Abril Fatface"/>
                <a:ea typeface="Abril Fatface"/>
                <a:cs typeface="Abril Fatface"/>
                <a:sym typeface="Abril Fatface"/>
              </a:rPr>
              <a:t>Email</a:t>
            </a:r>
            <a:endParaRPr sz="53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300">
                <a:latin typeface="Abril Fatface"/>
                <a:ea typeface="Abril Fatface"/>
                <a:cs typeface="Abril Fatface"/>
                <a:sym typeface="Abril Fatface"/>
              </a:rPr>
              <a:t>Newsletter</a:t>
            </a:r>
            <a:endParaRPr sz="53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772900" y="2409250"/>
            <a:ext cx="34155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878787"/>
                </a:solidFill>
                <a:latin typeface="Spartan"/>
                <a:ea typeface="Spartan"/>
                <a:cs typeface="Spartan"/>
                <a:sym typeface="Spartan"/>
              </a:rPr>
              <a:t>Ut wisi enim ad minim veniam, quis nostrud exerci tation ullamcorper suscipit lobortis nisl ut aliquip ex ea commodo consequat duis autem vel eum.</a:t>
            </a:r>
            <a:endParaRPr sz="1200">
              <a:solidFill>
                <a:srgbClr val="878787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542725" y="1695669"/>
            <a:ext cx="195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Restaurant</a:t>
            </a:r>
            <a:endParaRPr sz="22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grpSp>
        <p:nvGrpSpPr>
          <p:cNvPr id="62" name="Google Shape;62;p13"/>
          <p:cNvGrpSpPr/>
          <p:nvPr/>
        </p:nvGrpSpPr>
        <p:grpSpPr>
          <a:xfrm>
            <a:off x="4435075" y="1969300"/>
            <a:ext cx="2202025" cy="0"/>
            <a:chOff x="4435075" y="1959775"/>
            <a:chExt cx="2202025" cy="0"/>
          </a:xfrm>
        </p:grpSpPr>
        <p:cxnSp>
          <p:nvCxnSpPr>
            <p:cNvPr id="63" name="Google Shape;63;p13"/>
            <p:cNvCxnSpPr/>
            <p:nvPr/>
          </p:nvCxnSpPr>
          <p:spPr>
            <a:xfrm>
              <a:off x="4435075" y="1959775"/>
              <a:ext cx="185100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13"/>
            <p:cNvCxnSpPr/>
            <p:nvPr/>
          </p:nvCxnSpPr>
          <p:spPr>
            <a:xfrm>
              <a:off x="6452000" y="1959775"/>
              <a:ext cx="185100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65" name="Google Shape;65;p13"/>
          <p:cNvPicPr preferRelativeResize="0"/>
          <p:nvPr/>
        </p:nvPicPr>
        <p:blipFill rotWithShape="1">
          <a:blip r:embed="rId4">
            <a:alphaModFix/>
          </a:blip>
          <a:srcRect b="0" l="25093" r="0" t="0"/>
          <a:stretch/>
        </p:blipFill>
        <p:spPr>
          <a:xfrm>
            <a:off x="3884751" y="3929075"/>
            <a:ext cx="3675250" cy="37386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249747" y="5533460"/>
            <a:ext cx="34713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878787"/>
                </a:solidFill>
                <a:latin typeface="Spartan"/>
                <a:ea typeface="Spartan"/>
                <a:cs typeface="Spartan"/>
                <a:sym typeface="Spartan"/>
              </a:rPr>
              <a:t>Etiam at fringilla velit. Curabitur congue dapibus neque. Lorem ipsum dolor sit amet, consectetur adipiscing elit. Ut gravida, orci non fringilla varius commodo consequat duis autem.</a:t>
            </a:r>
            <a:endParaRPr sz="1200">
              <a:solidFill>
                <a:srgbClr val="878787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99900" y="4252900"/>
            <a:ext cx="35211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100">
                <a:latin typeface="Spartan"/>
                <a:ea typeface="Spartan"/>
                <a:cs typeface="Spartan"/>
                <a:sym typeface="Spartan"/>
              </a:rPr>
              <a:t>New</a:t>
            </a:r>
            <a:endParaRPr sz="4100">
              <a:latin typeface="Spartan"/>
              <a:ea typeface="Spartan"/>
              <a:cs typeface="Spartan"/>
              <a:sym typeface="Sparta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100">
                <a:latin typeface="Spartan"/>
                <a:ea typeface="Spartan"/>
                <a:cs typeface="Spartan"/>
                <a:sym typeface="Spartan"/>
              </a:rPr>
              <a:t>Recipes</a:t>
            </a:r>
            <a:endParaRPr sz="41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371475" y="6934200"/>
            <a:ext cx="2105100" cy="390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690600" y="6924600"/>
            <a:ext cx="144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Spartan"/>
                <a:ea typeface="Spartan"/>
                <a:cs typeface="Spartan"/>
                <a:sym typeface="Spartan"/>
              </a:rPr>
              <a:t>View menu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cxnSp>
        <p:nvCxnSpPr>
          <p:cNvPr id="70" name="Google Shape;70;p13"/>
          <p:cNvCxnSpPr/>
          <p:nvPr/>
        </p:nvCxnSpPr>
        <p:spPr>
          <a:xfrm>
            <a:off x="3887391" y="8053983"/>
            <a:ext cx="3672000" cy="0"/>
          </a:xfrm>
          <a:prstGeom prst="straightConnector1">
            <a:avLst/>
          </a:prstGeom>
          <a:noFill/>
          <a:ln cap="flat" cmpd="sng" w="28575">
            <a:solidFill>
              <a:srgbClr val="72833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1" name="Google Shape;7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950" y="8032750"/>
            <a:ext cx="2253004" cy="229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7669" y="10153550"/>
            <a:ext cx="179100" cy="1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32959" y="10148075"/>
            <a:ext cx="184575" cy="18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09213" y="10153550"/>
            <a:ext cx="179100" cy="1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81725" y="10153549"/>
            <a:ext cx="175000" cy="1791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/>
        </p:nvSpPr>
        <p:spPr>
          <a:xfrm>
            <a:off x="500071" y="8067700"/>
            <a:ext cx="1953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Discount coupon</a:t>
            </a:r>
            <a:endParaRPr sz="2400">
              <a:solidFill>
                <a:schemeClr val="lt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409584" y="8424900"/>
            <a:ext cx="19530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5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35%</a:t>
            </a:r>
            <a:endParaRPr sz="5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OFF</a:t>
            </a:r>
            <a:endParaRPr sz="5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2857513" y="8669413"/>
            <a:ext cx="4153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Spartan"/>
                <a:ea typeface="Spartan"/>
                <a:cs typeface="Spartan"/>
                <a:sym typeface="Spartan"/>
              </a:rPr>
              <a:t>For Regular Customers</a:t>
            </a:r>
            <a:endParaRPr sz="26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2857513" y="9207575"/>
            <a:ext cx="41532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Spartan"/>
                <a:ea typeface="Spartan"/>
                <a:cs typeface="Spartan"/>
                <a:sym typeface="Spartan"/>
              </a:rPr>
              <a:t>Duis autem vel eum iriure dolor in hendrerit in vulputate velit esse molestie consequat.</a:t>
            </a:r>
            <a:endParaRPr sz="12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2857522" y="10094250"/>
            <a:ext cx="310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Spartan"/>
                <a:ea typeface="Spartan"/>
                <a:cs typeface="Spartan"/>
                <a:sym typeface="Spartan"/>
              </a:rPr>
              <a:t>Subscribe to our social media</a:t>
            </a:r>
            <a:endParaRPr sz="1200"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