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Wix Madefor Display SemiBold"/>
      <p:regular r:id="rId7"/>
      <p:bold r:id="rId8"/>
    </p:embeddedFont>
    <p:embeddedFont>
      <p:font typeface="Kalnia"/>
      <p:regular r:id="rId9"/>
      <p:bold r:id="rId10"/>
    </p:embeddedFont>
    <p:embeddedFont>
      <p:font typeface="Wix Madefor Display"/>
      <p:regular r:id="rId11"/>
      <p:bold r:id="rId12"/>
    </p:embeddedFont>
    <p:embeddedFont>
      <p:font typeface="Kalnia Medium"/>
      <p:regular r:id="rId13"/>
      <p:bold r:id="rId14"/>
    </p:embeddedFont>
    <p:embeddedFont>
      <p:font typeface="Wix Madefor Display Medium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5967857-8B07-4017-B36E-D2EED8E51AC0}">
  <a:tblStyle styleId="{45967857-8B07-4017-B36E-D2EED8E51AC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WixMadeforDisplay-regular.fntdata"/><Relationship Id="rId10" Type="http://schemas.openxmlformats.org/officeDocument/2006/relationships/font" Target="fonts/Kalnia-bold.fntdata"/><Relationship Id="rId13" Type="http://schemas.openxmlformats.org/officeDocument/2006/relationships/font" Target="fonts/KalniaMedium-regular.fntdata"/><Relationship Id="rId12" Type="http://schemas.openxmlformats.org/officeDocument/2006/relationships/font" Target="fonts/WixMadeforDisplay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Kalnia-regular.fntdata"/><Relationship Id="rId15" Type="http://schemas.openxmlformats.org/officeDocument/2006/relationships/font" Target="fonts/WixMadeforDisplayMedium-regular.fntdata"/><Relationship Id="rId14" Type="http://schemas.openxmlformats.org/officeDocument/2006/relationships/font" Target="fonts/KalniaMedium-bold.fntdata"/><Relationship Id="rId16" Type="http://schemas.openxmlformats.org/officeDocument/2006/relationships/font" Target="fonts/WixMadeforDisplay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WixMadeforDisplaySemiBold-regular.fntdata"/><Relationship Id="rId8" Type="http://schemas.openxmlformats.org/officeDocument/2006/relationships/font" Target="fonts/WixMadeforDisplay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48975" y="239579"/>
            <a:ext cx="6272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900">
                <a:solidFill>
                  <a:srgbClr val="FEB202"/>
                </a:solidFill>
                <a:latin typeface="Kalnia"/>
                <a:ea typeface="Kalnia"/>
                <a:cs typeface="Kalnia"/>
                <a:sym typeface="Kalnia"/>
              </a:rPr>
              <a:t>FAMILY BUDGET</a:t>
            </a:r>
            <a:endParaRPr b="1" sz="3900">
              <a:solidFill>
                <a:srgbClr val="FEB202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>
            <a:off x="2309700" y="1137475"/>
            <a:ext cx="2940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1378000" y="921300"/>
            <a:ext cx="4814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82828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01   02   03   04   05   06   07   08   09   10   11   12</a:t>
            </a:r>
            <a:endParaRPr sz="1100">
              <a:solidFill>
                <a:srgbClr val="282828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309563" y="1363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{45967857-8B07-4017-B36E-D2EED8E51AC0}</a:tableStyleId>
              </a:tblPr>
              <a:tblGrid>
                <a:gridCol w="1121925"/>
                <a:gridCol w="1169900"/>
                <a:gridCol w="2002475"/>
                <a:gridCol w="1375475"/>
                <a:gridCol w="1276100"/>
              </a:tblGrid>
              <a:tr h="297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FEB202"/>
                          </a:solidFill>
                          <a:latin typeface="Kalnia Medium"/>
                          <a:ea typeface="Kalnia Medium"/>
                          <a:cs typeface="Kalnia Medium"/>
                          <a:sym typeface="Kalnia Medium"/>
                        </a:rPr>
                        <a:t>INCOME</a:t>
                      </a:r>
                      <a:endParaRPr>
                        <a:solidFill>
                          <a:srgbClr val="FEB202"/>
                        </a:solidFill>
                        <a:latin typeface="Kalnia Medium"/>
                        <a:ea typeface="Kalnia Medium"/>
                        <a:cs typeface="Kalnia Medium"/>
                        <a:sym typeface="Kalnia Medium"/>
                      </a:endParaRPr>
                    </a:p>
                  </a:txBody>
                  <a:tcPr marT="0" marB="0" marR="91425" marL="91425" anchor="ctr"/>
                </a:tc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FEB202"/>
                          </a:solidFill>
                          <a:latin typeface="Kalnia Medium"/>
                          <a:ea typeface="Kalnia Medium"/>
                          <a:cs typeface="Kalnia Medium"/>
                          <a:sym typeface="Kalnia Medium"/>
                        </a:rPr>
                        <a:t>GOALS</a:t>
                      </a:r>
                      <a:endParaRPr>
                        <a:solidFill>
                          <a:srgbClr val="FEB202"/>
                        </a:solidFill>
                        <a:latin typeface="Kalnia Medium"/>
                        <a:ea typeface="Kalnia Medium"/>
                        <a:cs typeface="Kalnia Medium"/>
                        <a:sym typeface="Kalnia Medium"/>
                      </a:endParaRPr>
                    </a:p>
                  </a:txBody>
                  <a:tcPr marT="0" marB="0" marR="91425" marL="91425" anchor="ctr"/>
                </a:tc>
                <a:tc hMerge="1"/>
                <a:tc hMerge="1"/>
              </a:tr>
              <a:tr h="218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SOURCE</a:t>
                      </a:r>
                      <a:endParaRPr b="1" sz="900"/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AMOUNT</a:t>
                      </a:r>
                      <a:endParaRPr b="1" sz="900"/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ITEM</a:t>
                      </a:r>
                      <a:endParaRPr b="1" sz="900"/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PRICE</a:t>
                      </a:r>
                      <a:endParaRPr b="1" sz="900"/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SAVED</a:t>
                      </a:r>
                      <a:endParaRPr b="1" sz="900"/>
                    </a:p>
                  </a:txBody>
                  <a:tcPr marT="0" marB="0" marR="91425" marL="91425" anchor="ctr"/>
                </a:tc>
              </a:tr>
              <a:tr h="21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1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1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1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1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Total Income</a:t>
                      </a:r>
                      <a:endParaRPr sz="900"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1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Total Expenses</a:t>
                      </a:r>
                      <a:endParaRPr sz="900"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1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Monthly Total </a:t>
                      </a:r>
                      <a:endParaRPr sz="900"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309563" y="36633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{45967857-8B07-4017-B36E-D2EED8E51AC0}</a:tableStyleId>
              </a:tblPr>
              <a:tblGrid>
                <a:gridCol w="2291825"/>
                <a:gridCol w="1546950"/>
                <a:gridCol w="1587850"/>
                <a:gridCol w="1519250"/>
              </a:tblGrid>
              <a:tr h="2636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FEB202"/>
                          </a:solidFill>
                          <a:latin typeface="Kalnia Medium"/>
                          <a:ea typeface="Kalnia Medium"/>
                          <a:cs typeface="Kalnia Medium"/>
                          <a:sym typeface="Kalnia Medium"/>
                        </a:rPr>
                        <a:t>EXPENSES</a:t>
                      </a:r>
                      <a:endParaRPr>
                        <a:solidFill>
                          <a:srgbClr val="FEB202"/>
                        </a:solidFill>
                        <a:latin typeface="Kalnia Medium"/>
                        <a:ea typeface="Kalnia Medium"/>
                        <a:cs typeface="Kalnia Medium"/>
                        <a:sym typeface="Kalnia Medium"/>
                      </a:endParaRPr>
                    </a:p>
                  </a:txBody>
                  <a:tcPr marT="0" marB="0" marR="91425" marL="91425" anchor="ctr"/>
                </a:tc>
                <a:tc hMerge="1"/>
                <a:tc hMerge="1"/>
                <a:tc hMerge="1"/>
              </a:tr>
              <a:tr h="1941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CATEGORIES</a:t>
                      </a:r>
                      <a:endParaRPr b="1" sz="900">
                        <a:solidFill>
                          <a:srgbClr val="FEB202"/>
                        </a:solidFill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BUDGET</a:t>
                      </a:r>
                      <a:endParaRPr b="1" sz="900">
                        <a:solidFill>
                          <a:srgbClr val="FEB202"/>
                        </a:solidFill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ACTUAL</a:t>
                      </a:r>
                      <a:endParaRPr b="1" sz="900">
                        <a:solidFill>
                          <a:srgbClr val="FEB202"/>
                        </a:solidFill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900">
                          <a:solidFill>
                            <a:srgbClr val="FEB202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DIFFERENCE</a:t>
                      </a:r>
                      <a:endParaRPr b="1" sz="900">
                        <a:solidFill>
                          <a:srgbClr val="FEB202"/>
                        </a:solidFill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Savings</a:t>
                      </a:r>
                      <a:endParaRPr sz="900"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Housing </a:t>
                      </a:r>
                      <a:endParaRPr sz="900"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Utilities</a:t>
                      </a:r>
                      <a:endParaRPr sz="900"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Transportation</a:t>
                      </a:r>
                      <a:endParaRPr sz="900"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SemiBold"/>
                          <a:ea typeface="Wix Madefor Display SemiBold"/>
                          <a:cs typeface="Wix Madefor Display SemiBold"/>
                          <a:sym typeface="Wix Madefor Display SemiBold"/>
                        </a:rPr>
                        <a:t>Debts</a:t>
                      </a:r>
                      <a:endParaRPr sz="900">
                        <a:solidFill>
                          <a:srgbClr val="282828"/>
                        </a:solidFill>
                        <a:latin typeface="Wix Madefor Display SemiBold"/>
                        <a:ea typeface="Wix Madefor Display SemiBold"/>
                        <a:cs typeface="Wix Madefor Display SemiBold"/>
                        <a:sym typeface="Wix Madefor Display SemiBold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900">
                          <a:solidFill>
                            <a:srgbClr val="282828"/>
                          </a:solidFill>
                          <a:latin typeface="Wix Madefor Display Medium"/>
                          <a:ea typeface="Wix Madefor Display Medium"/>
                          <a:cs typeface="Wix Madefor Display Medium"/>
                          <a:sym typeface="Wix Madefor Display Medium"/>
                        </a:rPr>
                        <a:t>Personal</a:t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>
                    <a:solidFill>
                      <a:srgbClr val="E8E8E8"/>
                    </a:solidFill>
                  </a:tcPr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20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282828"/>
                        </a:solidFill>
                        <a:latin typeface="Wix Madefor Display Medium"/>
                        <a:ea typeface="Wix Madefor Display Medium"/>
                        <a:cs typeface="Wix Madefor Display Medium"/>
                        <a:sym typeface="Wix Madefor Display Medium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312538" y="92754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{45967857-8B07-4017-B36E-D2EED8E51AC0}</a:tableStyleId>
              </a:tblPr>
              <a:tblGrid>
                <a:gridCol w="6945000"/>
              </a:tblGrid>
              <a:tr h="265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solidFill>
                            <a:srgbClr val="282828"/>
                          </a:solidFill>
                          <a:latin typeface="Kalnia Medium"/>
                          <a:ea typeface="Kalnia Medium"/>
                          <a:cs typeface="Kalnia Medium"/>
                          <a:sym typeface="Kalnia Medium"/>
                        </a:rPr>
                        <a:t>NOTES</a:t>
                      </a:r>
                      <a:endParaRPr>
                        <a:solidFill>
                          <a:srgbClr val="282828"/>
                        </a:solidFill>
                        <a:latin typeface="Kalnia Medium"/>
                        <a:ea typeface="Kalnia Medium"/>
                        <a:cs typeface="Kalnia Medium"/>
                        <a:sym typeface="Kalnia Medium"/>
                      </a:endParaRPr>
                    </a:p>
                  </a:txBody>
                  <a:tcPr marT="0" marB="0" marR="91425" marL="91425" anchor="ctr">
                    <a:solidFill>
                      <a:srgbClr val="FEB202"/>
                    </a:solidFill>
                  </a:tcPr>
                </a:tc>
              </a:tr>
              <a:tr h="195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195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195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195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  <a:tr h="195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91425" marL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