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Lato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Lato-boldItalic.fntdata"/><Relationship Id="rId5" Type="http://schemas.openxmlformats.org/officeDocument/2006/relationships/slide" Target="slides/slide1.xml"/><Relationship Id="rId6" Type="http://schemas.openxmlformats.org/officeDocument/2006/relationships/font" Target="fonts/Lato-regular.fntdata"/><Relationship Id="rId7" Type="http://schemas.openxmlformats.org/officeDocument/2006/relationships/font" Target="fonts/Lato-bold.fntdata"/><Relationship Id="rId8" Type="http://schemas.openxmlformats.org/officeDocument/2006/relationships/font" Target="fonts/Lato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192050" y="361425"/>
            <a:ext cx="517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600">
                <a:solidFill>
                  <a:srgbClr val="262626"/>
                </a:solidFill>
                <a:latin typeface="Lato"/>
                <a:ea typeface="Lato"/>
                <a:cs typeface="Lato"/>
                <a:sym typeface="Lato"/>
              </a:rPr>
              <a:t>D A N I E L  E V E R E T T</a:t>
            </a:r>
            <a:endParaRPr b="1" sz="2600">
              <a:solidFill>
                <a:srgbClr val="262626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2515625" y="865300"/>
            <a:ext cx="25287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100">
                <a:solidFill>
                  <a:srgbClr val="262626"/>
                </a:solidFill>
                <a:latin typeface="Lato"/>
                <a:ea typeface="Lato"/>
                <a:cs typeface="Lato"/>
                <a:sym typeface="Lato"/>
              </a:rPr>
              <a:t>FBI FEDERAL RESUME</a:t>
            </a:r>
            <a:endParaRPr b="1" sz="1100">
              <a:solidFill>
                <a:srgbClr val="262626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56" name="Google Shape;56;p13"/>
          <p:cNvCxnSpPr/>
          <p:nvPr/>
        </p:nvCxnSpPr>
        <p:spPr>
          <a:xfrm>
            <a:off x="549600" y="1191900"/>
            <a:ext cx="6470400" cy="0"/>
          </a:xfrm>
          <a:prstGeom prst="straightConnector1">
            <a:avLst/>
          </a:prstGeom>
          <a:noFill/>
          <a:ln cap="flat" cmpd="sng" w="19050">
            <a:solidFill>
              <a:srgbClr val="26262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7" name="Google Shape;57;p13"/>
          <p:cNvSpPr txBox="1"/>
          <p:nvPr/>
        </p:nvSpPr>
        <p:spPr>
          <a:xfrm>
            <a:off x="532625" y="1355869"/>
            <a:ext cx="64947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62626"/>
                </a:solidFill>
                <a:latin typeface="Lato"/>
                <a:ea typeface="Lato"/>
                <a:cs typeface="Lato"/>
                <a:sym typeface="Lato"/>
              </a:rPr>
              <a:t>789 Elm Street, Los Angeles  |  Mobile: +1 123 456 7890   |  Email: daniel.everett@mail.ltd</a:t>
            </a:r>
            <a:endParaRPr sz="1100">
              <a:solidFill>
                <a:srgbClr val="262626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532625" y="2038153"/>
            <a:ext cx="10884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rgbClr val="262626"/>
                </a:solidFill>
                <a:latin typeface="Lato"/>
                <a:ea typeface="Lato"/>
                <a:cs typeface="Lato"/>
                <a:sym typeface="Lato"/>
              </a:rPr>
              <a:t>S U M M A R Y</a:t>
            </a:r>
            <a:endParaRPr b="1" sz="1000">
              <a:solidFill>
                <a:srgbClr val="262626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1898975" y="2038150"/>
            <a:ext cx="51210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262626"/>
                </a:solidFill>
                <a:latin typeface="Lato"/>
                <a:ea typeface="Lato"/>
                <a:cs typeface="Lato"/>
                <a:sym typeface="Lato"/>
              </a:rPr>
              <a:t>I have over 10 years of law enforcement experience and am currently serving as a Special Agent with the FBI for 5 years. Prior to joining the FBI, I served as a Police Officer in the U.S. Army Military Police for 5 years, including overseas deployments. During my time with the FBI, I have taken on various leadership roles, focusing on cybercrime, counterterrorism, and organized crime investigations.</a:t>
            </a:r>
            <a:endParaRPr sz="1000">
              <a:solidFill>
                <a:srgbClr val="262626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532625" y="3384778"/>
            <a:ext cx="10884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rgbClr val="262626"/>
                </a:solidFill>
                <a:latin typeface="Lato"/>
                <a:ea typeface="Lato"/>
                <a:cs typeface="Lato"/>
                <a:sym typeface="Lato"/>
              </a:rPr>
              <a:t>E X P E R I E N C E</a:t>
            </a:r>
            <a:endParaRPr b="1" sz="1000">
              <a:solidFill>
                <a:srgbClr val="262626"/>
              </a:solidFill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61" name="Google Shape;61;p13"/>
          <p:cNvGrpSpPr/>
          <p:nvPr/>
        </p:nvGrpSpPr>
        <p:grpSpPr>
          <a:xfrm>
            <a:off x="1898975" y="3384775"/>
            <a:ext cx="5120900" cy="2052150"/>
            <a:chOff x="1898975" y="3384775"/>
            <a:chExt cx="5120900" cy="2052150"/>
          </a:xfrm>
        </p:grpSpPr>
        <p:sp>
          <p:nvSpPr>
            <p:cNvPr id="62" name="Google Shape;62;p13"/>
            <p:cNvSpPr txBox="1"/>
            <p:nvPr/>
          </p:nvSpPr>
          <p:spPr>
            <a:xfrm>
              <a:off x="5568750" y="3384775"/>
              <a:ext cx="1451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ru" sz="1000">
                  <a:solidFill>
                    <a:srgbClr val="262626"/>
                  </a:solidFill>
                  <a:latin typeface="Lato"/>
                  <a:ea typeface="Lato"/>
                  <a:cs typeface="Lato"/>
                  <a:sym typeface="Lato"/>
                </a:rPr>
                <a:t>March 2019 – Present</a:t>
              </a:r>
              <a:endParaRPr i="1" sz="1000">
                <a:solidFill>
                  <a:srgbClr val="262626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grpSp>
          <p:nvGrpSpPr>
            <p:cNvPr id="63" name="Google Shape;63;p13"/>
            <p:cNvGrpSpPr/>
            <p:nvPr/>
          </p:nvGrpSpPr>
          <p:grpSpPr>
            <a:xfrm>
              <a:off x="1898975" y="3384775"/>
              <a:ext cx="2722200" cy="536850"/>
              <a:chOff x="1898975" y="3384775"/>
              <a:chExt cx="2722200" cy="536850"/>
            </a:xfrm>
          </p:grpSpPr>
          <p:sp>
            <p:nvSpPr>
              <p:cNvPr id="64" name="Google Shape;64;p13"/>
              <p:cNvSpPr txBox="1"/>
              <p:nvPr/>
            </p:nvSpPr>
            <p:spPr>
              <a:xfrm>
                <a:off x="1898975" y="3384775"/>
                <a:ext cx="2722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262626"/>
                    </a:solidFill>
                    <a:latin typeface="Lato"/>
                    <a:ea typeface="Lato"/>
                    <a:cs typeface="Lato"/>
                    <a:sym typeface="Lato"/>
                  </a:rPr>
                  <a:t>Federal Bureau of Investigation (FBI) </a:t>
                </a:r>
                <a:endParaRPr b="1" sz="1000">
                  <a:solidFill>
                    <a:srgbClr val="262626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65" name="Google Shape;65;p13"/>
              <p:cNvSpPr txBox="1"/>
              <p:nvPr/>
            </p:nvSpPr>
            <p:spPr>
              <a:xfrm>
                <a:off x="1898975" y="3576250"/>
                <a:ext cx="2722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262626"/>
                    </a:solidFill>
                    <a:latin typeface="Lato"/>
                    <a:ea typeface="Lato"/>
                    <a:cs typeface="Lato"/>
                    <a:sym typeface="Lato"/>
                  </a:rPr>
                  <a:t>Special Agent</a:t>
                </a:r>
                <a:endParaRPr b="1" sz="1000">
                  <a:solidFill>
                    <a:srgbClr val="262626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66" name="Google Shape;66;p13"/>
              <p:cNvSpPr txBox="1"/>
              <p:nvPr/>
            </p:nvSpPr>
            <p:spPr>
              <a:xfrm>
                <a:off x="1898975" y="3767725"/>
                <a:ext cx="2722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262626"/>
                    </a:solidFill>
                    <a:latin typeface="Lato"/>
                    <a:ea typeface="Lato"/>
                    <a:cs typeface="Lato"/>
                    <a:sym typeface="Lato"/>
                  </a:rPr>
                  <a:t>Los Angeles</a:t>
                </a:r>
                <a:endParaRPr sz="1000">
                  <a:solidFill>
                    <a:srgbClr val="262626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</p:grpSp>
        <p:grpSp>
          <p:nvGrpSpPr>
            <p:cNvPr id="67" name="Google Shape;67;p13"/>
            <p:cNvGrpSpPr/>
            <p:nvPr/>
          </p:nvGrpSpPr>
          <p:grpSpPr>
            <a:xfrm>
              <a:off x="1942450" y="4147750"/>
              <a:ext cx="5077425" cy="1289175"/>
              <a:chOff x="1942450" y="4147750"/>
              <a:chExt cx="5077425" cy="1289175"/>
            </a:xfrm>
          </p:grpSpPr>
          <p:grpSp>
            <p:nvGrpSpPr>
              <p:cNvPr id="68" name="Google Shape;68;p13"/>
              <p:cNvGrpSpPr/>
              <p:nvPr/>
            </p:nvGrpSpPr>
            <p:grpSpPr>
              <a:xfrm>
                <a:off x="1942450" y="4147750"/>
                <a:ext cx="5077425" cy="346200"/>
                <a:chOff x="1942450" y="4147750"/>
                <a:chExt cx="5077425" cy="346200"/>
              </a:xfrm>
            </p:grpSpPr>
            <p:sp>
              <p:nvSpPr>
                <p:cNvPr id="69" name="Google Shape;69;p13"/>
                <p:cNvSpPr txBox="1"/>
                <p:nvPr/>
              </p:nvSpPr>
              <p:spPr>
                <a:xfrm>
                  <a:off x="2090875" y="4147750"/>
                  <a:ext cx="4929000" cy="34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100"/>
                    <a:buFont typeface="Arial"/>
                    <a:buNone/>
                  </a:pPr>
                  <a:r>
                    <a:rPr lang="ru" sz="1000">
                      <a:solidFill>
                        <a:srgbClr val="262626"/>
                      </a:solidFill>
                      <a:latin typeface="Lato"/>
                      <a:ea typeface="Lato"/>
                      <a:cs typeface="Lato"/>
                      <a:sym typeface="Lato"/>
                    </a:rPr>
                    <a:t>Lead complex cybercrime and counterterrorism investigations, focusing on high-priority </a:t>
                  </a:r>
                  <a:endParaRPr sz="1000">
                    <a:solidFill>
                      <a:srgbClr val="262626"/>
                    </a:solidFill>
                    <a:latin typeface="Lato"/>
                    <a:ea typeface="Lato"/>
                    <a:cs typeface="Lato"/>
                    <a:sym typeface="Lato"/>
                  </a:endParaRPr>
                </a:p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solidFill>
                        <a:srgbClr val="262626"/>
                      </a:solidFill>
                      <a:latin typeface="Lato"/>
                      <a:ea typeface="Lato"/>
                      <a:cs typeface="Lato"/>
                      <a:sym typeface="Lato"/>
                    </a:rPr>
                    <a:t>cases affecting national security.</a:t>
                  </a:r>
                  <a:endParaRPr sz="1000">
                    <a:solidFill>
                      <a:srgbClr val="262626"/>
                    </a:solidFill>
                    <a:latin typeface="Lato"/>
                    <a:ea typeface="Lato"/>
                    <a:cs typeface="Lato"/>
                    <a:sym typeface="Lato"/>
                  </a:endParaRPr>
                </a:p>
              </p:txBody>
            </p:sp>
            <p:cxnSp>
              <p:nvCxnSpPr>
                <p:cNvPr id="70" name="Google Shape;70;p13"/>
                <p:cNvCxnSpPr/>
                <p:nvPr/>
              </p:nvCxnSpPr>
              <p:spPr>
                <a:xfrm>
                  <a:off x="1942450" y="4231225"/>
                  <a:ext cx="993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262626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71" name="Google Shape;71;p13"/>
              <p:cNvGrpSpPr/>
              <p:nvPr/>
            </p:nvGrpSpPr>
            <p:grpSpPr>
              <a:xfrm>
                <a:off x="1942450" y="4526175"/>
                <a:ext cx="5077425" cy="346200"/>
                <a:chOff x="1942450" y="4147750"/>
                <a:chExt cx="5077425" cy="346200"/>
              </a:xfrm>
            </p:grpSpPr>
            <p:sp>
              <p:nvSpPr>
                <p:cNvPr id="72" name="Google Shape;72;p13"/>
                <p:cNvSpPr txBox="1"/>
                <p:nvPr/>
              </p:nvSpPr>
              <p:spPr>
                <a:xfrm>
                  <a:off x="2090875" y="4147750"/>
                  <a:ext cx="4929000" cy="34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solidFill>
                        <a:srgbClr val="262626"/>
                      </a:solidFill>
                      <a:latin typeface="Lato"/>
                      <a:ea typeface="Lato"/>
                      <a:cs typeface="Lato"/>
                      <a:sym typeface="Lato"/>
                    </a:rPr>
                    <a:t>Conducted undercover operations and intelligence gathering to dismantle organized </a:t>
                  </a:r>
                  <a:endParaRPr sz="1000">
                    <a:solidFill>
                      <a:srgbClr val="262626"/>
                    </a:solidFill>
                    <a:latin typeface="Lato"/>
                    <a:ea typeface="Lato"/>
                    <a:cs typeface="Lato"/>
                    <a:sym typeface="Lato"/>
                  </a:endParaRPr>
                </a:p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solidFill>
                        <a:srgbClr val="262626"/>
                      </a:solidFill>
                      <a:latin typeface="Lato"/>
                      <a:ea typeface="Lato"/>
                      <a:cs typeface="Lato"/>
                      <a:sym typeface="Lato"/>
                    </a:rPr>
                    <a:t>crime syndicates, resulting in over 30 convictions.</a:t>
                  </a:r>
                  <a:endParaRPr sz="1000">
                    <a:solidFill>
                      <a:srgbClr val="262626"/>
                    </a:solidFill>
                    <a:latin typeface="Lato"/>
                    <a:ea typeface="Lato"/>
                    <a:cs typeface="Lato"/>
                    <a:sym typeface="Lato"/>
                  </a:endParaRPr>
                </a:p>
              </p:txBody>
            </p:sp>
            <p:cxnSp>
              <p:nvCxnSpPr>
                <p:cNvPr id="73" name="Google Shape;73;p13"/>
                <p:cNvCxnSpPr/>
                <p:nvPr/>
              </p:nvCxnSpPr>
              <p:spPr>
                <a:xfrm>
                  <a:off x="1942450" y="4231225"/>
                  <a:ext cx="993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262626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74" name="Google Shape;74;p13"/>
              <p:cNvGrpSpPr/>
              <p:nvPr/>
            </p:nvGrpSpPr>
            <p:grpSpPr>
              <a:xfrm>
                <a:off x="1942450" y="4904600"/>
                <a:ext cx="5077425" cy="346200"/>
                <a:chOff x="1942450" y="4147750"/>
                <a:chExt cx="5077425" cy="346200"/>
              </a:xfrm>
            </p:grpSpPr>
            <p:sp>
              <p:nvSpPr>
                <p:cNvPr id="75" name="Google Shape;75;p13"/>
                <p:cNvSpPr txBox="1"/>
                <p:nvPr/>
              </p:nvSpPr>
              <p:spPr>
                <a:xfrm>
                  <a:off x="2090875" y="4147750"/>
                  <a:ext cx="4929000" cy="346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solidFill>
                        <a:srgbClr val="262626"/>
                      </a:solidFill>
                      <a:latin typeface="Lato"/>
                      <a:ea typeface="Lato"/>
                      <a:cs typeface="Lato"/>
                      <a:sym typeface="Lato"/>
                    </a:rPr>
                    <a:t>Supervised a team of 20 Military Police officers in daily law enforcement duties and  </a:t>
                  </a:r>
                  <a:endParaRPr sz="1000">
                    <a:solidFill>
                      <a:srgbClr val="262626"/>
                    </a:solidFill>
                    <a:latin typeface="Lato"/>
                    <a:ea typeface="Lato"/>
                    <a:cs typeface="Lato"/>
                    <a:sym typeface="Lato"/>
                  </a:endParaRPr>
                </a:p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solidFill>
                        <a:srgbClr val="262626"/>
                      </a:solidFill>
                      <a:latin typeface="Lato"/>
                      <a:ea typeface="Lato"/>
                      <a:cs typeface="Lato"/>
                      <a:sym typeface="Lato"/>
                    </a:rPr>
                    <a:t>combat support roles.</a:t>
                  </a:r>
                  <a:endParaRPr sz="1000">
                    <a:solidFill>
                      <a:srgbClr val="262626"/>
                    </a:solidFill>
                    <a:latin typeface="Lato"/>
                    <a:ea typeface="Lato"/>
                    <a:cs typeface="Lato"/>
                    <a:sym typeface="Lato"/>
                  </a:endParaRPr>
                </a:p>
              </p:txBody>
            </p:sp>
            <p:cxnSp>
              <p:nvCxnSpPr>
                <p:cNvPr id="76" name="Google Shape;76;p13"/>
                <p:cNvCxnSpPr/>
                <p:nvPr/>
              </p:nvCxnSpPr>
              <p:spPr>
                <a:xfrm>
                  <a:off x="1942450" y="4231225"/>
                  <a:ext cx="993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262626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77" name="Google Shape;77;p13"/>
              <p:cNvGrpSpPr/>
              <p:nvPr/>
            </p:nvGrpSpPr>
            <p:grpSpPr>
              <a:xfrm>
                <a:off x="1942450" y="5283025"/>
                <a:ext cx="5077425" cy="153900"/>
                <a:chOff x="1942450" y="4147750"/>
                <a:chExt cx="5077425" cy="153900"/>
              </a:xfrm>
            </p:grpSpPr>
            <p:sp>
              <p:nvSpPr>
                <p:cNvPr id="78" name="Google Shape;78;p13"/>
                <p:cNvSpPr txBox="1"/>
                <p:nvPr/>
              </p:nvSpPr>
              <p:spPr>
                <a:xfrm>
                  <a:off x="2090875" y="4147750"/>
                  <a:ext cx="49290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000">
                      <a:solidFill>
                        <a:srgbClr val="262626"/>
                      </a:solidFill>
                      <a:latin typeface="Lato"/>
                      <a:ea typeface="Lato"/>
                      <a:cs typeface="Lato"/>
                      <a:sym typeface="Lato"/>
                    </a:rPr>
                    <a:t>Trained junior agents on investigative techniques, evidence collection, digital forensics.</a:t>
                  </a:r>
                  <a:endParaRPr sz="1000">
                    <a:solidFill>
                      <a:srgbClr val="262626"/>
                    </a:solidFill>
                    <a:latin typeface="Lato"/>
                    <a:ea typeface="Lato"/>
                    <a:cs typeface="Lato"/>
                    <a:sym typeface="Lato"/>
                  </a:endParaRPr>
                </a:p>
              </p:txBody>
            </p:sp>
            <p:cxnSp>
              <p:nvCxnSpPr>
                <p:cNvPr id="79" name="Google Shape;79;p13"/>
                <p:cNvCxnSpPr/>
                <p:nvPr/>
              </p:nvCxnSpPr>
              <p:spPr>
                <a:xfrm>
                  <a:off x="1942450" y="4231225"/>
                  <a:ext cx="993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262626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</p:grpSp>
      <p:grpSp>
        <p:nvGrpSpPr>
          <p:cNvPr id="80" name="Google Shape;80;p13"/>
          <p:cNvGrpSpPr/>
          <p:nvPr/>
        </p:nvGrpSpPr>
        <p:grpSpPr>
          <a:xfrm>
            <a:off x="1898975" y="5667053"/>
            <a:ext cx="5120900" cy="1679624"/>
            <a:chOff x="1898975" y="5667053"/>
            <a:chExt cx="5120900" cy="1679624"/>
          </a:xfrm>
        </p:grpSpPr>
        <p:sp>
          <p:nvSpPr>
            <p:cNvPr id="81" name="Google Shape;81;p13"/>
            <p:cNvSpPr txBox="1"/>
            <p:nvPr/>
          </p:nvSpPr>
          <p:spPr>
            <a:xfrm>
              <a:off x="5568750" y="5667053"/>
              <a:ext cx="1451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ru" sz="1000">
                  <a:solidFill>
                    <a:srgbClr val="262626"/>
                  </a:solidFill>
                  <a:latin typeface="Lato"/>
                  <a:ea typeface="Lato"/>
                  <a:cs typeface="Lato"/>
                  <a:sym typeface="Lato"/>
                </a:rPr>
                <a:t>January 2022 – Present</a:t>
              </a:r>
              <a:endParaRPr i="1" sz="1000">
                <a:solidFill>
                  <a:srgbClr val="262626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grpSp>
          <p:nvGrpSpPr>
            <p:cNvPr id="82" name="Google Shape;82;p13"/>
            <p:cNvGrpSpPr/>
            <p:nvPr/>
          </p:nvGrpSpPr>
          <p:grpSpPr>
            <a:xfrm>
              <a:off x="1898975" y="5667053"/>
              <a:ext cx="2722200" cy="345375"/>
              <a:chOff x="1898975" y="3384775"/>
              <a:chExt cx="2722200" cy="345375"/>
            </a:xfrm>
          </p:grpSpPr>
          <p:sp>
            <p:nvSpPr>
              <p:cNvPr id="83" name="Google Shape;83;p13"/>
              <p:cNvSpPr txBox="1"/>
              <p:nvPr/>
            </p:nvSpPr>
            <p:spPr>
              <a:xfrm>
                <a:off x="1898975" y="3384775"/>
                <a:ext cx="2722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262626"/>
                    </a:solidFill>
                    <a:latin typeface="Lato"/>
                    <a:ea typeface="Lato"/>
                    <a:cs typeface="Lato"/>
                    <a:sym typeface="Lato"/>
                  </a:rPr>
                  <a:t>FBI Cybercrime Investigator</a:t>
                </a:r>
                <a:endParaRPr b="1" sz="1000">
                  <a:solidFill>
                    <a:srgbClr val="262626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84" name="Google Shape;84;p13"/>
              <p:cNvSpPr txBox="1"/>
              <p:nvPr/>
            </p:nvSpPr>
            <p:spPr>
              <a:xfrm>
                <a:off x="1898975" y="3576250"/>
                <a:ext cx="2722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ru" sz="1000">
                    <a:solidFill>
                      <a:srgbClr val="262626"/>
                    </a:solidFill>
                    <a:latin typeface="Lato"/>
                    <a:ea typeface="Lato"/>
                    <a:cs typeface="Lato"/>
                    <a:sym typeface="Lato"/>
                  </a:rPr>
                  <a:t>Los Angeles</a:t>
                </a:r>
                <a:endParaRPr sz="1000">
                  <a:solidFill>
                    <a:srgbClr val="262626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</p:grpSp>
        <p:grpSp>
          <p:nvGrpSpPr>
            <p:cNvPr id="85" name="Google Shape;85;p13"/>
            <p:cNvGrpSpPr/>
            <p:nvPr/>
          </p:nvGrpSpPr>
          <p:grpSpPr>
            <a:xfrm>
              <a:off x="1942450" y="6243628"/>
              <a:ext cx="5077425" cy="346200"/>
              <a:chOff x="1942450" y="4147750"/>
              <a:chExt cx="5077425" cy="346200"/>
            </a:xfrm>
          </p:grpSpPr>
          <p:sp>
            <p:nvSpPr>
              <p:cNvPr id="86" name="Google Shape;86;p13"/>
              <p:cNvSpPr txBox="1"/>
              <p:nvPr/>
            </p:nvSpPr>
            <p:spPr>
              <a:xfrm>
                <a:off x="2090875" y="4147750"/>
                <a:ext cx="4929000" cy="34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262626"/>
                    </a:solidFill>
                    <a:latin typeface="Lato"/>
                    <a:ea typeface="Lato"/>
                    <a:cs typeface="Lato"/>
                    <a:sym typeface="Lato"/>
                  </a:rPr>
                  <a:t>Led a multi-agency task force investigating large-scale cybercrime networks, including </a:t>
                </a:r>
                <a:endParaRPr sz="1000">
                  <a:solidFill>
                    <a:srgbClr val="262626"/>
                  </a:solidFill>
                  <a:latin typeface="Lato"/>
                  <a:ea typeface="Lato"/>
                  <a:cs typeface="Lato"/>
                  <a:sym typeface="Lato"/>
                </a:endParaRPr>
              </a:p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262626"/>
                    </a:solidFill>
                    <a:latin typeface="Lato"/>
                    <a:ea typeface="Lato"/>
                    <a:cs typeface="Lato"/>
                    <a:sym typeface="Lato"/>
                  </a:rPr>
                  <a:t>ransomware and fraud schemes affecting U.S. infrastructure.</a:t>
                </a:r>
                <a:endParaRPr sz="1000">
                  <a:solidFill>
                    <a:srgbClr val="262626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cxnSp>
            <p:nvCxnSpPr>
              <p:cNvPr id="87" name="Google Shape;87;p13"/>
              <p:cNvCxnSpPr/>
              <p:nvPr/>
            </p:nvCxnSpPr>
            <p:spPr>
              <a:xfrm>
                <a:off x="1942450" y="4231225"/>
                <a:ext cx="993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26262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8" name="Google Shape;88;p13"/>
            <p:cNvGrpSpPr/>
            <p:nvPr/>
          </p:nvGrpSpPr>
          <p:grpSpPr>
            <a:xfrm>
              <a:off x="1942450" y="6622053"/>
              <a:ext cx="5077425" cy="346200"/>
              <a:chOff x="1942450" y="4147750"/>
              <a:chExt cx="5077425" cy="346200"/>
            </a:xfrm>
          </p:grpSpPr>
          <p:sp>
            <p:nvSpPr>
              <p:cNvPr id="89" name="Google Shape;89;p13"/>
              <p:cNvSpPr txBox="1"/>
              <p:nvPr/>
            </p:nvSpPr>
            <p:spPr>
              <a:xfrm>
                <a:off x="2090875" y="4147750"/>
                <a:ext cx="4929000" cy="34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262626"/>
                    </a:solidFill>
                    <a:latin typeface="Lato"/>
                    <a:ea typeface="Lato"/>
                    <a:cs typeface="Lato"/>
                    <a:sym typeface="Lato"/>
                  </a:rPr>
                  <a:t>Coordinated joint operations with international law enforcement agencies, resulting in  </a:t>
                </a:r>
                <a:endParaRPr sz="1000">
                  <a:solidFill>
                    <a:srgbClr val="262626"/>
                  </a:solidFill>
                  <a:latin typeface="Lato"/>
                  <a:ea typeface="Lato"/>
                  <a:cs typeface="Lato"/>
                  <a:sym typeface="Lato"/>
                </a:endParaRPr>
              </a:p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262626"/>
                    </a:solidFill>
                    <a:latin typeface="Lato"/>
                    <a:ea typeface="Lato"/>
                    <a:cs typeface="Lato"/>
                    <a:sym typeface="Lato"/>
                  </a:rPr>
                  <a:t> the arrest of multiple cybercrime suspects abroad.</a:t>
                </a:r>
                <a:endParaRPr sz="1000">
                  <a:solidFill>
                    <a:srgbClr val="262626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cxnSp>
            <p:nvCxnSpPr>
              <p:cNvPr id="90" name="Google Shape;90;p13"/>
              <p:cNvCxnSpPr/>
              <p:nvPr/>
            </p:nvCxnSpPr>
            <p:spPr>
              <a:xfrm>
                <a:off x="1942450" y="4231225"/>
                <a:ext cx="993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26262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91" name="Google Shape;91;p13"/>
            <p:cNvGrpSpPr/>
            <p:nvPr/>
          </p:nvGrpSpPr>
          <p:grpSpPr>
            <a:xfrm>
              <a:off x="1942450" y="7000478"/>
              <a:ext cx="5077425" cy="346200"/>
              <a:chOff x="1942450" y="4147750"/>
              <a:chExt cx="5077425" cy="346200"/>
            </a:xfrm>
          </p:grpSpPr>
          <p:sp>
            <p:nvSpPr>
              <p:cNvPr id="92" name="Google Shape;92;p13"/>
              <p:cNvSpPr txBox="1"/>
              <p:nvPr/>
            </p:nvSpPr>
            <p:spPr>
              <a:xfrm>
                <a:off x="2090875" y="4147750"/>
                <a:ext cx="4929000" cy="34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262626"/>
                    </a:solidFill>
                    <a:latin typeface="Lato"/>
                    <a:ea typeface="Lato"/>
                    <a:cs typeface="Lato"/>
                    <a:sym typeface="Lato"/>
                  </a:rPr>
                  <a:t>Supervised a team of 20 Military Police officers in daily law enforcement duties and </a:t>
                </a:r>
                <a:endParaRPr sz="1000">
                  <a:solidFill>
                    <a:srgbClr val="262626"/>
                  </a:solidFill>
                  <a:latin typeface="Lato"/>
                  <a:ea typeface="Lato"/>
                  <a:cs typeface="Lato"/>
                  <a:sym typeface="Lato"/>
                </a:endParaRPr>
              </a:p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262626"/>
                    </a:solidFill>
                    <a:latin typeface="Lato"/>
                    <a:ea typeface="Lato"/>
                    <a:cs typeface="Lato"/>
                    <a:sym typeface="Lato"/>
                  </a:rPr>
                  <a:t>combat support roles.</a:t>
                </a:r>
                <a:endParaRPr sz="1000">
                  <a:solidFill>
                    <a:srgbClr val="262626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cxnSp>
            <p:nvCxnSpPr>
              <p:cNvPr id="93" name="Google Shape;93;p13"/>
              <p:cNvCxnSpPr/>
              <p:nvPr/>
            </p:nvCxnSpPr>
            <p:spPr>
              <a:xfrm>
                <a:off x="1942450" y="4231225"/>
                <a:ext cx="993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26262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94" name="Google Shape;94;p13"/>
          <p:cNvGrpSpPr/>
          <p:nvPr/>
        </p:nvGrpSpPr>
        <p:grpSpPr>
          <a:xfrm>
            <a:off x="532625" y="7800368"/>
            <a:ext cx="6487325" cy="536850"/>
            <a:chOff x="532625" y="7800368"/>
            <a:chExt cx="6487325" cy="536850"/>
          </a:xfrm>
        </p:grpSpPr>
        <p:sp>
          <p:nvSpPr>
            <p:cNvPr id="95" name="Google Shape;95;p13"/>
            <p:cNvSpPr txBox="1"/>
            <p:nvPr/>
          </p:nvSpPr>
          <p:spPr>
            <a:xfrm>
              <a:off x="532625" y="7800371"/>
              <a:ext cx="1088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262626"/>
                  </a:solidFill>
                  <a:latin typeface="Lato"/>
                  <a:ea typeface="Lato"/>
                  <a:cs typeface="Lato"/>
                  <a:sym typeface="Lato"/>
                </a:rPr>
                <a:t>E D U C A T I O N</a:t>
              </a:r>
              <a:endParaRPr b="1" sz="1000">
                <a:solidFill>
                  <a:srgbClr val="262626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grpSp>
          <p:nvGrpSpPr>
            <p:cNvPr id="96" name="Google Shape;96;p13"/>
            <p:cNvGrpSpPr/>
            <p:nvPr/>
          </p:nvGrpSpPr>
          <p:grpSpPr>
            <a:xfrm>
              <a:off x="1898975" y="7800368"/>
              <a:ext cx="2722200" cy="536850"/>
              <a:chOff x="1898975" y="3384775"/>
              <a:chExt cx="2722200" cy="536850"/>
            </a:xfrm>
          </p:grpSpPr>
          <p:sp>
            <p:nvSpPr>
              <p:cNvPr id="97" name="Google Shape;97;p13"/>
              <p:cNvSpPr txBox="1"/>
              <p:nvPr/>
            </p:nvSpPr>
            <p:spPr>
              <a:xfrm>
                <a:off x="1898975" y="3384775"/>
                <a:ext cx="2722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262626"/>
                    </a:solidFill>
                    <a:latin typeface="Lato"/>
                    <a:ea typeface="Lato"/>
                    <a:cs typeface="Lato"/>
                    <a:sym typeface="Lato"/>
                  </a:rPr>
                  <a:t>Bachelor of Science in Criminology</a:t>
                </a:r>
                <a:endParaRPr b="1" sz="1000">
                  <a:solidFill>
                    <a:srgbClr val="262626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98" name="Google Shape;98;p13"/>
              <p:cNvSpPr txBox="1"/>
              <p:nvPr/>
            </p:nvSpPr>
            <p:spPr>
              <a:xfrm>
                <a:off x="1898975" y="3576250"/>
                <a:ext cx="2722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262626"/>
                    </a:solidFill>
                    <a:latin typeface="Lato"/>
                    <a:ea typeface="Lato"/>
                    <a:cs typeface="Lato"/>
                    <a:sym typeface="Lato"/>
                  </a:rPr>
                  <a:t>University of Cambridge</a:t>
                </a:r>
                <a:endParaRPr sz="1000">
                  <a:solidFill>
                    <a:srgbClr val="262626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99" name="Google Shape;99;p13"/>
              <p:cNvSpPr txBox="1"/>
              <p:nvPr/>
            </p:nvSpPr>
            <p:spPr>
              <a:xfrm>
                <a:off x="1898975" y="3767725"/>
                <a:ext cx="2722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262626"/>
                    </a:solidFill>
                    <a:latin typeface="Lato"/>
                    <a:ea typeface="Lato"/>
                    <a:cs typeface="Lato"/>
                    <a:sym typeface="Lato"/>
                  </a:rPr>
                  <a:t>Graduated: 2013</a:t>
                </a:r>
                <a:endParaRPr sz="1000">
                  <a:solidFill>
                    <a:srgbClr val="262626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</p:grpSp>
        <p:grpSp>
          <p:nvGrpSpPr>
            <p:cNvPr id="100" name="Google Shape;100;p13"/>
            <p:cNvGrpSpPr/>
            <p:nvPr/>
          </p:nvGrpSpPr>
          <p:grpSpPr>
            <a:xfrm>
              <a:off x="5237350" y="7800375"/>
              <a:ext cx="1782600" cy="345375"/>
              <a:chOff x="5237350" y="7800375"/>
              <a:chExt cx="1782600" cy="345375"/>
            </a:xfrm>
          </p:grpSpPr>
          <p:sp>
            <p:nvSpPr>
              <p:cNvPr id="101" name="Google Shape;101;p13"/>
              <p:cNvSpPr txBox="1"/>
              <p:nvPr/>
            </p:nvSpPr>
            <p:spPr>
              <a:xfrm>
                <a:off x="5237350" y="7800375"/>
                <a:ext cx="1782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262626"/>
                    </a:solidFill>
                    <a:latin typeface="Lato"/>
                    <a:ea typeface="Lato"/>
                    <a:cs typeface="Lato"/>
                    <a:sym typeface="Lato"/>
                  </a:rPr>
                  <a:t>FBI Special Agent Certification</a:t>
                </a:r>
                <a:r>
                  <a:rPr lang="ru" sz="1000">
                    <a:solidFill>
                      <a:srgbClr val="262626"/>
                    </a:solidFill>
                    <a:latin typeface="Lato"/>
                    <a:ea typeface="Lato"/>
                    <a:cs typeface="Lato"/>
                    <a:sym typeface="Lato"/>
                  </a:rPr>
                  <a:t> </a:t>
                </a:r>
                <a:endParaRPr sz="1000">
                  <a:solidFill>
                    <a:srgbClr val="262626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02" name="Google Shape;102;p13"/>
              <p:cNvSpPr txBox="1"/>
              <p:nvPr/>
            </p:nvSpPr>
            <p:spPr>
              <a:xfrm>
                <a:off x="5237350" y="7991850"/>
                <a:ext cx="1782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262626"/>
                    </a:solidFill>
                    <a:latin typeface="Lato"/>
                    <a:ea typeface="Lato"/>
                    <a:cs typeface="Lato"/>
                    <a:sym typeface="Lato"/>
                  </a:rPr>
                  <a:t>Completed April 2019</a:t>
                </a:r>
                <a:endParaRPr sz="1000">
                  <a:solidFill>
                    <a:srgbClr val="262626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</p:grpSp>
      </p:grpSp>
      <p:grpSp>
        <p:nvGrpSpPr>
          <p:cNvPr id="103" name="Google Shape;103;p13"/>
          <p:cNvGrpSpPr/>
          <p:nvPr/>
        </p:nvGrpSpPr>
        <p:grpSpPr>
          <a:xfrm>
            <a:off x="532625" y="8843971"/>
            <a:ext cx="6487350" cy="346204"/>
            <a:chOff x="532625" y="8843971"/>
            <a:chExt cx="6487350" cy="346204"/>
          </a:xfrm>
        </p:grpSpPr>
        <p:sp>
          <p:nvSpPr>
            <p:cNvPr id="104" name="Google Shape;104;p13"/>
            <p:cNvSpPr txBox="1"/>
            <p:nvPr/>
          </p:nvSpPr>
          <p:spPr>
            <a:xfrm>
              <a:off x="532625" y="8843971"/>
              <a:ext cx="1088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262626"/>
                  </a:solidFill>
                  <a:latin typeface="Lato"/>
                  <a:ea typeface="Lato"/>
                  <a:cs typeface="Lato"/>
                  <a:sym typeface="Lato"/>
                </a:rPr>
                <a:t>A W A R D S</a:t>
              </a:r>
              <a:endParaRPr b="1" sz="1000">
                <a:solidFill>
                  <a:srgbClr val="262626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05" name="Google Shape;105;p13"/>
            <p:cNvSpPr txBox="1"/>
            <p:nvPr/>
          </p:nvSpPr>
          <p:spPr>
            <a:xfrm>
              <a:off x="1898975" y="8843975"/>
              <a:ext cx="5121000" cy="34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262626"/>
                  </a:solidFill>
                  <a:latin typeface="Lato"/>
                  <a:ea typeface="Lato"/>
                  <a:cs typeface="Lato"/>
                  <a:sym typeface="Lato"/>
                </a:rPr>
                <a:t>FBI Commendation for Excellence in Investigation – </a:t>
              </a:r>
              <a:r>
                <a:rPr lang="ru" sz="1000">
                  <a:solidFill>
                    <a:srgbClr val="262626"/>
                  </a:solidFill>
                  <a:latin typeface="Lato"/>
                  <a:ea typeface="Lato"/>
                  <a:cs typeface="Lato"/>
                  <a:sym typeface="Lato"/>
                </a:rPr>
                <a:t>Awarded for outstanding performance in dismantling a multi-state drug trafficking organization, 2023</a:t>
              </a:r>
              <a:endParaRPr sz="1000">
                <a:solidFill>
                  <a:srgbClr val="262626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106" name="Google Shape;106;p13"/>
          <p:cNvGrpSpPr/>
          <p:nvPr/>
        </p:nvGrpSpPr>
        <p:grpSpPr>
          <a:xfrm>
            <a:off x="532625" y="9746771"/>
            <a:ext cx="3936450" cy="343646"/>
            <a:chOff x="532625" y="9746771"/>
            <a:chExt cx="3936450" cy="343646"/>
          </a:xfrm>
        </p:grpSpPr>
        <p:sp>
          <p:nvSpPr>
            <p:cNvPr id="107" name="Google Shape;107;p13"/>
            <p:cNvSpPr txBox="1"/>
            <p:nvPr/>
          </p:nvSpPr>
          <p:spPr>
            <a:xfrm>
              <a:off x="532625" y="9746771"/>
              <a:ext cx="1088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rgbClr val="262626"/>
                  </a:solidFill>
                  <a:latin typeface="Lato"/>
                  <a:ea typeface="Lato"/>
                  <a:cs typeface="Lato"/>
                  <a:sym typeface="Lato"/>
                </a:rPr>
                <a:t>L A N G U A G E S</a:t>
              </a:r>
              <a:endParaRPr b="1" sz="1000">
                <a:solidFill>
                  <a:srgbClr val="262626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grpSp>
          <p:nvGrpSpPr>
            <p:cNvPr id="108" name="Google Shape;108;p13"/>
            <p:cNvGrpSpPr/>
            <p:nvPr/>
          </p:nvGrpSpPr>
          <p:grpSpPr>
            <a:xfrm>
              <a:off x="1898975" y="9746775"/>
              <a:ext cx="2570100" cy="343642"/>
              <a:chOff x="1898975" y="9746775"/>
              <a:chExt cx="2570100" cy="343642"/>
            </a:xfrm>
          </p:grpSpPr>
          <p:sp>
            <p:nvSpPr>
              <p:cNvPr id="109" name="Google Shape;109;p13"/>
              <p:cNvSpPr txBox="1"/>
              <p:nvPr/>
            </p:nvSpPr>
            <p:spPr>
              <a:xfrm>
                <a:off x="1898975" y="9746775"/>
                <a:ext cx="25701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262626"/>
                    </a:solidFill>
                    <a:latin typeface="Lato"/>
                    <a:ea typeface="Lato"/>
                    <a:cs typeface="Lato"/>
                    <a:sym typeface="Lato"/>
                  </a:rPr>
                  <a:t>English:</a:t>
                </a:r>
                <a:r>
                  <a:rPr lang="ru" sz="1000">
                    <a:solidFill>
                      <a:srgbClr val="262626"/>
                    </a:solidFill>
                    <a:latin typeface="Lato"/>
                    <a:ea typeface="Lato"/>
                    <a:cs typeface="Lato"/>
                    <a:sym typeface="Lato"/>
                  </a:rPr>
                  <a:t> Fluent</a:t>
                </a:r>
                <a:endParaRPr sz="1000">
                  <a:solidFill>
                    <a:srgbClr val="262626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10" name="Google Shape;110;p13"/>
              <p:cNvSpPr txBox="1"/>
              <p:nvPr/>
            </p:nvSpPr>
            <p:spPr>
              <a:xfrm>
                <a:off x="1898975" y="9936517"/>
                <a:ext cx="25701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000">
                    <a:solidFill>
                      <a:srgbClr val="262626"/>
                    </a:solidFill>
                    <a:latin typeface="Lato"/>
                    <a:ea typeface="Lato"/>
                    <a:cs typeface="Lato"/>
                    <a:sym typeface="Lato"/>
                  </a:rPr>
                  <a:t>French: </a:t>
                </a:r>
                <a:r>
                  <a:rPr lang="ru" sz="1000">
                    <a:solidFill>
                      <a:srgbClr val="262626"/>
                    </a:solidFill>
                    <a:latin typeface="Lato"/>
                    <a:ea typeface="Lato"/>
                    <a:cs typeface="Lato"/>
                    <a:sym typeface="Lato"/>
                  </a:rPr>
                  <a:t>Intermediate</a:t>
                </a:r>
                <a:endParaRPr sz="1000">
                  <a:solidFill>
                    <a:srgbClr val="262626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