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Montserrat SemiBold"/>
      <p:regular r:id="rId6"/>
      <p:bold r:id="rId7"/>
      <p:italic r:id="rId8"/>
      <p:boldItalic r:id="rId9"/>
    </p:embeddedFont>
    <p:embeddedFont>
      <p:font typeface="Montserrat"/>
      <p:regular r:id="rId10"/>
      <p:bold r:id="rId11"/>
      <p:italic r:id="rId12"/>
      <p:boldItalic r:id="rId13"/>
    </p:embeddedFont>
    <p:embeddedFont>
      <p:font typeface="Montserrat Light"/>
      <p:regular r:id="rId14"/>
      <p:bold r:id="rId15"/>
      <p:italic r:id="rId16"/>
      <p:boldItalic r:id="rId17"/>
    </p:embeddedFont>
    <p:embeddedFont>
      <p:font typeface="DM Serif Display"/>
      <p:regular r:id="rId18"/>
      <p: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Italic.fntdata"/><Relationship Id="rId15" Type="http://schemas.openxmlformats.org/officeDocument/2006/relationships/font" Target="fonts/MontserratLight-bold.fntdata"/><Relationship Id="rId14" Type="http://schemas.openxmlformats.org/officeDocument/2006/relationships/font" Target="fonts/MontserratLight-regular.fntdata"/><Relationship Id="rId17" Type="http://schemas.openxmlformats.org/officeDocument/2006/relationships/font" Target="fonts/MontserratLight-boldItalic.fntdata"/><Relationship Id="rId16" Type="http://schemas.openxmlformats.org/officeDocument/2006/relationships/font" Target="fonts/MontserratLight-italic.fntdata"/><Relationship Id="rId5" Type="http://schemas.openxmlformats.org/officeDocument/2006/relationships/slide" Target="slides/slide1.xml"/><Relationship Id="rId19" Type="http://schemas.openxmlformats.org/officeDocument/2006/relationships/font" Target="fonts/DMSerifDisplay-italic.fntdata"/><Relationship Id="rId6" Type="http://schemas.openxmlformats.org/officeDocument/2006/relationships/font" Target="fonts/MontserratSemiBold-regular.fntdata"/><Relationship Id="rId18" Type="http://schemas.openxmlformats.org/officeDocument/2006/relationships/font" Target="fonts/DMSerifDisplay-regular.fntdata"/><Relationship Id="rId7" Type="http://schemas.openxmlformats.org/officeDocument/2006/relationships/font" Target="fonts/MontserratSemiBold-bold.fntdata"/><Relationship Id="rId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773775" y="1270000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" name="Google Shape;55;p13"/>
          <p:cNvCxnSpPr/>
          <p:nvPr/>
        </p:nvCxnSpPr>
        <p:spPr>
          <a:xfrm>
            <a:off x="773775" y="1596792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636363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56" name="Google Shape;56;p13"/>
          <p:cNvCxnSpPr/>
          <p:nvPr/>
        </p:nvCxnSpPr>
        <p:spPr>
          <a:xfrm>
            <a:off x="773775" y="2134525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Google Shape;57;p13"/>
          <p:cNvCxnSpPr/>
          <p:nvPr/>
        </p:nvCxnSpPr>
        <p:spPr>
          <a:xfrm>
            <a:off x="773775" y="2507417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636363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>
            <a:off x="773775" y="2844606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636363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59" name="Google Shape;59;p13"/>
          <p:cNvCxnSpPr/>
          <p:nvPr/>
        </p:nvCxnSpPr>
        <p:spPr>
          <a:xfrm>
            <a:off x="773775" y="3181795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636363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>
            <a:off x="773775" y="3518984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636363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>
            <a:off x="773775" y="4020515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773775" y="4393407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636363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>
            <a:off x="773775" y="4730596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636363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773775" y="5067785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636363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773775" y="5569316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6" name="Google Shape;66;p13"/>
          <p:cNvSpPr txBox="1"/>
          <p:nvPr/>
        </p:nvSpPr>
        <p:spPr>
          <a:xfrm>
            <a:off x="1886425" y="5758516"/>
            <a:ext cx="18270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Sunset Grand Hotel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7" name="Google Shape;67;p13"/>
          <p:cNvCxnSpPr/>
          <p:nvPr/>
        </p:nvCxnSpPr>
        <p:spPr>
          <a:xfrm>
            <a:off x="773775" y="5942208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636363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68" name="Google Shape;68;p13"/>
          <p:cNvSpPr txBox="1"/>
          <p:nvPr/>
        </p:nvSpPr>
        <p:spPr>
          <a:xfrm>
            <a:off x="1886425" y="6095705"/>
            <a:ext cx="18270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210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9" name="Google Shape;69;p13"/>
          <p:cNvCxnSpPr/>
          <p:nvPr/>
        </p:nvCxnSpPr>
        <p:spPr>
          <a:xfrm>
            <a:off x="773775" y="6279397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636363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70" name="Google Shape;70;p13"/>
          <p:cNvSpPr txBox="1"/>
          <p:nvPr/>
        </p:nvSpPr>
        <p:spPr>
          <a:xfrm>
            <a:off x="1886425" y="6432894"/>
            <a:ext cx="18270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March 15, 2026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1" name="Google Shape;71;p13"/>
          <p:cNvCxnSpPr/>
          <p:nvPr/>
        </p:nvCxnSpPr>
        <p:spPr>
          <a:xfrm>
            <a:off x="773775" y="6616586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636363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72" name="Google Shape;72;p13"/>
          <p:cNvSpPr/>
          <p:nvPr/>
        </p:nvSpPr>
        <p:spPr>
          <a:xfrm>
            <a:off x="778388" y="7407659"/>
            <a:ext cx="6156300" cy="12822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3" name="Google Shape;73;p13"/>
          <p:cNvCxnSpPr/>
          <p:nvPr/>
        </p:nvCxnSpPr>
        <p:spPr>
          <a:xfrm>
            <a:off x="769163" y="7118117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4" name="Google Shape;74;p13"/>
          <p:cNvSpPr txBox="1"/>
          <p:nvPr/>
        </p:nvSpPr>
        <p:spPr>
          <a:xfrm>
            <a:off x="2934289" y="7189836"/>
            <a:ext cx="18270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Place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cxnSp>
        <p:nvCxnSpPr>
          <p:cNvPr id="75" name="Google Shape;75;p13"/>
          <p:cNvCxnSpPr/>
          <p:nvPr/>
        </p:nvCxnSpPr>
        <p:spPr>
          <a:xfrm>
            <a:off x="769163" y="7407648"/>
            <a:ext cx="61563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Google Shape;76;p13"/>
          <p:cNvSpPr txBox="1"/>
          <p:nvPr/>
        </p:nvSpPr>
        <p:spPr>
          <a:xfrm>
            <a:off x="2933813" y="7518294"/>
            <a:ext cx="18270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Conference Center	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7" name="Google Shape;77;p13"/>
          <p:cNvCxnSpPr/>
          <p:nvPr/>
        </p:nvCxnSpPr>
        <p:spPr>
          <a:xfrm>
            <a:off x="769163" y="7701986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636363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78" name="Google Shape;78;p13"/>
          <p:cNvSpPr txBox="1"/>
          <p:nvPr/>
        </p:nvSpPr>
        <p:spPr>
          <a:xfrm>
            <a:off x="2933813" y="7847740"/>
            <a:ext cx="18270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Sunset Boulevard	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9" name="Google Shape;79;p13"/>
          <p:cNvCxnSpPr/>
          <p:nvPr/>
        </p:nvCxnSpPr>
        <p:spPr>
          <a:xfrm>
            <a:off x="769163" y="8031432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636363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80" name="Google Shape;80;p13"/>
          <p:cNvSpPr txBox="1"/>
          <p:nvPr/>
        </p:nvSpPr>
        <p:spPr>
          <a:xfrm>
            <a:off x="2933813" y="8177186"/>
            <a:ext cx="18270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Beachside Café	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81" name="Google Shape;81;p13"/>
          <p:cNvCxnSpPr/>
          <p:nvPr/>
        </p:nvCxnSpPr>
        <p:spPr>
          <a:xfrm>
            <a:off x="769163" y="8360878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636363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82" name="Google Shape;82;p13"/>
          <p:cNvSpPr txBox="1"/>
          <p:nvPr/>
        </p:nvSpPr>
        <p:spPr>
          <a:xfrm>
            <a:off x="2933813" y="8506632"/>
            <a:ext cx="18270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Downtown LA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83" name="Google Shape;83;p13"/>
          <p:cNvCxnSpPr/>
          <p:nvPr/>
        </p:nvCxnSpPr>
        <p:spPr>
          <a:xfrm>
            <a:off x="769163" y="8690324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636363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4" name="Google Shape;84;p13"/>
          <p:cNvCxnSpPr/>
          <p:nvPr/>
        </p:nvCxnSpPr>
        <p:spPr>
          <a:xfrm>
            <a:off x="773775" y="9191855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5" name="Google Shape;85;p13"/>
          <p:cNvSpPr txBox="1"/>
          <p:nvPr/>
        </p:nvSpPr>
        <p:spPr>
          <a:xfrm>
            <a:off x="1886425" y="9381055"/>
            <a:ext cx="18270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March 22, 2026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86" name="Google Shape;86;p13"/>
          <p:cNvCxnSpPr/>
          <p:nvPr/>
        </p:nvCxnSpPr>
        <p:spPr>
          <a:xfrm>
            <a:off x="773775" y="9564747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636363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87" name="Google Shape;87;p13"/>
          <p:cNvSpPr txBox="1"/>
          <p:nvPr/>
        </p:nvSpPr>
        <p:spPr>
          <a:xfrm>
            <a:off x="1886425" y="9718244"/>
            <a:ext cx="18270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4:30 PM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88" name="Google Shape;88;p13"/>
          <p:cNvCxnSpPr/>
          <p:nvPr/>
        </p:nvCxnSpPr>
        <p:spPr>
          <a:xfrm>
            <a:off x="773775" y="9901936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636363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89" name="Google Shape;89;p13"/>
          <p:cNvSpPr txBox="1"/>
          <p:nvPr/>
        </p:nvSpPr>
        <p:spPr>
          <a:xfrm>
            <a:off x="1886425" y="10055433"/>
            <a:ext cx="18270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Skyway Airlines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90" name="Google Shape;90;p13"/>
          <p:cNvCxnSpPr/>
          <p:nvPr/>
        </p:nvCxnSpPr>
        <p:spPr>
          <a:xfrm>
            <a:off x="773775" y="10239125"/>
            <a:ext cx="6156300" cy="0"/>
          </a:xfrm>
          <a:prstGeom prst="straightConnector1">
            <a:avLst/>
          </a:prstGeom>
          <a:noFill/>
          <a:ln cap="flat" cmpd="sng" w="19050">
            <a:solidFill>
              <a:srgbClr val="636363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1" name="Google Shape;91;p13"/>
          <p:cNvCxnSpPr/>
          <p:nvPr/>
        </p:nvCxnSpPr>
        <p:spPr>
          <a:xfrm>
            <a:off x="516134" y="0"/>
            <a:ext cx="0" cy="106926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2" name="Google Shape;92;p13"/>
          <p:cNvSpPr txBox="1"/>
          <p:nvPr/>
        </p:nvSpPr>
        <p:spPr>
          <a:xfrm>
            <a:off x="754136" y="299458"/>
            <a:ext cx="4982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0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Travel Itinerary</a:t>
            </a:r>
            <a:endParaRPr sz="4000">
              <a:solidFill>
                <a:schemeClr val="dk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773775" y="969333"/>
            <a:ext cx="49824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Sunday, March 15, 2026 - </a:t>
            </a:r>
            <a:r>
              <a:rPr lang="uk" sz="95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Sunday</a:t>
            </a:r>
            <a:r>
              <a:rPr lang="uk" sz="95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, March 22, 2026</a:t>
            </a:r>
            <a:endParaRPr sz="950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773775" y="1413099"/>
            <a:ext cx="8550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Full Name: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886425" y="1413100"/>
            <a:ext cx="18270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Jonathan Carter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133703" y="1413100"/>
            <a:ext cx="12276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Purpose of Travel: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5354829" y="1413100"/>
            <a:ext cx="14895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Business Conference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773775" y="1763274"/>
            <a:ext cx="2457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DEPARTING FLIGHT</a:t>
            </a:r>
            <a:endParaRPr sz="1600">
              <a:solidFill>
                <a:schemeClr val="dk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773775" y="2323725"/>
            <a:ext cx="10086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Date: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1886425" y="2323725"/>
            <a:ext cx="18270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March 15, 2026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133703" y="2323725"/>
            <a:ext cx="12276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Departure: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5364402" y="2323725"/>
            <a:ext cx="14895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Chicago O'Hare (ORD)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773775" y="2660925"/>
            <a:ext cx="10674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Departure Time: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1886425" y="2660914"/>
            <a:ext cx="18270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10:45 AM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4133703" y="2660914"/>
            <a:ext cx="12276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Gate: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5364402" y="2660914"/>
            <a:ext cx="14895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B22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773775" y="2998100"/>
            <a:ext cx="10032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Airline: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1886425" y="2998103"/>
            <a:ext cx="18270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Skyway</a:t>
            </a: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Airlines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4133703" y="2998103"/>
            <a:ext cx="12276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Arrival Time: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5364402" y="2998103"/>
            <a:ext cx="14895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2:15 PM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773775" y="3335300"/>
            <a:ext cx="10032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Confirm Code: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1886425" y="3335292"/>
            <a:ext cx="18270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TRV5678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4133703" y="3335292"/>
            <a:ext cx="12276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Arrival: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5364400" y="3335300"/>
            <a:ext cx="16329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Los Angeles International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773775" y="3649264"/>
            <a:ext cx="2457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CAR RENTAL</a:t>
            </a:r>
            <a:endParaRPr sz="1600">
              <a:solidFill>
                <a:schemeClr val="dk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773775" y="4209715"/>
            <a:ext cx="10086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Company: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1886425" y="4209715"/>
            <a:ext cx="18270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Horizon Rentals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4133703" y="4209715"/>
            <a:ext cx="12276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Drop Off Time: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5364400" y="4209708"/>
            <a:ext cx="15657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March 22, 2026, 10:00 AM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773775" y="4546915"/>
            <a:ext cx="9825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Pick Up Time: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1886425" y="4546904"/>
            <a:ext cx="18270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March 15, 2026, 3:00 PM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4133703" y="4546904"/>
            <a:ext cx="12276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Location: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5364402" y="4546904"/>
            <a:ext cx="14895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LAX Airport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773775" y="4884090"/>
            <a:ext cx="10032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Location: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1886425" y="4884093"/>
            <a:ext cx="18270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LAX Airport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773775" y="5198065"/>
            <a:ext cx="2457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HOTEL</a:t>
            </a:r>
            <a:endParaRPr sz="1600">
              <a:solidFill>
                <a:schemeClr val="dk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sp>
        <p:nvSpPr>
          <p:cNvPr id="127" name="Google Shape;127;p13"/>
          <p:cNvSpPr txBox="1"/>
          <p:nvPr/>
        </p:nvSpPr>
        <p:spPr>
          <a:xfrm>
            <a:off x="773775" y="5758516"/>
            <a:ext cx="10086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Hotel Name: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28" name="Google Shape;128;p13"/>
          <p:cNvSpPr txBox="1"/>
          <p:nvPr/>
        </p:nvSpPr>
        <p:spPr>
          <a:xfrm>
            <a:off x="4133703" y="5758516"/>
            <a:ext cx="12276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Check-Out Date: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5364400" y="5758509"/>
            <a:ext cx="15657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March 22, 2026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13"/>
          <p:cNvSpPr txBox="1"/>
          <p:nvPr/>
        </p:nvSpPr>
        <p:spPr>
          <a:xfrm>
            <a:off x="773775" y="6095716"/>
            <a:ext cx="9825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Room: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31" name="Google Shape;131;p13"/>
          <p:cNvSpPr txBox="1"/>
          <p:nvPr/>
        </p:nvSpPr>
        <p:spPr>
          <a:xfrm>
            <a:off x="4133703" y="6095705"/>
            <a:ext cx="12276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Address: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32" name="Google Shape;132;p13"/>
          <p:cNvSpPr txBox="1"/>
          <p:nvPr/>
        </p:nvSpPr>
        <p:spPr>
          <a:xfrm>
            <a:off x="5364402" y="6095705"/>
            <a:ext cx="14895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452 Oceanview Drive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13"/>
          <p:cNvSpPr txBox="1"/>
          <p:nvPr/>
        </p:nvSpPr>
        <p:spPr>
          <a:xfrm>
            <a:off x="773775" y="6432891"/>
            <a:ext cx="10032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Check-In Date: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34" name="Google Shape;134;p13"/>
          <p:cNvSpPr txBox="1"/>
          <p:nvPr/>
        </p:nvSpPr>
        <p:spPr>
          <a:xfrm>
            <a:off x="5364402" y="6432880"/>
            <a:ext cx="14895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Los Angeles, CA 90045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13"/>
          <p:cNvSpPr txBox="1"/>
          <p:nvPr/>
        </p:nvSpPr>
        <p:spPr>
          <a:xfrm>
            <a:off x="769163" y="6746866"/>
            <a:ext cx="2457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ACTIVITIES</a:t>
            </a:r>
            <a:endParaRPr sz="1600">
              <a:solidFill>
                <a:schemeClr val="dk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sp>
        <p:nvSpPr>
          <p:cNvPr id="136" name="Google Shape;136;p13"/>
          <p:cNvSpPr txBox="1"/>
          <p:nvPr/>
        </p:nvSpPr>
        <p:spPr>
          <a:xfrm>
            <a:off x="769163" y="7189836"/>
            <a:ext cx="10086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Date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37" name="Google Shape;137;p13"/>
          <p:cNvSpPr txBox="1"/>
          <p:nvPr/>
        </p:nvSpPr>
        <p:spPr>
          <a:xfrm>
            <a:off x="5359787" y="7189829"/>
            <a:ext cx="15657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Activity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38" name="Google Shape;138;p13"/>
          <p:cNvSpPr txBox="1"/>
          <p:nvPr/>
        </p:nvSpPr>
        <p:spPr>
          <a:xfrm>
            <a:off x="769163" y="7518291"/>
            <a:ext cx="10032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03/16/2026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13"/>
          <p:cNvSpPr txBox="1"/>
          <p:nvPr/>
        </p:nvSpPr>
        <p:spPr>
          <a:xfrm>
            <a:off x="5359789" y="7518280"/>
            <a:ext cx="14895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Networking dinner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13"/>
          <p:cNvSpPr txBox="1"/>
          <p:nvPr/>
        </p:nvSpPr>
        <p:spPr>
          <a:xfrm>
            <a:off x="769163" y="7847737"/>
            <a:ext cx="10032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03/17/2026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13"/>
          <p:cNvSpPr txBox="1"/>
          <p:nvPr/>
        </p:nvSpPr>
        <p:spPr>
          <a:xfrm>
            <a:off x="5359789" y="7847726"/>
            <a:ext cx="14895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Shopping &amp; local tour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13"/>
          <p:cNvSpPr txBox="1"/>
          <p:nvPr/>
        </p:nvSpPr>
        <p:spPr>
          <a:xfrm>
            <a:off x="769163" y="8177183"/>
            <a:ext cx="10032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03/19/2026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13"/>
          <p:cNvSpPr txBox="1"/>
          <p:nvPr/>
        </p:nvSpPr>
        <p:spPr>
          <a:xfrm>
            <a:off x="5359789" y="8177172"/>
            <a:ext cx="14895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Casual business brunch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13"/>
          <p:cNvSpPr txBox="1"/>
          <p:nvPr/>
        </p:nvSpPr>
        <p:spPr>
          <a:xfrm>
            <a:off x="769163" y="8506629"/>
            <a:ext cx="10032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03/21/2026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13"/>
          <p:cNvSpPr txBox="1"/>
          <p:nvPr/>
        </p:nvSpPr>
        <p:spPr>
          <a:xfrm>
            <a:off x="5359789" y="8506618"/>
            <a:ext cx="14895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Leisure sightseeing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6" name="Google Shape;146;p13"/>
          <p:cNvSpPr txBox="1"/>
          <p:nvPr/>
        </p:nvSpPr>
        <p:spPr>
          <a:xfrm>
            <a:off x="773775" y="8820604"/>
            <a:ext cx="2457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RETURNING FLIGHT</a:t>
            </a:r>
            <a:endParaRPr sz="1600">
              <a:solidFill>
                <a:schemeClr val="dk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  <p:sp>
        <p:nvSpPr>
          <p:cNvPr id="147" name="Google Shape;147;p13"/>
          <p:cNvSpPr txBox="1"/>
          <p:nvPr/>
        </p:nvSpPr>
        <p:spPr>
          <a:xfrm>
            <a:off x="773775" y="9381055"/>
            <a:ext cx="10086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Date: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48" name="Google Shape;148;p13"/>
          <p:cNvSpPr txBox="1"/>
          <p:nvPr/>
        </p:nvSpPr>
        <p:spPr>
          <a:xfrm>
            <a:off x="4133703" y="9381055"/>
            <a:ext cx="12276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Departure: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49" name="Google Shape;149;p13"/>
          <p:cNvSpPr txBox="1"/>
          <p:nvPr/>
        </p:nvSpPr>
        <p:spPr>
          <a:xfrm>
            <a:off x="5364400" y="9381048"/>
            <a:ext cx="15657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Los Angeles International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13"/>
          <p:cNvSpPr txBox="1"/>
          <p:nvPr/>
        </p:nvSpPr>
        <p:spPr>
          <a:xfrm>
            <a:off x="773775" y="9718255"/>
            <a:ext cx="9825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Depart Time: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51" name="Google Shape;151;p13"/>
          <p:cNvSpPr txBox="1"/>
          <p:nvPr/>
        </p:nvSpPr>
        <p:spPr>
          <a:xfrm>
            <a:off x="4133703" y="9718244"/>
            <a:ext cx="12276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Arrival Time: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52" name="Google Shape;152;p13"/>
          <p:cNvSpPr txBox="1"/>
          <p:nvPr/>
        </p:nvSpPr>
        <p:spPr>
          <a:xfrm>
            <a:off x="5364402" y="9718244"/>
            <a:ext cx="14895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9:15 PM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3" name="Google Shape;153;p13"/>
          <p:cNvSpPr txBox="1"/>
          <p:nvPr/>
        </p:nvSpPr>
        <p:spPr>
          <a:xfrm>
            <a:off x="773775" y="10055430"/>
            <a:ext cx="10032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Airline: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54" name="Google Shape;154;p13"/>
          <p:cNvSpPr txBox="1"/>
          <p:nvPr/>
        </p:nvSpPr>
        <p:spPr>
          <a:xfrm>
            <a:off x="5364402" y="10055419"/>
            <a:ext cx="14895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Chicago O'Hare (ORD)</a:t>
            </a:r>
            <a:endParaRPr sz="95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5" name="Google Shape;155;p13"/>
          <p:cNvSpPr txBox="1"/>
          <p:nvPr/>
        </p:nvSpPr>
        <p:spPr>
          <a:xfrm>
            <a:off x="4133692" y="10055430"/>
            <a:ext cx="1003200" cy="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5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Arrival:</a:t>
            </a:r>
            <a:endParaRPr sz="95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