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</p:sldIdLst>
  <p:sldSz cy="10692000" cx="7560000"/>
  <p:notesSz cx="6858000" cy="9144000"/>
  <p:embeddedFontLst>
    <p:embeddedFont>
      <p:font typeface="Arimo SemiBold"/>
      <p:regular r:id="rId8"/>
      <p:bold r:id="rId9"/>
      <p:italic r:id="rId10"/>
      <p:boldItalic r:id="rId11"/>
    </p:embeddedFont>
    <p:embeddedFont>
      <p:font typeface="Arimo"/>
      <p:regular r:id="rId12"/>
      <p:bold r:id="rId13"/>
      <p:italic r:id="rId14"/>
      <p:boldItalic r:id="rId15"/>
    </p:embeddedFont>
    <p:embeddedFont>
      <p:font typeface="Jost"/>
      <p:regular r:id="rId16"/>
      <p:bold r:id="rId17"/>
      <p:italic r:id="rId18"/>
      <p:boldItalic r:id="rId19"/>
    </p:embeddedFont>
    <p:embeddedFont>
      <p:font typeface="Jost SemiBold"/>
      <p:regular r:id="rId20"/>
      <p:bold r:id="rId21"/>
      <p:italic r:id="rId22"/>
      <p:boldItalic r:id="rId23"/>
    </p:embeddedFont>
    <p:embeddedFont>
      <p:font typeface="Rubik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624">
          <p15:clr>
            <a:srgbClr val="747775"/>
          </p15:clr>
        </p15:guide>
        <p15:guide id="2" pos="1304">
          <p15:clr>
            <a:srgbClr val="747775"/>
          </p15:clr>
        </p15:guide>
        <p15:guide id="3" pos="1474">
          <p15:clr>
            <a:srgbClr val="747775"/>
          </p15:clr>
        </p15:guide>
        <p15:guide id="4" pos="4139">
          <p15:clr>
            <a:srgbClr val="747775"/>
          </p15:clr>
        </p15:guide>
        <p15:guide id="5" orient="horz" pos="680">
          <p15:clr>
            <a:srgbClr val="747775"/>
          </p15:clr>
        </p15:guide>
        <p15:guide id="6" orient="horz" pos="6066">
          <p15:clr>
            <a:srgbClr val="747775"/>
          </p15:clr>
        </p15:guide>
        <p15:guide id="7" orient="horz" pos="1814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624"/>
        <p:guide pos="1304"/>
        <p:guide pos="1474"/>
        <p:guide pos="4139"/>
        <p:guide pos="680" orient="horz"/>
        <p:guide pos="6066" orient="horz"/>
        <p:guide pos="1814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JostSemiBold-regular.fntdata"/><Relationship Id="rId22" Type="http://schemas.openxmlformats.org/officeDocument/2006/relationships/font" Target="fonts/JostSemiBold-italic.fntdata"/><Relationship Id="rId21" Type="http://schemas.openxmlformats.org/officeDocument/2006/relationships/font" Target="fonts/JostSemiBold-bold.fntdata"/><Relationship Id="rId24" Type="http://schemas.openxmlformats.org/officeDocument/2006/relationships/font" Target="fonts/Rubik-regular.fntdata"/><Relationship Id="rId23" Type="http://schemas.openxmlformats.org/officeDocument/2006/relationships/font" Target="fonts/JostSemiBold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ArimoSemiBold-bold.fntdata"/><Relationship Id="rId26" Type="http://schemas.openxmlformats.org/officeDocument/2006/relationships/font" Target="fonts/Rubik-italic.fntdata"/><Relationship Id="rId25" Type="http://schemas.openxmlformats.org/officeDocument/2006/relationships/font" Target="fonts/Rubik-bold.fntdata"/><Relationship Id="rId27" Type="http://schemas.openxmlformats.org/officeDocument/2006/relationships/font" Target="fonts/Rubik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font" Target="fonts/ArimoSemiBold-regular.fntdata"/><Relationship Id="rId11" Type="http://schemas.openxmlformats.org/officeDocument/2006/relationships/font" Target="fonts/ArimoSemiBold-boldItalic.fntdata"/><Relationship Id="rId10" Type="http://schemas.openxmlformats.org/officeDocument/2006/relationships/font" Target="fonts/ArimoSemiBold-italic.fntdata"/><Relationship Id="rId13" Type="http://schemas.openxmlformats.org/officeDocument/2006/relationships/font" Target="fonts/Arimo-bold.fntdata"/><Relationship Id="rId12" Type="http://schemas.openxmlformats.org/officeDocument/2006/relationships/font" Target="fonts/Arimo-regular.fntdata"/><Relationship Id="rId15" Type="http://schemas.openxmlformats.org/officeDocument/2006/relationships/font" Target="fonts/Arimo-boldItalic.fntdata"/><Relationship Id="rId14" Type="http://schemas.openxmlformats.org/officeDocument/2006/relationships/font" Target="fonts/Arimo-italic.fntdata"/><Relationship Id="rId17" Type="http://schemas.openxmlformats.org/officeDocument/2006/relationships/font" Target="fonts/Jost-bold.fntdata"/><Relationship Id="rId16" Type="http://schemas.openxmlformats.org/officeDocument/2006/relationships/font" Target="fonts/Jost-regular.fntdata"/><Relationship Id="rId19" Type="http://schemas.openxmlformats.org/officeDocument/2006/relationships/font" Target="fonts/Jost-boldItalic.fntdata"/><Relationship Id="rId18" Type="http://schemas.openxmlformats.org/officeDocument/2006/relationships/font" Target="fonts/Jost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9d5858d9d3_0_126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9d5858d9d3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jp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9.png"/><Relationship Id="rId10" Type="http://schemas.openxmlformats.org/officeDocument/2006/relationships/image" Target="../media/image11.png"/><Relationship Id="rId13" Type="http://schemas.openxmlformats.org/officeDocument/2006/relationships/image" Target="../media/image1.png"/><Relationship Id="rId1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jp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5" Type="http://schemas.openxmlformats.org/officeDocument/2006/relationships/image" Target="../media/image5.png"/><Relationship Id="rId14" Type="http://schemas.openxmlformats.org/officeDocument/2006/relationships/image" Target="../media/image2.png"/><Relationship Id="rId5" Type="http://schemas.openxmlformats.org/officeDocument/2006/relationships/image" Target="../media/image12.png"/><Relationship Id="rId6" Type="http://schemas.openxmlformats.org/officeDocument/2006/relationships/image" Target="../media/image7.png"/><Relationship Id="rId7" Type="http://schemas.openxmlformats.org/officeDocument/2006/relationships/image" Target="../media/image4.png"/><Relationship Id="rId8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-783400" y="8189775"/>
            <a:ext cx="1305000" cy="1305000"/>
          </a:xfrm>
          <a:prstGeom prst="ellipse">
            <a:avLst/>
          </a:prstGeom>
          <a:noFill/>
          <a:ln cap="flat" cmpd="sng" w="19050">
            <a:solidFill>
              <a:srgbClr val="623CD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5" name="Google Shape;55;p13"/>
          <p:cNvCxnSpPr/>
          <p:nvPr/>
        </p:nvCxnSpPr>
        <p:spPr>
          <a:xfrm flipH="1">
            <a:off x="-36250" y="-63500"/>
            <a:ext cx="7356900" cy="8817300"/>
          </a:xfrm>
          <a:prstGeom prst="straightConnector1">
            <a:avLst/>
          </a:prstGeom>
          <a:noFill/>
          <a:ln cap="flat" cmpd="sng" w="28575">
            <a:solidFill>
              <a:srgbClr val="F7F5FD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6" name="Google Shape;56;p13"/>
          <p:cNvSpPr/>
          <p:nvPr/>
        </p:nvSpPr>
        <p:spPr>
          <a:xfrm>
            <a:off x="4808600" y="2306200"/>
            <a:ext cx="573900" cy="573900"/>
          </a:xfrm>
          <a:prstGeom prst="ellipse">
            <a:avLst/>
          </a:prstGeom>
          <a:solidFill>
            <a:srgbClr val="623CD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7" name="Google Shape;57;p13"/>
          <p:cNvPicPr preferRelativeResize="0"/>
          <p:nvPr/>
        </p:nvPicPr>
        <p:blipFill rotWithShape="1">
          <a:blip r:embed="rId3">
            <a:alphaModFix/>
          </a:blip>
          <a:srcRect b="33238" l="12940" r="12947" t="7481"/>
          <a:stretch/>
        </p:blipFill>
        <p:spPr>
          <a:xfrm>
            <a:off x="4808600" y="1080000"/>
            <a:ext cx="1800000" cy="1800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8" name="Google Shape;58;p13"/>
          <p:cNvSpPr/>
          <p:nvPr/>
        </p:nvSpPr>
        <p:spPr>
          <a:xfrm>
            <a:off x="6790400" y="-474250"/>
            <a:ext cx="927000" cy="927000"/>
          </a:xfrm>
          <a:prstGeom prst="ellipse">
            <a:avLst/>
          </a:prstGeom>
          <a:noFill/>
          <a:ln cap="flat" cmpd="sng" w="19050">
            <a:solidFill>
              <a:srgbClr val="623CD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9" name="Google Shape;5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9993" y="1079573"/>
            <a:ext cx="161925" cy="2740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" name="Google Shape;60;p13"/>
          <p:cNvGrpSpPr/>
          <p:nvPr/>
        </p:nvGrpSpPr>
        <p:grpSpPr>
          <a:xfrm>
            <a:off x="991218" y="9486632"/>
            <a:ext cx="2114677" cy="167626"/>
            <a:chOff x="991218" y="9486632"/>
            <a:chExt cx="2114677" cy="167626"/>
          </a:xfrm>
        </p:grpSpPr>
        <p:grpSp>
          <p:nvGrpSpPr>
            <p:cNvPr id="61" name="Google Shape;61;p13"/>
            <p:cNvGrpSpPr/>
            <p:nvPr/>
          </p:nvGrpSpPr>
          <p:grpSpPr>
            <a:xfrm>
              <a:off x="991218" y="9486632"/>
              <a:ext cx="652907" cy="167626"/>
              <a:chOff x="991218" y="9486632"/>
              <a:chExt cx="652907" cy="167626"/>
            </a:xfrm>
          </p:grpSpPr>
          <p:pic>
            <p:nvPicPr>
              <p:cNvPr id="62" name="Google Shape;62;p13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991218" y="9486632"/>
                <a:ext cx="67843" cy="16762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3" name="Google Shape;63;p13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1205041" y="9486632"/>
                <a:ext cx="135687" cy="16762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4" name="Google Shape;64;p13"/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1495750" y="9500026"/>
                <a:ext cx="148375" cy="121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cxnSp>
          <p:nvCxnSpPr>
            <p:cNvPr id="65" name="Google Shape;65;p13"/>
            <p:cNvCxnSpPr/>
            <p:nvPr/>
          </p:nvCxnSpPr>
          <p:spPr>
            <a:xfrm rot="10800000">
              <a:off x="1132300" y="9504225"/>
              <a:ext cx="0" cy="113100"/>
            </a:xfrm>
            <a:prstGeom prst="straightConnector1">
              <a:avLst/>
            </a:prstGeom>
            <a:noFill/>
            <a:ln cap="flat" cmpd="sng" w="19050">
              <a:solidFill>
                <a:srgbClr val="706F6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" name="Google Shape;66;p13"/>
            <p:cNvCxnSpPr/>
            <p:nvPr/>
          </p:nvCxnSpPr>
          <p:spPr>
            <a:xfrm rot="10800000">
              <a:off x="1417825" y="9504225"/>
              <a:ext cx="0" cy="113100"/>
            </a:xfrm>
            <a:prstGeom prst="straightConnector1">
              <a:avLst/>
            </a:prstGeom>
            <a:noFill/>
            <a:ln cap="flat" cmpd="sng" w="19050">
              <a:solidFill>
                <a:srgbClr val="706F6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" name="Google Shape;67;p13"/>
            <p:cNvCxnSpPr/>
            <p:nvPr/>
          </p:nvCxnSpPr>
          <p:spPr>
            <a:xfrm rot="10800000">
              <a:off x="1713050" y="9504225"/>
              <a:ext cx="0" cy="113100"/>
            </a:xfrm>
            <a:prstGeom prst="straightConnector1">
              <a:avLst/>
            </a:prstGeom>
            <a:noFill/>
            <a:ln cap="flat" cmpd="sng" w="19050">
              <a:solidFill>
                <a:srgbClr val="706F6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68" name="Google Shape;68;p13"/>
            <p:cNvSpPr txBox="1"/>
            <p:nvPr/>
          </p:nvSpPr>
          <p:spPr>
            <a:xfrm>
              <a:off x="1796995" y="9494771"/>
              <a:ext cx="13089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chemeClr val="dk1"/>
                  </a:solidFill>
                  <a:latin typeface="Arimo SemiBold"/>
                  <a:ea typeface="Arimo SemiBold"/>
                  <a:cs typeface="Arimo SemiBold"/>
                  <a:sym typeface="Arimo SemiBold"/>
                </a:rPr>
                <a:t>DarwinOReilly.com</a:t>
              </a:r>
              <a:endParaRPr sz="1000">
                <a:solidFill>
                  <a:schemeClr val="dk1"/>
                </a:solidFill>
                <a:latin typeface="Arimo SemiBold"/>
                <a:ea typeface="Arimo SemiBold"/>
                <a:cs typeface="Arimo SemiBold"/>
                <a:sym typeface="Arimo SemiBold"/>
              </a:endParaRPr>
            </a:p>
          </p:txBody>
        </p:sp>
      </p:grpSp>
      <p:sp>
        <p:nvSpPr>
          <p:cNvPr id="69" name="Google Shape;69;p13"/>
          <p:cNvSpPr txBox="1"/>
          <p:nvPr/>
        </p:nvSpPr>
        <p:spPr>
          <a:xfrm>
            <a:off x="5891897" y="9494775"/>
            <a:ext cx="6735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0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2025</a:t>
            </a:r>
            <a:endParaRPr b="1" sz="10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70" name="Google Shape;70;p13"/>
          <p:cNvSpPr txBox="1"/>
          <p:nvPr/>
        </p:nvSpPr>
        <p:spPr>
          <a:xfrm>
            <a:off x="1243226" y="1055773"/>
            <a:ext cx="8343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>
                <a:solidFill>
                  <a:schemeClr val="dk1"/>
                </a:solidFill>
                <a:latin typeface="Jost SemiBold"/>
                <a:ea typeface="Jost SemiBold"/>
                <a:cs typeface="Jost SemiBold"/>
                <a:sym typeface="Jost SemiBold"/>
              </a:rPr>
              <a:t>PHONE</a:t>
            </a:r>
            <a:endParaRPr sz="1000">
              <a:solidFill>
                <a:schemeClr val="dk1"/>
              </a:solidFill>
              <a:latin typeface="Jost SemiBold"/>
              <a:ea typeface="Jost SemiBold"/>
              <a:cs typeface="Jost SemiBold"/>
              <a:sym typeface="Jost SemiBold"/>
            </a:endParaRPr>
          </a:p>
        </p:txBody>
      </p:sp>
      <p:sp>
        <p:nvSpPr>
          <p:cNvPr id="71" name="Google Shape;71;p13"/>
          <p:cNvSpPr txBox="1"/>
          <p:nvPr/>
        </p:nvSpPr>
        <p:spPr>
          <a:xfrm>
            <a:off x="1243226" y="1221149"/>
            <a:ext cx="8343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123-4567-890</a:t>
            </a:r>
            <a:endParaRPr sz="100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72" name="Google Shape;72;p13"/>
          <p:cNvSpPr txBox="1"/>
          <p:nvPr/>
        </p:nvSpPr>
        <p:spPr>
          <a:xfrm>
            <a:off x="964454" y="1474200"/>
            <a:ext cx="30903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uk" sz="3800">
                <a:solidFill>
                  <a:srgbClr val="623CDA"/>
                </a:solidFill>
                <a:latin typeface="Arimo"/>
                <a:ea typeface="Arimo"/>
                <a:cs typeface="Arimo"/>
                <a:sym typeface="Arimo"/>
              </a:rPr>
              <a:t>DARWIN</a:t>
            </a:r>
            <a:r>
              <a:rPr b="1" lang="uk" sz="38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endParaRPr b="1" sz="38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38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O'REILLY</a:t>
            </a:r>
            <a:endParaRPr b="1" sz="38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grpSp>
        <p:nvGrpSpPr>
          <p:cNvPr id="73" name="Google Shape;73;p13"/>
          <p:cNvGrpSpPr/>
          <p:nvPr/>
        </p:nvGrpSpPr>
        <p:grpSpPr>
          <a:xfrm>
            <a:off x="981488" y="3417600"/>
            <a:ext cx="5584037" cy="708000"/>
            <a:chOff x="981488" y="3417600"/>
            <a:chExt cx="5584037" cy="708000"/>
          </a:xfrm>
        </p:grpSpPr>
        <p:grpSp>
          <p:nvGrpSpPr>
            <p:cNvPr id="74" name="Google Shape;74;p13"/>
            <p:cNvGrpSpPr/>
            <p:nvPr/>
          </p:nvGrpSpPr>
          <p:grpSpPr>
            <a:xfrm>
              <a:off x="981488" y="3417607"/>
              <a:ext cx="1203600" cy="184800"/>
              <a:chOff x="981488" y="2717582"/>
              <a:chExt cx="1203600" cy="184800"/>
            </a:xfrm>
          </p:grpSpPr>
          <p:sp>
            <p:nvSpPr>
              <p:cNvPr id="75" name="Google Shape;75;p13"/>
              <p:cNvSpPr txBox="1"/>
              <p:nvPr/>
            </p:nvSpPr>
            <p:spPr>
              <a:xfrm>
                <a:off x="981488" y="2717582"/>
                <a:ext cx="12036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chemeClr val="dk1"/>
                    </a:solidFill>
                    <a:latin typeface="Jost"/>
                    <a:ea typeface="Jost"/>
                    <a:cs typeface="Jost"/>
                    <a:sym typeface="Jost"/>
                  </a:rPr>
                  <a:t>BIO</a:t>
                </a:r>
                <a:endParaRPr sz="1200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  <p:cxnSp>
            <p:nvCxnSpPr>
              <p:cNvPr id="76" name="Google Shape;76;p13"/>
              <p:cNvCxnSpPr/>
              <p:nvPr/>
            </p:nvCxnSpPr>
            <p:spPr>
              <a:xfrm>
                <a:off x="1310413" y="2832557"/>
                <a:ext cx="7668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sp>
          <p:nvSpPr>
            <p:cNvPr id="77" name="Google Shape;77;p13"/>
            <p:cNvSpPr txBox="1"/>
            <p:nvPr/>
          </p:nvSpPr>
          <p:spPr>
            <a:xfrm>
              <a:off x="2340025" y="3417600"/>
              <a:ext cx="42255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The bio section of your resume, also known as the summary or objective statement, is a brief and impactful introduction that provides employers with a snapshot of who you are as a professional. It should highlight your key qualifications, skills, and career goals.</a:t>
              </a:r>
              <a:endParaRPr sz="10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</p:grpSp>
      <p:grpSp>
        <p:nvGrpSpPr>
          <p:cNvPr id="78" name="Google Shape;78;p13"/>
          <p:cNvGrpSpPr/>
          <p:nvPr/>
        </p:nvGrpSpPr>
        <p:grpSpPr>
          <a:xfrm>
            <a:off x="981488" y="4399433"/>
            <a:ext cx="1203600" cy="184800"/>
            <a:chOff x="981488" y="2717582"/>
            <a:chExt cx="1203600" cy="184800"/>
          </a:xfrm>
        </p:grpSpPr>
        <p:sp>
          <p:nvSpPr>
            <p:cNvPr id="79" name="Google Shape;79;p13"/>
            <p:cNvSpPr txBox="1"/>
            <p:nvPr/>
          </p:nvSpPr>
          <p:spPr>
            <a:xfrm>
              <a:off x="981488" y="2717582"/>
              <a:ext cx="12036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200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EDUCATION</a:t>
              </a:r>
              <a:endPara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cxnSp>
          <p:nvCxnSpPr>
            <p:cNvPr id="80" name="Google Shape;80;p13"/>
            <p:cNvCxnSpPr/>
            <p:nvPr/>
          </p:nvCxnSpPr>
          <p:spPr>
            <a:xfrm>
              <a:off x="1889725" y="2809974"/>
              <a:ext cx="1875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81" name="Google Shape;81;p13"/>
          <p:cNvGrpSpPr/>
          <p:nvPr/>
        </p:nvGrpSpPr>
        <p:grpSpPr>
          <a:xfrm>
            <a:off x="2340000" y="4399425"/>
            <a:ext cx="4239000" cy="1371475"/>
            <a:chOff x="2340000" y="4399425"/>
            <a:chExt cx="4239000" cy="1371475"/>
          </a:xfrm>
        </p:grpSpPr>
        <p:sp>
          <p:nvSpPr>
            <p:cNvPr id="82" name="Google Shape;82;p13"/>
            <p:cNvSpPr txBox="1"/>
            <p:nvPr/>
          </p:nvSpPr>
          <p:spPr>
            <a:xfrm>
              <a:off x="2340025" y="4399425"/>
              <a:ext cx="31611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Bachelor of Fine Arts (BFA) in Graphic Design</a:t>
              </a:r>
              <a:endParaRPr sz="10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grpSp>
          <p:nvGrpSpPr>
            <p:cNvPr id="83" name="Google Shape;83;p13"/>
            <p:cNvGrpSpPr/>
            <p:nvPr/>
          </p:nvGrpSpPr>
          <p:grpSpPr>
            <a:xfrm>
              <a:off x="2340025" y="4628619"/>
              <a:ext cx="3030900" cy="138603"/>
              <a:chOff x="2340025" y="4628619"/>
              <a:chExt cx="3030900" cy="138603"/>
            </a:xfrm>
          </p:grpSpPr>
          <p:sp>
            <p:nvSpPr>
              <p:cNvPr id="84" name="Google Shape;84;p13"/>
              <p:cNvSpPr txBox="1"/>
              <p:nvPr/>
            </p:nvSpPr>
            <p:spPr>
              <a:xfrm>
                <a:off x="2340025" y="4628622"/>
                <a:ext cx="14292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706F6F"/>
                    </a:solidFill>
                    <a:latin typeface="Rubik"/>
                    <a:ea typeface="Rubik"/>
                    <a:cs typeface="Rubik"/>
                    <a:sym typeface="Rubik"/>
                  </a:rPr>
                  <a:t>XYZ University, City, State</a:t>
                </a:r>
                <a:endParaRPr sz="900">
                  <a:solidFill>
                    <a:srgbClr val="706F6F"/>
                  </a:solidFill>
                  <a:latin typeface="Rubik"/>
                  <a:ea typeface="Rubik"/>
                  <a:cs typeface="Rubik"/>
                  <a:sym typeface="Rubik"/>
                </a:endParaRPr>
              </a:p>
            </p:txBody>
          </p:sp>
          <p:sp>
            <p:nvSpPr>
              <p:cNvPr id="85" name="Google Shape;85;p13"/>
              <p:cNvSpPr txBox="1"/>
              <p:nvPr/>
            </p:nvSpPr>
            <p:spPr>
              <a:xfrm>
                <a:off x="3941725" y="4628619"/>
                <a:ext cx="14292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706F6F"/>
                    </a:solidFill>
                    <a:latin typeface="Rubik"/>
                    <a:ea typeface="Rubik"/>
                    <a:cs typeface="Rubik"/>
                    <a:sym typeface="Rubik"/>
                  </a:rPr>
                  <a:t>Graduated: May 20XX</a:t>
                </a:r>
                <a:endParaRPr sz="900">
                  <a:solidFill>
                    <a:srgbClr val="706F6F"/>
                  </a:solidFill>
                  <a:latin typeface="Rubik"/>
                  <a:ea typeface="Rubik"/>
                  <a:cs typeface="Rubik"/>
                  <a:sym typeface="Rubik"/>
                </a:endParaRPr>
              </a:p>
            </p:txBody>
          </p:sp>
          <p:cxnSp>
            <p:nvCxnSpPr>
              <p:cNvPr id="86" name="Google Shape;86;p13"/>
              <p:cNvCxnSpPr/>
              <p:nvPr/>
            </p:nvCxnSpPr>
            <p:spPr>
              <a:xfrm rot="10800000">
                <a:off x="3837950" y="4642872"/>
                <a:ext cx="0" cy="1101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706F6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sp>
          <p:nvSpPr>
            <p:cNvPr id="87" name="Google Shape;87;p13"/>
            <p:cNvSpPr txBox="1"/>
            <p:nvPr/>
          </p:nvSpPr>
          <p:spPr>
            <a:xfrm>
              <a:off x="2340025" y="4899300"/>
              <a:ext cx="4230000" cy="69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900">
                  <a:solidFill>
                    <a:srgbClr val="706F6F"/>
                  </a:solidFill>
                  <a:latin typeface="Rubik"/>
                  <a:ea typeface="Rubik"/>
                  <a:cs typeface="Rubik"/>
                  <a:sym typeface="Rubik"/>
                </a:rPr>
                <a:t>In this example, the resume provides details about the candidate's degree, the university they attended, the graduation date, relevant coursework, any honors or achievements during their academic tenure, and a brief overview of a significant capstone project.</a:t>
              </a:r>
              <a:endParaRPr sz="900">
                <a:solidFill>
                  <a:srgbClr val="706F6F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cxnSp>
          <p:nvCxnSpPr>
            <p:cNvPr id="88" name="Google Shape;88;p13"/>
            <p:cNvCxnSpPr/>
            <p:nvPr/>
          </p:nvCxnSpPr>
          <p:spPr>
            <a:xfrm>
              <a:off x="2340000" y="5770900"/>
              <a:ext cx="4239000" cy="0"/>
            </a:xfrm>
            <a:prstGeom prst="straightConnector1">
              <a:avLst/>
            </a:prstGeom>
            <a:noFill/>
            <a:ln cap="flat" cmpd="sng" w="9525">
              <a:solidFill>
                <a:srgbClr val="706F6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89" name="Google Shape;89;p13"/>
          <p:cNvSpPr txBox="1"/>
          <p:nvPr/>
        </p:nvSpPr>
        <p:spPr>
          <a:xfrm>
            <a:off x="981488" y="2717582"/>
            <a:ext cx="12036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Graphic Designer</a:t>
            </a:r>
            <a:endParaRPr sz="120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cxnSp>
        <p:nvCxnSpPr>
          <p:cNvPr id="90" name="Google Shape;90;p13"/>
          <p:cNvCxnSpPr/>
          <p:nvPr/>
        </p:nvCxnSpPr>
        <p:spPr>
          <a:xfrm>
            <a:off x="2194738" y="2832557"/>
            <a:ext cx="699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91" name="Google Shape;91;p13"/>
          <p:cNvGrpSpPr/>
          <p:nvPr/>
        </p:nvGrpSpPr>
        <p:grpSpPr>
          <a:xfrm>
            <a:off x="2340025" y="5937032"/>
            <a:ext cx="4230000" cy="1199475"/>
            <a:chOff x="2340025" y="5937032"/>
            <a:chExt cx="4230000" cy="1199475"/>
          </a:xfrm>
        </p:grpSpPr>
        <p:sp>
          <p:nvSpPr>
            <p:cNvPr id="92" name="Google Shape;92;p13"/>
            <p:cNvSpPr txBox="1"/>
            <p:nvPr/>
          </p:nvSpPr>
          <p:spPr>
            <a:xfrm>
              <a:off x="2340025" y="5937032"/>
              <a:ext cx="31611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Bachelor of Fine Arts (BFA) in Graphic Design</a:t>
              </a:r>
              <a:endParaRPr sz="10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grpSp>
          <p:nvGrpSpPr>
            <p:cNvPr id="93" name="Google Shape;93;p13"/>
            <p:cNvGrpSpPr/>
            <p:nvPr/>
          </p:nvGrpSpPr>
          <p:grpSpPr>
            <a:xfrm>
              <a:off x="2340025" y="6166226"/>
              <a:ext cx="3030900" cy="138603"/>
              <a:chOff x="2340025" y="4628619"/>
              <a:chExt cx="3030900" cy="138603"/>
            </a:xfrm>
          </p:grpSpPr>
          <p:sp>
            <p:nvSpPr>
              <p:cNvPr id="94" name="Google Shape;94;p13"/>
              <p:cNvSpPr txBox="1"/>
              <p:nvPr/>
            </p:nvSpPr>
            <p:spPr>
              <a:xfrm>
                <a:off x="2340025" y="4628622"/>
                <a:ext cx="14292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706F6F"/>
                    </a:solidFill>
                    <a:latin typeface="Rubik"/>
                    <a:ea typeface="Rubik"/>
                    <a:cs typeface="Rubik"/>
                    <a:sym typeface="Rubik"/>
                  </a:rPr>
                  <a:t>XYZ University, City, State</a:t>
                </a:r>
                <a:endParaRPr sz="900">
                  <a:solidFill>
                    <a:srgbClr val="706F6F"/>
                  </a:solidFill>
                  <a:latin typeface="Rubik"/>
                  <a:ea typeface="Rubik"/>
                  <a:cs typeface="Rubik"/>
                  <a:sym typeface="Rubik"/>
                </a:endParaRPr>
              </a:p>
            </p:txBody>
          </p:sp>
          <p:sp>
            <p:nvSpPr>
              <p:cNvPr id="95" name="Google Shape;95;p13"/>
              <p:cNvSpPr txBox="1"/>
              <p:nvPr/>
            </p:nvSpPr>
            <p:spPr>
              <a:xfrm>
                <a:off x="3941725" y="4628619"/>
                <a:ext cx="14292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706F6F"/>
                    </a:solidFill>
                    <a:latin typeface="Rubik"/>
                    <a:ea typeface="Rubik"/>
                    <a:cs typeface="Rubik"/>
                    <a:sym typeface="Rubik"/>
                  </a:rPr>
                  <a:t>Graduated: May 20XX</a:t>
                </a:r>
                <a:endParaRPr sz="900">
                  <a:solidFill>
                    <a:srgbClr val="706F6F"/>
                  </a:solidFill>
                  <a:latin typeface="Rubik"/>
                  <a:ea typeface="Rubik"/>
                  <a:cs typeface="Rubik"/>
                  <a:sym typeface="Rubik"/>
                </a:endParaRPr>
              </a:p>
            </p:txBody>
          </p:sp>
          <p:cxnSp>
            <p:nvCxnSpPr>
              <p:cNvPr id="96" name="Google Shape;96;p13"/>
              <p:cNvCxnSpPr/>
              <p:nvPr/>
            </p:nvCxnSpPr>
            <p:spPr>
              <a:xfrm rot="10800000">
                <a:off x="3837950" y="4642872"/>
                <a:ext cx="0" cy="1101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706F6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sp>
          <p:nvSpPr>
            <p:cNvPr id="97" name="Google Shape;97;p13"/>
            <p:cNvSpPr txBox="1"/>
            <p:nvPr/>
          </p:nvSpPr>
          <p:spPr>
            <a:xfrm>
              <a:off x="2340025" y="6436907"/>
              <a:ext cx="4230000" cy="69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900">
                  <a:solidFill>
                    <a:srgbClr val="706F6F"/>
                  </a:solidFill>
                  <a:latin typeface="Rubik"/>
                  <a:ea typeface="Rubik"/>
                  <a:cs typeface="Rubik"/>
                  <a:sym typeface="Rubik"/>
                </a:rPr>
                <a:t>In this example, the resume provides details about the candidate's degree, the university they attended, the graduation date, relevant coursework, any honors or achievements during their academic tenure, and a brief overview of a significant capstone project.</a:t>
              </a:r>
              <a:endParaRPr sz="900">
                <a:solidFill>
                  <a:srgbClr val="706F6F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</p:grpSp>
      <p:grpSp>
        <p:nvGrpSpPr>
          <p:cNvPr id="98" name="Google Shape;98;p13"/>
          <p:cNvGrpSpPr/>
          <p:nvPr/>
        </p:nvGrpSpPr>
        <p:grpSpPr>
          <a:xfrm>
            <a:off x="981488" y="7390283"/>
            <a:ext cx="1203600" cy="184800"/>
            <a:chOff x="981488" y="2717582"/>
            <a:chExt cx="1203600" cy="184800"/>
          </a:xfrm>
        </p:grpSpPr>
        <p:sp>
          <p:nvSpPr>
            <p:cNvPr id="99" name="Google Shape;99;p13"/>
            <p:cNvSpPr txBox="1"/>
            <p:nvPr/>
          </p:nvSpPr>
          <p:spPr>
            <a:xfrm>
              <a:off x="981488" y="2717582"/>
              <a:ext cx="12036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200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HARD SKILLS</a:t>
              </a:r>
              <a:endPara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cxnSp>
          <p:nvCxnSpPr>
            <p:cNvPr id="100" name="Google Shape;100;p13"/>
            <p:cNvCxnSpPr/>
            <p:nvPr/>
          </p:nvCxnSpPr>
          <p:spPr>
            <a:xfrm>
              <a:off x="1934225" y="2809974"/>
              <a:ext cx="1431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01" name="Google Shape;101;p13"/>
          <p:cNvGrpSpPr/>
          <p:nvPr/>
        </p:nvGrpSpPr>
        <p:grpSpPr>
          <a:xfrm>
            <a:off x="2329845" y="7405725"/>
            <a:ext cx="1933500" cy="330425"/>
            <a:chOff x="2329845" y="7405725"/>
            <a:chExt cx="1933500" cy="330425"/>
          </a:xfrm>
        </p:grpSpPr>
        <p:sp>
          <p:nvSpPr>
            <p:cNvPr id="102" name="Google Shape;102;p13"/>
            <p:cNvSpPr txBox="1"/>
            <p:nvPr/>
          </p:nvSpPr>
          <p:spPr>
            <a:xfrm>
              <a:off x="2329845" y="7405725"/>
              <a:ext cx="19335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Graphic Design</a:t>
              </a:r>
              <a:endParaRPr sz="10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sp>
          <p:nvSpPr>
            <p:cNvPr id="103" name="Google Shape;103;p13"/>
            <p:cNvSpPr/>
            <p:nvPr/>
          </p:nvSpPr>
          <p:spPr>
            <a:xfrm>
              <a:off x="2341475" y="7660850"/>
              <a:ext cx="75300" cy="75300"/>
            </a:xfrm>
            <a:prstGeom prst="ellipse">
              <a:avLst/>
            </a:prstGeom>
            <a:solidFill>
              <a:srgbClr val="623C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3"/>
            <p:cNvSpPr/>
            <p:nvPr/>
          </p:nvSpPr>
          <p:spPr>
            <a:xfrm>
              <a:off x="2543575" y="7660850"/>
              <a:ext cx="75300" cy="75300"/>
            </a:xfrm>
            <a:prstGeom prst="ellipse">
              <a:avLst/>
            </a:prstGeom>
            <a:solidFill>
              <a:srgbClr val="623C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3"/>
            <p:cNvSpPr/>
            <p:nvPr/>
          </p:nvSpPr>
          <p:spPr>
            <a:xfrm>
              <a:off x="2743550" y="7660850"/>
              <a:ext cx="75300" cy="75300"/>
            </a:xfrm>
            <a:prstGeom prst="ellipse">
              <a:avLst/>
            </a:prstGeom>
            <a:solidFill>
              <a:srgbClr val="623C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3"/>
            <p:cNvSpPr/>
            <p:nvPr/>
          </p:nvSpPr>
          <p:spPr>
            <a:xfrm>
              <a:off x="2945650" y="7660850"/>
              <a:ext cx="75300" cy="75300"/>
            </a:xfrm>
            <a:prstGeom prst="ellipse">
              <a:avLst/>
            </a:prstGeom>
            <a:solidFill>
              <a:srgbClr val="623C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3147750" y="7660850"/>
              <a:ext cx="75300" cy="75300"/>
            </a:xfrm>
            <a:prstGeom prst="ellipse">
              <a:avLst/>
            </a:prstGeom>
            <a:solidFill>
              <a:srgbClr val="623C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8" name="Google Shape;108;p13"/>
          <p:cNvGrpSpPr/>
          <p:nvPr/>
        </p:nvGrpSpPr>
        <p:grpSpPr>
          <a:xfrm>
            <a:off x="4510273" y="7405725"/>
            <a:ext cx="1933500" cy="330425"/>
            <a:chOff x="2329845" y="7405725"/>
            <a:chExt cx="1933500" cy="330425"/>
          </a:xfrm>
        </p:grpSpPr>
        <p:sp>
          <p:nvSpPr>
            <p:cNvPr id="109" name="Google Shape;109;p13"/>
            <p:cNvSpPr txBox="1"/>
            <p:nvPr/>
          </p:nvSpPr>
          <p:spPr>
            <a:xfrm>
              <a:off x="2329845" y="7405725"/>
              <a:ext cx="19335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User Interface (UI) Design</a:t>
              </a:r>
              <a:endParaRPr sz="10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2341475" y="7660850"/>
              <a:ext cx="75300" cy="75300"/>
            </a:xfrm>
            <a:prstGeom prst="ellipse">
              <a:avLst/>
            </a:prstGeom>
            <a:solidFill>
              <a:srgbClr val="623C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3"/>
            <p:cNvSpPr/>
            <p:nvPr/>
          </p:nvSpPr>
          <p:spPr>
            <a:xfrm>
              <a:off x="2543575" y="7660850"/>
              <a:ext cx="75300" cy="75300"/>
            </a:xfrm>
            <a:prstGeom prst="ellipse">
              <a:avLst/>
            </a:prstGeom>
            <a:solidFill>
              <a:srgbClr val="623C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2743550" y="7660850"/>
              <a:ext cx="75300" cy="75300"/>
            </a:xfrm>
            <a:prstGeom prst="ellipse">
              <a:avLst/>
            </a:prstGeom>
            <a:solidFill>
              <a:srgbClr val="623C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3"/>
            <p:cNvSpPr/>
            <p:nvPr/>
          </p:nvSpPr>
          <p:spPr>
            <a:xfrm>
              <a:off x="2945650" y="7660850"/>
              <a:ext cx="75300" cy="75300"/>
            </a:xfrm>
            <a:prstGeom prst="ellipse">
              <a:avLst/>
            </a:prstGeom>
            <a:solidFill>
              <a:srgbClr val="623C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3"/>
            <p:cNvSpPr/>
            <p:nvPr/>
          </p:nvSpPr>
          <p:spPr>
            <a:xfrm>
              <a:off x="3147750" y="7660850"/>
              <a:ext cx="75300" cy="75300"/>
            </a:xfrm>
            <a:prstGeom prst="ellipse">
              <a:avLst/>
            </a:prstGeom>
            <a:solidFill>
              <a:srgbClr val="B2B2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13"/>
          <p:cNvGrpSpPr/>
          <p:nvPr/>
        </p:nvGrpSpPr>
        <p:grpSpPr>
          <a:xfrm>
            <a:off x="2329845" y="7998648"/>
            <a:ext cx="1933500" cy="330425"/>
            <a:chOff x="2329845" y="7405725"/>
            <a:chExt cx="1933500" cy="330425"/>
          </a:xfrm>
        </p:grpSpPr>
        <p:sp>
          <p:nvSpPr>
            <p:cNvPr id="116" name="Google Shape;116;p13"/>
            <p:cNvSpPr txBox="1"/>
            <p:nvPr/>
          </p:nvSpPr>
          <p:spPr>
            <a:xfrm>
              <a:off x="2329845" y="7405725"/>
              <a:ext cx="19335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User Experience (UX) Design</a:t>
              </a:r>
              <a:endParaRPr sz="10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sp>
          <p:nvSpPr>
            <p:cNvPr id="117" name="Google Shape;117;p13"/>
            <p:cNvSpPr/>
            <p:nvPr/>
          </p:nvSpPr>
          <p:spPr>
            <a:xfrm>
              <a:off x="2341475" y="7660850"/>
              <a:ext cx="75300" cy="75300"/>
            </a:xfrm>
            <a:prstGeom prst="ellipse">
              <a:avLst/>
            </a:prstGeom>
            <a:solidFill>
              <a:srgbClr val="623C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3"/>
            <p:cNvSpPr/>
            <p:nvPr/>
          </p:nvSpPr>
          <p:spPr>
            <a:xfrm>
              <a:off x="2543575" y="7660850"/>
              <a:ext cx="75300" cy="75300"/>
            </a:xfrm>
            <a:prstGeom prst="ellipse">
              <a:avLst/>
            </a:prstGeom>
            <a:solidFill>
              <a:srgbClr val="623C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3"/>
            <p:cNvSpPr/>
            <p:nvPr/>
          </p:nvSpPr>
          <p:spPr>
            <a:xfrm>
              <a:off x="2743550" y="7660850"/>
              <a:ext cx="75300" cy="75300"/>
            </a:xfrm>
            <a:prstGeom prst="ellipse">
              <a:avLst/>
            </a:prstGeom>
            <a:solidFill>
              <a:srgbClr val="623C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3"/>
            <p:cNvSpPr/>
            <p:nvPr/>
          </p:nvSpPr>
          <p:spPr>
            <a:xfrm>
              <a:off x="2945650" y="7660850"/>
              <a:ext cx="75300" cy="75300"/>
            </a:xfrm>
            <a:prstGeom prst="ellipse">
              <a:avLst/>
            </a:prstGeom>
            <a:solidFill>
              <a:srgbClr val="623C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3"/>
            <p:cNvSpPr/>
            <p:nvPr/>
          </p:nvSpPr>
          <p:spPr>
            <a:xfrm>
              <a:off x="3147750" y="7660850"/>
              <a:ext cx="75300" cy="75300"/>
            </a:xfrm>
            <a:prstGeom prst="ellipse">
              <a:avLst/>
            </a:prstGeom>
            <a:solidFill>
              <a:srgbClr val="623C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2" name="Google Shape;122;p13"/>
          <p:cNvGrpSpPr/>
          <p:nvPr/>
        </p:nvGrpSpPr>
        <p:grpSpPr>
          <a:xfrm>
            <a:off x="4510273" y="7998648"/>
            <a:ext cx="1933500" cy="330425"/>
            <a:chOff x="2329845" y="7405725"/>
            <a:chExt cx="1933500" cy="330425"/>
          </a:xfrm>
        </p:grpSpPr>
        <p:sp>
          <p:nvSpPr>
            <p:cNvPr id="123" name="Google Shape;123;p13"/>
            <p:cNvSpPr txBox="1"/>
            <p:nvPr/>
          </p:nvSpPr>
          <p:spPr>
            <a:xfrm>
              <a:off x="2329845" y="7405725"/>
              <a:ext cx="19335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Branding and Identity</a:t>
              </a:r>
              <a:endParaRPr sz="10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sp>
          <p:nvSpPr>
            <p:cNvPr id="124" name="Google Shape;124;p13"/>
            <p:cNvSpPr/>
            <p:nvPr/>
          </p:nvSpPr>
          <p:spPr>
            <a:xfrm>
              <a:off x="2341475" y="7660850"/>
              <a:ext cx="75300" cy="75300"/>
            </a:xfrm>
            <a:prstGeom prst="ellipse">
              <a:avLst/>
            </a:prstGeom>
            <a:solidFill>
              <a:srgbClr val="623C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3"/>
            <p:cNvSpPr/>
            <p:nvPr/>
          </p:nvSpPr>
          <p:spPr>
            <a:xfrm>
              <a:off x="2543575" y="7660850"/>
              <a:ext cx="75300" cy="75300"/>
            </a:xfrm>
            <a:prstGeom prst="ellipse">
              <a:avLst/>
            </a:prstGeom>
            <a:solidFill>
              <a:srgbClr val="623C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3"/>
            <p:cNvSpPr/>
            <p:nvPr/>
          </p:nvSpPr>
          <p:spPr>
            <a:xfrm>
              <a:off x="2743550" y="7660850"/>
              <a:ext cx="75300" cy="75300"/>
            </a:xfrm>
            <a:prstGeom prst="ellipse">
              <a:avLst/>
            </a:prstGeom>
            <a:solidFill>
              <a:srgbClr val="623C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3"/>
            <p:cNvSpPr/>
            <p:nvPr/>
          </p:nvSpPr>
          <p:spPr>
            <a:xfrm>
              <a:off x="2945650" y="7660850"/>
              <a:ext cx="75300" cy="75300"/>
            </a:xfrm>
            <a:prstGeom prst="ellipse">
              <a:avLst/>
            </a:prstGeom>
            <a:solidFill>
              <a:srgbClr val="623C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3"/>
            <p:cNvSpPr/>
            <p:nvPr/>
          </p:nvSpPr>
          <p:spPr>
            <a:xfrm>
              <a:off x="3147750" y="7660850"/>
              <a:ext cx="75300" cy="75300"/>
            </a:xfrm>
            <a:prstGeom prst="ellipse">
              <a:avLst/>
            </a:prstGeom>
            <a:solidFill>
              <a:srgbClr val="B2B2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9" name="Google Shape;129;p13"/>
          <p:cNvGrpSpPr/>
          <p:nvPr/>
        </p:nvGrpSpPr>
        <p:grpSpPr>
          <a:xfrm>
            <a:off x="2329845" y="8545672"/>
            <a:ext cx="1933500" cy="330425"/>
            <a:chOff x="2329845" y="7405725"/>
            <a:chExt cx="1933500" cy="330425"/>
          </a:xfrm>
        </p:grpSpPr>
        <p:sp>
          <p:nvSpPr>
            <p:cNvPr id="130" name="Google Shape;130;p13"/>
            <p:cNvSpPr txBox="1"/>
            <p:nvPr/>
          </p:nvSpPr>
          <p:spPr>
            <a:xfrm>
              <a:off x="2329845" y="7405725"/>
              <a:ext cx="19335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Typography</a:t>
              </a:r>
              <a:endParaRPr sz="10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sp>
          <p:nvSpPr>
            <p:cNvPr id="131" name="Google Shape;131;p13"/>
            <p:cNvSpPr/>
            <p:nvPr/>
          </p:nvSpPr>
          <p:spPr>
            <a:xfrm>
              <a:off x="2341475" y="7660850"/>
              <a:ext cx="75300" cy="75300"/>
            </a:xfrm>
            <a:prstGeom prst="ellipse">
              <a:avLst/>
            </a:prstGeom>
            <a:solidFill>
              <a:srgbClr val="623C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3"/>
            <p:cNvSpPr/>
            <p:nvPr/>
          </p:nvSpPr>
          <p:spPr>
            <a:xfrm>
              <a:off x="2543575" y="7660850"/>
              <a:ext cx="75300" cy="75300"/>
            </a:xfrm>
            <a:prstGeom prst="ellipse">
              <a:avLst/>
            </a:prstGeom>
            <a:solidFill>
              <a:srgbClr val="623C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3"/>
            <p:cNvSpPr/>
            <p:nvPr/>
          </p:nvSpPr>
          <p:spPr>
            <a:xfrm>
              <a:off x="2743550" y="7660850"/>
              <a:ext cx="75300" cy="75300"/>
            </a:xfrm>
            <a:prstGeom prst="ellipse">
              <a:avLst/>
            </a:prstGeom>
            <a:solidFill>
              <a:srgbClr val="623C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3"/>
            <p:cNvSpPr/>
            <p:nvPr/>
          </p:nvSpPr>
          <p:spPr>
            <a:xfrm>
              <a:off x="2945650" y="7660850"/>
              <a:ext cx="75300" cy="75300"/>
            </a:xfrm>
            <a:prstGeom prst="ellipse">
              <a:avLst/>
            </a:prstGeom>
            <a:solidFill>
              <a:srgbClr val="623C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3"/>
            <p:cNvSpPr/>
            <p:nvPr/>
          </p:nvSpPr>
          <p:spPr>
            <a:xfrm>
              <a:off x="3147750" y="7660850"/>
              <a:ext cx="75300" cy="75300"/>
            </a:xfrm>
            <a:prstGeom prst="ellipse">
              <a:avLst/>
            </a:prstGeom>
            <a:solidFill>
              <a:srgbClr val="B2B2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6" name="Google Shape;136;p13"/>
          <p:cNvGrpSpPr/>
          <p:nvPr/>
        </p:nvGrpSpPr>
        <p:grpSpPr>
          <a:xfrm>
            <a:off x="4510273" y="8545672"/>
            <a:ext cx="1933500" cy="330425"/>
            <a:chOff x="2329845" y="7405725"/>
            <a:chExt cx="1933500" cy="330425"/>
          </a:xfrm>
        </p:grpSpPr>
        <p:sp>
          <p:nvSpPr>
            <p:cNvPr id="137" name="Google Shape;137;p13"/>
            <p:cNvSpPr txBox="1"/>
            <p:nvPr/>
          </p:nvSpPr>
          <p:spPr>
            <a:xfrm>
              <a:off x="2329845" y="7405725"/>
              <a:ext cx="19335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Web Design</a:t>
              </a:r>
              <a:endParaRPr sz="10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sp>
          <p:nvSpPr>
            <p:cNvPr id="138" name="Google Shape;138;p13"/>
            <p:cNvSpPr/>
            <p:nvPr/>
          </p:nvSpPr>
          <p:spPr>
            <a:xfrm>
              <a:off x="2341475" y="7660850"/>
              <a:ext cx="75300" cy="75300"/>
            </a:xfrm>
            <a:prstGeom prst="ellipse">
              <a:avLst/>
            </a:prstGeom>
            <a:solidFill>
              <a:srgbClr val="623C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3"/>
            <p:cNvSpPr/>
            <p:nvPr/>
          </p:nvSpPr>
          <p:spPr>
            <a:xfrm>
              <a:off x="2543575" y="7660850"/>
              <a:ext cx="75300" cy="75300"/>
            </a:xfrm>
            <a:prstGeom prst="ellipse">
              <a:avLst/>
            </a:prstGeom>
            <a:solidFill>
              <a:srgbClr val="623C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3"/>
            <p:cNvSpPr/>
            <p:nvPr/>
          </p:nvSpPr>
          <p:spPr>
            <a:xfrm>
              <a:off x="2743550" y="7660850"/>
              <a:ext cx="75300" cy="75300"/>
            </a:xfrm>
            <a:prstGeom prst="ellipse">
              <a:avLst/>
            </a:prstGeom>
            <a:solidFill>
              <a:srgbClr val="623C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13"/>
            <p:cNvSpPr/>
            <p:nvPr/>
          </p:nvSpPr>
          <p:spPr>
            <a:xfrm>
              <a:off x="2945650" y="7660850"/>
              <a:ext cx="75300" cy="75300"/>
            </a:xfrm>
            <a:prstGeom prst="ellipse">
              <a:avLst/>
            </a:prstGeom>
            <a:solidFill>
              <a:srgbClr val="B2B2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13"/>
            <p:cNvSpPr/>
            <p:nvPr/>
          </p:nvSpPr>
          <p:spPr>
            <a:xfrm>
              <a:off x="3147750" y="7660850"/>
              <a:ext cx="75300" cy="75300"/>
            </a:xfrm>
            <a:prstGeom prst="ellipse">
              <a:avLst/>
            </a:prstGeom>
            <a:solidFill>
              <a:srgbClr val="B2B2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143" name="Google Shape;143;p13"/>
          <p:cNvCxnSpPr/>
          <p:nvPr/>
        </p:nvCxnSpPr>
        <p:spPr>
          <a:xfrm flipH="1">
            <a:off x="6202850" y="9048750"/>
            <a:ext cx="1452000" cy="1742400"/>
          </a:xfrm>
          <a:prstGeom prst="straightConnector1">
            <a:avLst/>
          </a:prstGeom>
          <a:noFill/>
          <a:ln cap="flat" cmpd="sng" w="28575">
            <a:solidFill>
              <a:srgbClr val="F7F5FD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4"/>
          <p:cNvSpPr/>
          <p:nvPr/>
        </p:nvSpPr>
        <p:spPr>
          <a:xfrm>
            <a:off x="-783400" y="8189775"/>
            <a:ext cx="1305000" cy="1305000"/>
          </a:xfrm>
          <a:prstGeom prst="ellipse">
            <a:avLst/>
          </a:prstGeom>
          <a:noFill/>
          <a:ln cap="flat" cmpd="sng" w="19050">
            <a:solidFill>
              <a:srgbClr val="623CD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49" name="Google Shape;149;p14"/>
          <p:cNvCxnSpPr/>
          <p:nvPr/>
        </p:nvCxnSpPr>
        <p:spPr>
          <a:xfrm flipH="1">
            <a:off x="-36250" y="-63500"/>
            <a:ext cx="7356900" cy="8817300"/>
          </a:xfrm>
          <a:prstGeom prst="straightConnector1">
            <a:avLst/>
          </a:prstGeom>
          <a:noFill/>
          <a:ln cap="flat" cmpd="sng" w="28575">
            <a:solidFill>
              <a:srgbClr val="F7F5FD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0" name="Google Shape;150;p14"/>
          <p:cNvSpPr/>
          <p:nvPr/>
        </p:nvSpPr>
        <p:spPr>
          <a:xfrm>
            <a:off x="4808600" y="2306200"/>
            <a:ext cx="573900" cy="573900"/>
          </a:xfrm>
          <a:prstGeom prst="ellipse">
            <a:avLst/>
          </a:prstGeom>
          <a:solidFill>
            <a:srgbClr val="623CD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1" name="Google Shape;151;p14"/>
          <p:cNvPicPr preferRelativeResize="0"/>
          <p:nvPr/>
        </p:nvPicPr>
        <p:blipFill rotWithShape="1">
          <a:blip r:embed="rId3">
            <a:alphaModFix/>
          </a:blip>
          <a:srcRect b="33238" l="12940" r="12947" t="7481"/>
          <a:stretch/>
        </p:blipFill>
        <p:spPr>
          <a:xfrm>
            <a:off x="4808600" y="1080000"/>
            <a:ext cx="1800000" cy="1800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52" name="Google Shape;152;p14"/>
          <p:cNvSpPr/>
          <p:nvPr/>
        </p:nvSpPr>
        <p:spPr>
          <a:xfrm>
            <a:off x="6790400" y="-474250"/>
            <a:ext cx="927000" cy="927000"/>
          </a:xfrm>
          <a:prstGeom prst="ellipse">
            <a:avLst/>
          </a:prstGeom>
          <a:noFill/>
          <a:ln cap="flat" cmpd="sng" w="19050">
            <a:solidFill>
              <a:srgbClr val="623CD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3" name="Google Shape;15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9993" y="1079573"/>
            <a:ext cx="161925" cy="2740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4" name="Google Shape;154;p14"/>
          <p:cNvGrpSpPr/>
          <p:nvPr/>
        </p:nvGrpSpPr>
        <p:grpSpPr>
          <a:xfrm>
            <a:off x="2335802" y="7402571"/>
            <a:ext cx="503645" cy="1191174"/>
            <a:chOff x="2335802" y="7402571"/>
            <a:chExt cx="503645" cy="1191174"/>
          </a:xfrm>
        </p:grpSpPr>
        <p:pic>
          <p:nvPicPr>
            <p:cNvPr id="155" name="Google Shape;155;p1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335802" y="7402571"/>
              <a:ext cx="503645" cy="375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6" name="Google Shape;156;p14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2365887" y="8146070"/>
              <a:ext cx="443476" cy="4476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7" name="Google Shape;157;p14"/>
          <p:cNvGrpSpPr/>
          <p:nvPr/>
        </p:nvGrpSpPr>
        <p:grpSpPr>
          <a:xfrm>
            <a:off x="3165654" y="7377288"/>
            <a:ext cx="447675" cy="1216456"/>
            <a:chOff x="3140954" y="7377288"/>
            <a:chExt cx="447675" cy="1216456"/>
          </a:xfrm>
        </p:grpSpPr>
        <p:pic>
          <p:nvPicPr>
            <p:cNvPr id="158" name="Google Shape;158;p14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3143054" y="7377288"/>
              <a:ext cx="443475" cy="4260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9" name="Google Shape;159;p14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3140954" y="8146070"/>
              <a:ext cx="447675" cy="4476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0" name="Google Shape;160;p14"/>
          <p:cNvGrpSpPr/>
          <p:nvPr/>
        </p:nvGrpSpPr>
        <p:grpSpPr>
          <a:xfrm>
            <a:off x="3939536" y="7376721"/>
            <a:ext cx="447675" cy="1217024"/>
            <a:chOff x="3975241" y="7376721"/>
            <a:chExt cx="447675" cy="1217024"/>
          </a:xfrm>
        </p:grpSpPr>
        <p:pic>
          <p:nvPicPr>
            <p:cNvPr id="161" name="Google Shape;161;p14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4036228" y="7376721"/>
              <a:ext cx="325700" cy="427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2" name="Google Shape;162;p14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3975241" y="8146070"/>
              <a:ext cx="447675" cy="4476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3" name="Google Shape;163;p14"/>
          <p:cNvGrpSpPr/>
          <p:nvPr/>
        </p:nvGrpSpPr>
        <p:grpSpPr>
          <a:xfrm>
            <a:off x="4713418" y="7395558"/>
            <a:ext cx="535625" cy="1200287"/>
            <a:chOff x="4713418" y="7395558"/>
            <a:chExt cx="535625" cy="1200287"/>
          </a:xfrm>
        </p:grpSpPr>
        <p:pic>
          <p:nvPicPr>
            <p:cNvPr id="164" name="Google Shape;164;p14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4713418" y="7395558"/>
              <a:ext cx="535625" cy="389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5" name="Google Shape;165;p14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4757393" y="8143970"/>
              <a:ext cx="447675" cy="4518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6" name="Google Shape;166;p14"/>
          <p:cNvGrpSpPr/>
          <p:nvPr/>
        </p:nvGrpSpPr>
        <p:grpSpPr>
          <a:xfrm>
            <a:off x="991218" y="9486632"/>
            <a:ext cx="2114677" cy="167626"/>
            <a:chOff x="991218" y="9486632"/>
            <a:chExt cx="2114677" cy="167626"/>
          </a:xfrm>
        </p:grpSpPr>
        <p:grpSp>
          <p:nvGrpSpPr>
            <p:cNvPr id="167" name="Google Shape;167;p14"/>
            <p:cNvGrpSpPr/>
            <p:nvPr/>
          </p:nvGrpSpPr>
          <p:grpSpPr>
            <a:xfrm>
              <a:off x="991218" y="9486632"/>
              <a:ext cx="652907" cy="167626"/>
              <a:chOff x="991218" y="9486632"/>
              <a:chExt cx="652907" cy="167626"/>
            </a:xfrm>
          </p:grpSpPr>
          <p:pic>
            <p:nvPicPr>
              <p:cNvPr id="168" name="Google Shape;168;p14"/>
              <p:cNvPicPr preferRelativeResize="0"/>
              <p:nvPr/>
            </p:nvPicPr>
            <p:blipFill>
              <a:blip r:embed="rId13">
                <a:alphaModFix/>
              </a:blip>
              <a:stretch>
                <a:fillRect/>
              </a:stretch>
            </p:blipFill>
            <p:spPr>
              <a:xfrm>
                <a:off x="991218" y="9486632"/>
                <a:ext cx="67843" cy="16762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9" name="Google Shape;169;p14"/>
              <p:cNvPicPr preferRelativeResize="0"/>
              <p:nvPr/>
            </p:nvPicPr>
            <p:blipFill>
              <a:blip r:embed="rId14">
                <a:alphaModFix/>
              </a:blip>
              <a:stretch>
                <a:fillRect/>
              </a:stretch>
            </p:blipFill>
            <p:spPr>
              <a:xfrm>
                <a:off x="1205041" y="9486632"/>
                <a:ext cx="135687" cy="16762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0" name="Google Shape;170;p14"/>
              <p:cNvPicPr preferRelativeResize="0"/>
              <p:nvPr/>
            </p:nvPicPr>
            <p:blipFill>
              <a:blip r:embed="rId15">
                <a:alphaModFix/>
              </a:blip>
              <a:stretch>
                <a:fillRect/>
              </a:stretch>
            </p:blipFill>
            <p:spPr>
              <a:xfrm>
                <a:off x="1495750" y="9500026"/>
                <a:ext cx="148375" cy="121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cxnSp>
          <p:nvCxnSpPr>
            <p:cNvPr id="171" name="Google Shape;171;p14"/>
            <p:cNvCxnSpPr/>
            <p:nvPr/>
          </p:nvCxnSpPr>
          <p:spPr>
            <a:xfrm rot="10800000">
              <a:off x="1132300" y="9504225"/>
              <a:ext cx="0" cy="113100"/>
            </a:xfrm>
            <a:prstGeom prst="straightConnector1">
              <a:avLst/>
            </a:prstGeom>
            <a:noFill/>
            <a:ln cap="flat" cmpd="sng" w="19050">
              <a:solidFill>
                <a:srgbClr val="706F6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2" name="Google Shape;172;p14"/>
            <p:cNvCxnSpPr/>
            <p:nvPr/>
          </p:nvCxnSpPr>
          <p:spPr>
            <a:xfrm rot="10800000">
              <a:off x="1417825" y="9504225"/>
              <a:ext cx="0" cy="113100"/>
            </a:xfrm>
            <a:prstGeom prst="straightConnector1">
              <a:avLst/>
            </a:prstGeom>
            <a:noFill/>
            <a:ln cap="flat" cmpd="sng" w="19050">
              <a:solidFill>
                <a:srgbClr val="706F6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3" name="Google Shape;173;p14"/>
            <p:cNvCxnSpPr/>
            <p:nvPr/>
          </p:nvCxnSpPr>
          <p:spPr>
            <a:xfrm rot="10800000">
              <a:off x="1713050" y="9504225"/>
              <a:ext cx="0" cy="113100"/>
            </a:xfrm>
            <a:prstGeom prst="straightConnector1">
              <a:avLst/>
            </a:prstGeom>
            <a:noFill/>
            <a:ln cap="flat" cmpd="sng" w="19050">
              <a:solidFill>
                <a:srgbClr val="706F6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74" name="Google Shape;174;p14"/>
            <p:cNvSpPr txBox="1"/>
            <p:nvPr/>
          </p:nvSpPr>
          <p:spPr>
            <a:xfrm>
              <a:off x="1796995" y="9494771"/>
              <a:ext cx="13089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chemeClr val="dk1"/>
                  </a:solidFill>
                  <a:latin typeface="Arimo SemiBold"/>
                  <a:ea typeface="Arimo SemiBold"/>
                  <a:cs typeface="Arimo SemiBold"/>
                  <a:sym typeface="Arimo SemiBold"/>
                </a:rPr>
                <a:t>DarwinOReilly.com</a:t>
              </a:r>
              <a:endParaRPr sz="1000">
                <a:solidFill>
                  <a:schemeClr val="dk1"/>
                </a:solidFill>
                <a:latin typeface="Arimo SemiBold"/>
                <a:ea typeface="Arimo SemiBold"/>
                <a:cs typeface="Arimo SemiBold"/>
                <a:sym typeface="Arimo SemiBold"/>
              </a:endParaRPr>
            </a:p>
          </p:txBody>
        </p:sp>
      </p:grpSp>
      <p:sp>
        <p:nvSpPr>
          <p:cNvPr id="175" name="Google Shape;175;p14"/>
          <p:cNvSpPr txBox="1"/>
          <p:nvPr/>
        </p:nvSpPr>
        <p:spPr>
          <a:xfrm>
            <a:off x="5891897" y="9494775"/>
            <a:ext cx="6735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0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2025</a:t>
            </a:r>
            <a:endParaRPr b="1" sz="10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76" name="Google Shape;176;p14"/>
          <p:cNvSpPr txBox="1"/>
          <p:nvPr/>
        </p:nvSpPr>
        <p:spPr>
          <a:xfrm>
            <a:off x="1243226" y="1055773"/>
            <a:ext cx="8343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>
                <a:solidFill>
                  <a:schemeClr val="dk1"/>
                </a:solidFill>
                <a:latin typeface="Jost SemiBold"/>
                <a:ea typeface="Jost SemiBold"/>
                <a:cs typeface="Jost SemiBold"/>
                <a:sym typeface="Jost SemiBold"/>
              </a:rPr>
              <a:t>PHONE</a:t>
            </a:r>
            <a:endParaRPr sz="1000">
              <a:solidFill>
                <a:schemeClr val="dk1"/>
              </a:solidFill>
              <a:latin typeface="Jost SemiBold"/>
              <a:ea typeface="Jost SemiBold"/>
              <a:cs typeface="Jost SemiBold"/>
              <a:sym typeface="Jost SemiBold"/>
            </a:endParaRPr>
          </a:p>
        </p:txBody>
      </p:sp>
      <p:sp>
        <p:nvSpPr>
          <p:cNvPr id="177" name="Google Shape;177;p14"/>
          <p:cNvSpPr txBox="1"/>
          <p:nvPr/>
        </p:nvSpPr>
        <p:spPr>
          <a:xfrm>
            <a:off x="1243226" y="1221149"/>
            <a:ext cx="8343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123-4567-890</a:t>
            </a:r>
            <a:endParaRPr sz="100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78" name="Google Shape;178;p14"/>
          <p:cNvSpPr txBox="1"/>
          <p:nvPr/>
        </p:nvSpPr>
        <p:spPr>
          <a:xfrm>
            <a:off x="964454" y="1474200"/>
            <a:ext cx="30903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3800">
                <a:solidFill>
                  <a:srgbClr val="623CDA"/>
                </a:solidFill>
                <a:latin typeface="Arimo"/>
                <a:ea typeface="Arimo"/>
                <a:cs typeface="Arimo"/>
                <a:sym typeface="Arimo"/>
              </a:rPr>
              <a:t>DARWIN</a:t>
            </a:r>
            <a:r>
              <a:rPr b="1" lang="uk" sz="38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endParaRPr b="1" sz="38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38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O'REILLY</a:t>
            </a:r>
            <a:endParaRPr b="1" sz="38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grpSp>
        <p:nvGrpSpPr>
          <p:cNvPr id="179" name="Google Shape;179;p14"/>
          <p:cNvGrpSpPr/>
          <p:nvPr/>
        </p:nvGrpSpPr>
        <p:grpSpPr>
          <a:xfrm>
            <a:off x="981488" y="3417607"/>
            <a:ext cx="1203600" cy="184800"/>
            <a:chOff x="981488" y="2717582"/>
            <a:chExt cx="1203600" cy="184800"/>
          </a:xfrm>
        </p:grpSpPr>
        <p:sp>
          <p:nvSpPr>
            <p:cNvPr id="180" name="Google Shape;180;p14"/>
            <p:cNvSpPr txBox="1"/>
            <p:nvPr/>
          </p:nvSpPr>
          <p:spPr>
            <a:xfrm>
              <a:off x="981488" y="2717582"/>
              <a:ext cx="12036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200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EXPERIENCE</a:t>
              </a:r>
              <a:endPara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cxnSp>
          <p:nvCxnSpPr>
            <p:cNvPr id="181" name="Google Shape;181;p14"/>
            <p:cNvCxnSpPr/>
            <p:nvPr/>
          </p:nvCxnSpPr>
          <p:spPr>
            <a:xfrm>
              <a:off x="1922800" y="2832550"/>
              <a:ext cx="1545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82" name="Google Shape;182;p14"/>
          <p:cNvSpPr txBox="1"/>
          <p:nvPr/>
        </p:nvSpPr>
        <p:spPr>
          <a:xfrm>
            <a:off x="981488" y="2717582"/>
            <a:ext cx="12036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Graphic Designer</a:t>
            </a:r>
            <a:endParaRPr sz="120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cxnSp>
        <p:nvCxnSpPr>
          <p:cNvPr id="183" name="Google Shape;183;p14"/>
          <p:cNvCxnSpPr/>
          <p:nvPr/>
        </p:nvCxnSpPr>
        <p:spPr>
          <a:xfrm>
            <a:off x="2194738" y="2832557"/>
            <a:ext cx="699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84" name="Google Shape;184;p14"/>
          <p:cNvGrpSpPr/>
          <p:nvPr/>
        </p:nvGrpSpPr>
        <p:grpSpPr>
          <a:xfrm>
            <a:off x="981488" y="7390283"/>
            <a:ext cx="1203600" cy="184800"/>
            <a:chOff x="981488" y="2717582"/>
            <a:chExt cx="1203600" cy="184800"/>
          </a:xfrm>
        </p:grpSpPr>
        <p:sp>
          <p:nvSpPr>
            <p:cNvPr id="185" name="Google Shape;185;p14"/>
            <p:cNvSpPr txBox="1"/>
            <p:nvPr/>
          </p:nvSpPr>
          <p:spPr>
            <a:xfrm>
              <a:off x="981488" y="2717582"/>
              <a:ext cx="12036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200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INTERESTS</a:t>
              </a:r>
              <a:endPara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cxnSp>
          <p:nvCxnSpPr>
            <p:cNvPr id="186" name="Google Shape;186;p14"/>
            <p:cNvCxnSpPr/>
            <p:nvPr/>
          </p:nvCxnSpPr>
          <p:spPr>
            <a:xfrm>
              <a:off x="1773050" y="2809974"/>
              <a:ext cx="3042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87" name="Google Shape;187;p14"/>
          <p:cNvSpPr txBox="1"/>
          <p:nvPr/>
        </p:nvSpPr>
        <p:spPr>
          <a:xfrm>
            <a:off x="2340025" y="3454437"/>
            <a:ext cx="31611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Senior Graphic Designer</a:t>
            </a:r>
            <a:endParaRPr sz="10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cxnSp>
        <p:nvCxnSpPr>
          <p:cNvPr id="188" name="Google Shape;188;p14"/>
          <p:cNvCxnSpPr/>
          <p:nvPr/>
        </p:nvCxnSpPr>
        <p:spPr>
          <a:xfrm>
            <a:off x="2340000" y="5383450"/>
            <a:ext cx="4239000" cy="0"/>
          </a:xfrm>
          <a:prstGeom prst="straightConnector1">
            <a:avLst/>
          </a:prstGeom>
          <a:noFill/>
          <a:ln cap="flat" cmpd="sng" w="9525">
            <a:solidFill>
              <a:srgbClr val="706F6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9" name="Google Shape;189;p14"/>
          <p:cNvSpPr txBox="1"/>
          <p:nvPr/>
        </p:nvSpPr>
        <p:spPr>
          <a:xfrm>
            <a:off x="2340025" y="3683625"/>
            <a:ext cx="24687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900">
                <a:solidFill>
                  <a:srgbClr val="706F6F"/>
                </a:solidFill>
                <a:latin typeface="Rubik"/>
                <a:ea typeface="Rubik"/>
                <a:cs typeface="Rubik"/>
                <a:sym typeface="Rubik"/>
              </a:rPr>
              <a:t>Creative Solutions Agency, City, State</a:t>
            </a:r>
            <a:endParaRPr sz="900">
              <a:solidFill>
                <a:srgbClr val="706F6F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90" name="Google Shape;190;p14"/>
          <p:cNvSpPr txBox="1"/>
          <p:nvPr/>
        </p:nvSpPr>
        <p:spPr>
          <a:xfrm>
            <a:off x="4946675" y="3683625"/>
            <a:ext cx="16233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900">
                <a:solidFill>
                  <a:srgbClr val="706F6F"/>
                </a:solidFill>
                <a:latin typeface="Rubik"/>
                <a:ea typeface="Rubik"/>
                <a:cs typeface="Rubik"/>
                <a:sym typeface="Rubik"/>
              </a:rPr>
              <a:t>June 2019 - Present</a:t>
            </a:r>
            <a:endParaRPr sz="900">
              <a:solidFill>
                <a:srgbClr val="706F6F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grpSp>
        <p:nvGrpSpPr>
          <p:cNvPr id="191" name="Google Shape;191;p14"/>
          <p:cNvGrpSpPr/>
          <p:nvPr/>
        </p:nvGrpSpPr>
        <p:grpSpPr>
          <a:xfrm>
            <a:off x="2342250" y="3944244"/>
            <a:ext cx="4227625" cy="1270656"/>
            <a:chOff x="2342250" y="3944244"/>
            <a:chExt cx="4227625" cy="1270656"/>
          </a:xfrm>
        </p:grpSpPr>
        <p:sp>
          <p:nvSpPr>
            <p:cNvPr id="192" name="Google Shape;192;p14"/>
            <p:cNvSpPr txBox="1"/>
            <p:nvPr/>
          </p:nvSpPr>
          <p:spPr>
            <a:xfrm>
              <a:off x="2552275" y="3954300"/>
              <a:ext cx="4017600" cy="126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900">
                  <a:solidFill>
                    <a:srgbClr val="706F6F"/>
                  </a:solidFill>
                  <a:latin typeface="Rubik"/>
                  <a:ea typeface="Rubik"/>
                  <a:cs typeface="Rubik"/>
                  <a:sym typeface="Rubik"/>
                </a:rPr>
                <a:t>Lead the design team in conceptualizing and executing creative solutions for a diverse range of clients in industries such as technology, healthcare, and finance.</a:t>
              </a:r>
              <a:endParaRPr sz="900">
                <a:solidFill>
                  <a:srgbClr val="706F6F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0" lvl="0" marL="0" rtl="0" algn="l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900">
                  <a:solidFill>
                    <a:srgbClr val="706F6F"/>
                  </a:solidFill>
                  <a:latin typeface="Rubik"/>
                  <a:ea typeface="Rubik"/>
                  <a:cs typeface="Rubik"/>
                  <a:sym typeface="Rubik"/>
                </a:rPr>
                <a:t>Manage end-to-end design projects, from initial client briefings to final delivery, ensuring high-quality, on-time, and on-budget results.</a:t>
              </a:r>
              <a:endParaRPr sz="900">
                <a:solidFill>
                  <a:srgbClr val="706F6F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0" lvl="0" marL="0" rtl="0" algn="l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900">
                  <a:solidFill>
                    <a:srgbClr val="706F6F"/>
                  </a:solidFill>
                  <a:latin typeface="Rubik"/>
                  <a:ea typeface="Rubik"/>
                  <a:cs typeface="Rubik"/>
                  <a:sym typeface="Rubik"/>
                </a:rPr>
                <a:t>Collaborate closely with clients to understand their brand identity and vision, translating concepts into visually appealing and effective designs.</a:t>
              </a:r>
              <a:endParaRPr sz="900">
                <a:solidFill>
                  <a:srgbClr val="706F6F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sp>
          <p:nvSpPr>
            <p:cNvPr id="193" name="Google Shape;193;p14"/>
            <p:cNvSpPr txBox="1"/>
            <p:nvPr/>
          </p:nvSpPr>
          <p:spPr>
            <a:xfrm>
              <a:off x="2342250" y="3944244"/>
              <a:ext cx="1620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706F6F"/>
                  </a:solidFill>
                </a:rPr>
                <a:t>•</a:t>
              </a:r>
              <a:endParaRPr sz="900">
                <a:solidFill>
                  <a:srgbClr val="706F6F"/>
                </a:solidFill>
              </a:endParaRPr>
            </a:p>
          </p:txBody>
        </p:sp>
        <p:sp>
          <p:nvSpPr>
            <p:cNvPr id="194" name="Google Shape;194;p14"/>
            <p:cNvSpPr txBox="1"/>
            <p:nvPr/>
          </p:nvSpPr>
          <p:spPr>
            <a:xfrm>
              <a:off x="2342250" y="4500619"/>
              <a:ext cx="1620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706F6F"/>
                  </a:solidFill>
                </a:rPr>
                <a:t>•</a:t>
              </a:r>
              <a:endParaRPr sz="900">
                <a:solidFill>
                  <a:srgbClr val="706F6F"/>
                </a:solidFill>
              </a:endParaRPr>
            </a:p>
          </p:txBody>
        </p:sp>
        <p:sp>
          <p:nvSpPr>
            <p:cNvPr id="195" name="Google Shape;195;p14"/>
            <p:cNvSpPr txBox="1"/>
            <p:nvPr/>
          </p:nvSpPr>
          <p:spPr>
            <a:xfrm>
              <a:off x="2342250" y="4874495"/>
              <a:ext cx="1620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706F6F"/>
                  </a:solidFill>
                </a:rPr>
                <a:t>•</a:t>
              </a:r>
              <a:endParaRPr sz="900">
                <a:solidFill>
                  <a:srgbClr val="706F6F"/>
                </a:solidFill>
              </a:endParaRPr>
            </a:p>
          </p:txBody>
        </p:sp>
      </p:grpSp>
      <p:sp>
        <p:nvSpPr>
          <p:cNvPr id="196" name="Google Shape;196;p14"/>
          <p:cNvSpPr txBox="1"/>
          <p:nvPr/>
        </p:nvSpPr>
        <p:spPr>
          <a:xfrm>
            <a:off x="2340025" y="5529015"/>
            <a:ext cx="31611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UX/UI Designer</a:t>
            </a:r>
            <a:endParaRPr sz="10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97" name="Google Shape;197;p14"/>
          <p:cNvSpPr txBox="1"/>
          <p:nvPr/>
        </p:nvSpPr>
        <p:spPr>
          <a:xfrm>
            <a:off x="2340025" y="5758203"/>
            <a:ext cx="24687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900">
                <a:solidFill>
                  <a:srgbClr val="706F6F"/>
                </a:solidFill>
                <a:latin typeface="Rubik"/>
                <a:ea typeface="Rubik"/>
                <a:cs typeface="Rubik"/>
                <a:sym typeface="Rubik"/>
              </a:rPr>
              <a:t>Tech Innovations Start-up, City, State</a:t>
            </a:r>
            <a:endParaRPr sz="900">
              <a:solidFill>
                <a:srgbClr val="706F6F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98" name="Google Shape;198;p14"/>
          <p:cNvSpPr txBox="1"/>
          <p:nvPr/>
        </p:nvSpPr>
        <p:spPr>
          <a:xfrm>
            <a:off x="4946675" y="5758203"/>
            <a:ext cx="16233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900">
                <a:solidFill>
                  <a:srgbClr val="706F6F"/>
                </a:solidFill>
                <a:latin typeface="Rubik"/>
                <a:ea typeface="Rubik"/>
                <a:cs typeface="Rubik"/>
                <a:sym typeface="Rubik"/>
              </a:rPr>
              <a:t>January 2017 - May 2019</a:t>
            </a:r>
            <a:endParaRPr sz="900">
              <a:solidFill>
                <a:srgbClr val="706F6F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grpSp>
        <p:nvGrpSpPr>
          <p:cNvPr id="199" name="Google Shape;199;p14"/>
          <p:cNvGrpSpPr/>
          <p:nvPr/>
        </p:nvGrpSpPr>
        <p:grpSpPr>
          <a:xfrm>
            <a:off x="2342250" y="6018823"/>
            <a:ext cx="4227625" cy="1083756"/>
            <a:chOff x="2342250" y="3944244"/>
            <a:chExt cx="4227625" cy="1083756"/>
          </a:xfrm>
        </p:grpSpPr>
        <p:sp>
          <p:nvSpPr>
            <p:cNvPr id="200" name="Google Shape;200;p14"/>
            <p:cNvSpPr txBox="1"/>
            <p:nvPr/>
          </p:nvSpPr>
          <p:spPr>
            <a:xfrm>
              <a:off x="2552275" y="3954300"/>
              <a:ext cx="4017600" cy="107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900">
                  <a:solidFill>
                    <a:srgbClr val="706F6F"/>
                  </a:solidFill>
                  <a:latin typeface="Rubik"/>
                  <a:ea typeface="Rubik"/>
                  <a:cs typeface="Rubik"/>
                  <a:sym typeface="Rubik"/>
                </a:rPr>
                <a:t>Played a key role in the user experience (UX) and user interface (UI) design for a mobile app, leading to a 20% increase in user retention.</a:t>
              </a:r>
              <a:endParaRPr sz="900">
                <a:solidFill>
                  <a:srgbClr val="706F6F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0" lvl="0" marL="0" rtl="0" algn="l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900">
                  <a:solidFill>
                    <a:srgbClr val="706F6F"/>
                  </a:solidFill>
                  <a:latin typeface="Rubik"/>
                  <a:ea typeface="Rubik"/>
                  <a:cs typeface="Rubik"/>
                  <a:sym typeface="Rubik"/>
                </a:rPr>
                <a:t>Conducted user research and usability testing to inform design decisions and improve the overall user experience.</a:t>
              </a:r>
              <a:endParaRPr sz="900">
                <a:solidFill>
                  <a:srgbClr val="706F6F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0" lvl="0" marL="0" rtl="0" algn="l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900">
                  <a:solidFill>
                    <a:srgbClr val="706F6F"/>
                  </a:solidFill>
                  <a:latin typeface="Rubik"/>
                  <a:ea typeface="Rubik"/>
                  <a:cs typeface="Rubik"/>
                  <a:sym typeface="Rubik"/>
                </a:rPr>
                <a:t>Collaborated with the development team to implement responsive and visually appealing UI designs, ensuring </a:t>
              </a:r>
              <a:r>
                <a:rPr lang="uk" sz="900">
                  <a:solidFill>
                    <a:srgbClr val="706F6F"/>
                  </a:solidFill>
                  <a:latin typeface="Rubik"/>
                  <a:ea typeface="Rubik"/>
                  <a:cs typeface="Rubik"/>
                  <a:sym typeface="Rubik"/>
                </a:rPr>
                <a:t>consistent</a:t>
              </a:r>
              <a:r>
                <a:rPr lang="uk" sz="900">
                  <a:solidFill>
                    <a:srgbClr val="706F6F"/>
                  </a:solidFill>
                  <a:latin typeface="Rubik"/>
                  <a:ea typeface="Rubik"/>
                  <a:cs typeface="Rubik"/>
                  <a:sym typeface="Rubik"/>
                </a:rPr>
                <a:t> across platforms.</a:t>
              </a:r>
              <a:endParaRPr sz="900">
                <a:solidFill>
                  <a:srgbClr val="706F6F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sp>
          <p:nvSpPr>
            <p:cNvPr id="201" name="Google Shape;201;p14"/>
            <p:cNvSpPr txBox="1"/>
            <p:nvPr/>
          </p:nvSpPr>
          <p:spPr>
            <a:xfrm>
              <a:off x="2342250" y="3944244"/>
              <a:ext cx="1620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706F6F"/>
                  </a:solidFill>
                </a:rPr>
                <a:t>•</a:t>
              </a:r>
              <a:endParaRPr sz="900">
                <a:solidFill>
                  <a:srgbClr val="706F6F"/>
                </a:solidFill>
              </a:endParaRPr>
            </a:p>
          </p:txBody>
        </p:sp>
        <p:sp>
          <p:nvSpPr>
            <p:cNvPr id="202" name="Google Shape;202;p14"/>
            <p:cNvSpPr txBox="1"/>
            <p:nvPr/>
          </p:nvSpPr>
          <p:spPr>
            <a:xfrm>
              <a:off x="2342250" y="4323543"/>
              <a:ext cx="1620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706F6F"/>
                  </a:solidFill>
                </a:rPr>
                <a:t>•</a:t>
              </a:r>
              <a:endParaRPr sz="900">
                <a:solidFill>
                  <a:srgbClr val="706F6F"/>
                </a:solidFill>
              </a:endParaRPr>
            </a:p>
          </p:txBody>
        </p:sp>
        <p:sp>
          <p:nvSpPr>
            <p:cNvPr id="203" name="Google Shape;203;p14"/>
            <p:cNvSpPr txBox="1"/>
            <p:nvPr/>
          </p:nvSpPr>
          <p:spPr>
            <a:xfrm>
              <a:off x="2342250" y="4692483"/>
              <a:ext cx="1620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706F6F"/>
                  </a:solidFill>
                </a:rPr>
                <a:t>•</a:t>
              </a:r>
              <a:endParaRPr sz="900">
                <a:solidFill>
                  <a:srgbClr val="706F6F"/>
                </a:solidFill>
              </a:endParaRPr>
            </a:p>
          </p:txBody>
        </p:sp>
      </p:grpSp>
      <p:cxnSp>
        <p:nvCxnSpPr>
          <p:cNvPr id="204" name="Google Shape;204;p14"/>
          <p:cNvCxnSpPr/>
          <p:nvPr/>
        </p:nvCxnSpPr>
        <p:spPr>
          <a:xfrm flipH="1">
            <a:off x="6202850" y="9048750"/>
            <a:ext cx="1452000" cy="1742400"/>
          </a:xfrm>
          <a:prstGeom prst="straightConnector1">
            <a:avLst/>
          </a:prstGeom>
          <a:noFill/>
          <a:ln cap="flat" cmpd="sng" w="28575">
            <a:solidFill>
              <a:srgbClr val="F7F5FD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