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Alegreya"/>
      <p:regular r:id="rId7"/>
      <p:bold r:id="rId8"/>
      <p:italic r:id="rId9"/>
      <p:boldItalic r:id="rId10"/>
    </p:embeddedFont>
    <p:embeddedFont>
      <p:font typeface="Forum"/>
      <p:regular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904">
          <p15:clr>
            <a:srgbClr val="A4A3A4"/>
          </p15:clr>
        </p15:guide>
        <p15:guide id="2" pos="1984">
          <p15:clr>
            <a:srgbClr val="A4A3A4"/>
          </p15:clr>
        </p15:guide>
        <p15:guide id="3" pos="283">
          <p15:clr>
            <a:srgbClr val="9AA0A6"/>
          </p15:clr>
        </p15:guide>
        <p15:guide id="4" orient="horz" pos="384">
          <p15:clr>
            <a:srgbClr val="9AA0A6"/>
          </p15:clr>
        </p15:guide>
        <p15:guide id="5" pos="2211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904" orient="horz"/>
        <p:guide pos="1984"/>
        <p:guide pos="283"/>
        <p:guide pos="384" orient="horz"/>
        <p:guide pos="221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Forum-regular.fntdata"/><Relationship Id="rId10" Type="http://schemas.openxmlformats.org/officeDocument/2006/relationships/font" Target="fonts/Alegreya-boldItalic.fntdata"/><Relationship Id="rId9" Type="http://schemas.openxmlformats.org/officeDocument/2006/relationships/font" Target="fonts/Alegreya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Alegreya-regular.fntdata"/><Relationship Id="rId8" Type="http://schemas.openxmlformats.org/officeDocument/2006/relationships/font" Target="fonts/Alegreya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609825"/>
            <a:ext cx="7560000" cy="2412300"/>
          </a:xfrm>
          <a:prstGeom prst="rect">
            <a:avLst/>
          </a:prstGeom>
          <a:solidFill>
            <a:srgbClr val="EDE7D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/>
          <p:nvPr/>
        </p:nvSpPr>
        <p:spPr>
          <a:xfrm>
            <a:off x="450000" y="-125"/>
            <a:ext cx="2700000" cy="10700100"/>
          </a:xfrm>
          <a:prstGeom prst="rect">
            <a:avLst/>
          </a:prstGeom>
          <a:solidFill>
            <a:srgbClr val="EF7D4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346" y="609833"/>
            <a:ext cx="2412450" cy="241245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3535497" y="1276421"/>
            <a:ext cx="2544600" cy="8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>
                <a:solidFill>
                  <a:srgbClr val="3A3439"/>
                </a:solidFill>
                <a:latin typeface="Alegreya"/>
                <a:ea typeface="Alegreya"/>
                <a:cs typeface="Alegreya"/>
                <a:sym typeface="Alegreya"/>
              </a:rPr>
              <a:t>Marceline</a:t>
            </a:r>
            <a:endParaRPr sz="3600">
              <a:solidFill>
                <a:srgbClr val="3A3439"/>
              </a:solidFill>
              <a:latin typeface="Alegreya"/>
              <a:ea typeface="Alegreya"/>
              <a:cs typeface="Alegreya"/>
              <a:sym typeface="Alegreya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>
                <a:solidFill>
                  <a:srgbClr val="3A3439"/>
                </a:solidFill>
                <a:latin typeface="Alegreya"/>
                <a:ea typeface="Alegreya"/>
                <a:cs typeface="Alegreya"/>
                <a:sym typeface="Alegreya"/>
              </a:rPr>
              <a:t>Anderson</a:t>
            </a:r>
            <a:endParaRPr sz="3600">
              <a:solidFill>
                <a:srgbClr val="3A3439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3535497" y="2186077"/>
            <a:ext cx="25446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3A3439"/>
                </a:solidFill>
                <a:latin typeface="Forum"/>
                <a:ea typeface="Forum"/>
                <a:cs typeface="Forum"/>
                <a:sym typeface="Forum"/>
              </a:rPr>
              <a:t>Executive Assistant</a:t>
            </a:r>
            <a:endParaRPr sz="1800">
              <a:solidFill>
                <a:srgbClr val="3A3439"/>
              </a:solidFill>
              <a:latin typeface="Forum"/>
              <a:ea typeface="Forum"/>
              <a:cs typeface="Forum"/>
              <a:sym typeface="Forum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755574" y="3630875"/>
            <a:ext cx="2209800" cy="1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chemeClr val="lt1"/>
                </a:solidFill>
                <a:latin typeface="Alegreya"/>
                <a:ea typeface="Alegreya"/>
                <a:cs typeface="Alegreya"/>
                <a:sym typeface="Alegreya"/>
              </a:rPr>
              <a:t>PROFILE</a:t>
            </a:r>
            <a:endParaRPr b="1" sz="1600">
              <a:solidFill>
                <a:schemeClr val="lt1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755575" y="3973019"/>
            <a:ext cx="21528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Forum"/>
                <a:ea typeface="Forum"/>
                <a:cs typeface="Forum"/>
                <a:sym typeface="Forum"/>
              </a:rPr>
              <a:t>Executive Assistant with more than 4 years of experience in administrative support to the corporate executives. Result-oriented with strong qualitative and quantitative problem-solving and prioritizing.</a:t>
            </a:r>
            <a:endParaRPr>
              <a:solidFill>
                <a:schemeClr val="lt1"/>
              </a:solidFill>
              <a:latin typeface="Forum"/>
              <a:ea typeface="Forum"/>
              <a:cs typeface="Forum"/>
              <a:sym typeface="Forum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755574" y="5983122"/>
            <a:ext cx="2209800" cy="1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chemeClr val="lt1"/>
                </a:solidFill>
                <a:latin typeface="Alegreya"/>
                <a:ea typeface="Alegreya"/>
                <a:cs typeface="Alegreya"/>
                <a:sym typeface="Alegreya"/>
              </a:rPr>
              <a:t>SKILL HIGHLIGHTS</a:t>
            </a:r>
            <a:endParaRPr b="1" sz="1600">
              <a:solidFill>
                <a:schemeClr val="lt1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grpSp>
        <p:nvGrpSpPr>
          <p:cNvPr id="62" name="Google Shape;62;p13"/>
          <p:cNvGrpSpPr/>
          <p:nvPr/>
        </p:nvGrpSpPr>
        <p:grpSpPr>
          <a:xfrm>
            <a:off x="3510542" y="6795725"/>
            <a:ext cx="3713763" cy="431100"/>
            <a:chOff x="3510542" y="6795725"/>
            <a:chExt cx="3713763" cy="431100"/>
          </a:xfrm>
        </p:grpSpPr>
        <p:sp>
          <p:nvSpPr>
            <p:cNvPr id="63" name="Google Shape;63;p13"/>
            <p:cNvSpPr txBox="1"/>
            <p:nvPr/>
          </p:nvSpPr>
          <p:spPr>
            <a:xfrm>
              <a:off x="3653105" y="6795725"/>
              <a:ext cx="35712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3A3439"/>
                  </a:solidFill>
                  <a:latin typeface="Forum"/>
                  <a:ea typeface="Forum"/>
                  <a:cs typeface="Forum"/>
                  <a:sym typeface="Forum"/>
                </a:rPr>
                <a:t>Drafted confidential communications and filed expense reports</a:t>
              </a:r>
              <a:endParaRPr>
                <a:solidFill>
                  <a:srgbClr val="3A3439"/>
                </a:solidFill>
                <a:latin typeface="Forum"/>
                <a:ea typeface="Forum"/>
                <a:cs typeface="Forum"/>
                <a:sym typeface="Forum"/>
              </a:endParaRPr>
            </a:p>
          </p:txBody>
        </p:sp>
        <p:sp>
          <p:nvSpPr>
            <p:cNvPr id="64" name="Google Shape;64;p13"/>
            <p:cNvSpPr/>
            <p:nvPr/>
          </p:nvSpPr>
          <p:spPr>
            <a:xfrm>
              <a:off x="3510542" y="6873132"/>
              <a:ext cx="60600" cy="60600"/>
            </a:xfrm>
            <a:prstGeom prst="diamond">
              <a:avLst/>
            </a:prstGeom>
            <a:solidFill>
              <a:srgbClr val="EF7D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" name="Google Shape;65;p13"/>
          <p:cNvGrpSpPr/>
          <p:nvPr/>
        </p:nvGrpSpPr>
        <p:grpSpPr>
          <a:xfrm>
            <a:off x="755575" y="6535557"/>
            <a:ext cx="2295350" cy="431100"/>
            <a:chOff x="755575" y="6303882"/>
            <a:chExt cx="2295350" cy="431100"/>
          </a:xfrm>
        </p:grpSpPr>
        <p:sp>
          <p:nvSpPr>
            <p:cNvPr id="66" name="Google Shape;66;p13"/>
            <p:cNvSpPr txBox="1"/>
            <p:nvPr/>
          </p:nvSpPr>
          <p:spPr>
            <a:xfrm>
              <a:off x="898125" y="6303882"/>
              <a:ext cx="21528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chemeClr val="lt1"/>
                  </a:solidFill>
                  <a:latin typeface="Forum"/>
                  <a:ea typeface="Forum"/>
                  <a:cs typeface="Forum"/>
                  <a:sym typeface="Forum"/>
                </a:rPr>
                <a:t>Experienced and effectively use MS Office Suite</a:t>
              </a:r>
              <a:endParaRPr>
                <a:solidFill>
                  <a:schemeClr val="lt1"/>
                </a:solidFill>
                <a:latin typeface="Forum"/>
                <a:ea typeface="Forum"/>
                <a:cs typeface="Forum"/>
                <a:sym typeface="Forum"/>
              </a:endParaRPr>
            </a:p>
          </p:txBody>
        </p:sp>
        <p:sp>
          <p:nvSpPr>
            <p:cNvPr id="67" name="Google Shape;67;p13"/>
            <p:cNvSpPr/>
            <p:nvPr/>
          </p:nvSpPr>
          <p:spPr>
            <a:xfrm>
              <a:off x="755575" y="6381282"/>
              <a:ext cx="60600" cy="60600"/>
            </a:xfrm>
            <a:prstGeom prst="diamond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" name="Google Shape;68;p13"/>
          <p:cNvGrpSpPr/>
          <p:nvPr/>
        </p:nvGrpSpPr>
        <p:grpSpPr>
          <a:xfrm>
            <a:off x="755575" y="6963233"/>
            <a:ext cx="2295350" cy="646500"/>
            <a:chOff x="755575" y="6246858"/>
            <a:chExt cx="2295350" cy="646500"/>
          </a:xfrm>
        </p:grpSpPr>
        <p:sp>
          <p:nvSpPr>
            <p:cNvPr id="69" name="Google Shape;69;p13"/>
            <p:cNvSpPr txBox="1"/>
            <p:nvPr/>
          </p:nvSpPr>
          <p:spPr>
            <a:xfrm>
              <a:off x="898125" y="6246858"/>
              <a:ext cx="21528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chemeClr val="lt1"/>
                  </a:solidFill>
                  <a:latin typeface="Forum"/>
                  <a:ea typeface="Forum"/>
                  <a:cs typeface="Forum"/>
                  <a:sym typeface="Forum"/>
                </a:rPr>
                <a:t>Proficient with cloud-based systems - Google Drive, Apple Suite, etc.</a:t>
              </a:r>
              <a:endParaRPr>
                <a:solidFill>
                  <a:schemeClr val="lt1"/>
                </a:solidFill>
                <a:latin typeface="Forum"/>
                <a:ea typeface="Forum"/>
                <a:cs typeface="Forum"/>
                <a:sym typeface="Forum"/>
              </a:endParaRPr>
            </a:p>
          </p:txBody>
        </p:sp>
        <p:sp>
          <p:nvSpPr>
            <p:cNvPr id="70" name="Google Shape;70;p13"/>
            <p:cNvSpPr/>
            <p:nvPr/>
          </p:nvSpPr>
          <p:spPr>
            <a:xfrm>
              <a:off x="755575" y="6324258"/>
              <a:ext cx="60600" cy="60600"/>
            </a:xfrm>
            <a:prstGeom prst="diamond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" name="Google Shape;71;p13"/>
          <p:cNvGrpSpPr/>
          <p:nvPr/>
        </p:nvGrpSpPr>
        <p:grpSpPr>
          <a:xfrm>
            <a:off x="755575" y="7604749"/>
            <a:ext cx="2295350" cy="646500"/>
            <a:chOff x="755575" y="6225474"/>
            <a:chExt cx="2295350" cy="646500"/>
          </a:xfrm>
        </p:grpSpPr>
        <p:sp>
          <p:nvSpPr>
            <p:cNvPr id="72" name="Google Shape;72;p13"/>
            <p:cNvSpPr txBox="1"/>
            <p:nvPr/>
          </p:nvSpPr>
          <p:spPr>
            <a:xfrm>
              <a:off x="898125" y="6225474"/>
              <a:ext cx="21528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chemeClr val="lt1"/>
                  </a:solidFill>
                  <a:latin typeface="Forum"/>
                  <a:ea typeface="Forum"/>
                  <a:cs typeface="Forum"/>
                  <a:sym typeface="Forum"/>
                </a:rPr>
                <a:t>Skilled in office basics, including printers, fax machines, scanners, etc.</a:t>
              </a:r>
              <a:endParaRPr>
                <a:solidFill>
                  <a:schemeClr val="lt1"/>
                </a:solidFill>
                <a:latin typeface="Forum"/>
                <a:ea typeface="Forum"/>
                <a:cs typeface="Forum"/>
                <a:sym typeface="Forum"/>
              </a:endParaRPr>
            </a:p>
          </p:txBody>
        </p:sp>
        <p:sp>
          <p:nvSpPr>
            <p:cNvPr id="73" name="Google Shape;73;p13"/>
            <p:cNvSpPr/>
            <p:nvPr/>
          </p:nvSpPr>
          <p:spPr>
            <a:xfrm>
              <a:off x="755575" y="6302874"/>
              <a:ext cx="60600" cy="60600"/>
            </a:xfrm>
            <a:prstGeom prst="diamond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" name="Google Shape;74;p13"/>
          <p:cNvGrpSpPr/>
          <p:nvPr/>
        </p:nvGrpSpPr>
        <p:grpSpPr>
          <a:xfrm>
            <a:off x="755575" y="8246269"/>
            <a:ext cx="2295350" cy="215400"/>
            <a:chOff x="755575" y="6243294"/>
            <a:chExt cx="2295350" cy="215400"/>
          </a:xfrm>
        </p:grpSpPr>
        <p:sp>
          <p:nvSpPr>
            <p:cNvPr id="75" name="Google Shape;75;p13"/>
            <p:cNvSpPr txBox="1"/>
            <p:nvPr/>
          </p:nvSpPr>
          <p:spPr>
            <a:xfrm>
              <a:off x="898125" y="6243294"/>
              <a:ext cx="2152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chemeClr val="lt1"/>
                  </a:solidFill>
                  <a:latin typeface="Forum"/>
                  <a:ea typeface="Forum"/>
                  <a:cs typeface="Forum"/>
                  <a:sym typeface="Forum"/>
                </a:rPr>
                <a:t>Typing speed: 85 WPM</a:t>
              </a:r>
              <a:endParaRPr>
                <a:solidFill>
                  <a:schemeClr val="lt1"/>
                </a:solidFill>
                <a:latin typeface="Forum"/>
                <a:ea typeface="Forum"/>
                <a:cs typeface="Forum"/>
                <a:sym typeface="Forum"/>
              </a:endParaRPr>
            </a:p>
          </p:txBody>
        </p:sp>
        <p:sp>
          <p:nvSpPr>
            <p:cNvPr id="76" name="Google Shape;76;p13"/>
            <p:cNvSpPr/>
            <p:nvPr/>
          </p:nvSpPr>
          <p:spPr>
            <a:xfrm>
              <a:off x="755575" y="6320694"/>
              <a:ext cx="60600" cy="60600"/>
            </a:xfrm>
            <a:prstGeom prst="diamond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3"/>
          <p:cNvSpPr txBox="1"/>
          <p:nvPr/>
        </p:nvSpPr>
        <p:spPr>
          <a:xfrm>
            <a:off x="755574" y="8841447"/>
            <a:ext cx="2209800" cy="1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chemeClr val="lt1"/>
                </a:solidFill>
                <a:latin typeface="Alegreya"/>
                <a:ea typeface="Alegreya"/>
                <a:cs typeface="Alegreya"/>
                <a:sym typeface="Alegreya"/>
              </a:rPr>
              <a:t>CONTACT ME</a:t>
            </a:r>
            <a:endParaRPr b="1" sz="1600">
              <a:solidFill>
                <a:schemeClr val="lt1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pic>
        <p:nvPicPr>
          <p:cNvPr id="78" name="Google Shape;7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5577" y="9981187"/>
            <a:ext cx="174625" cy="247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5575" y="9124418"/>
            <a:ext cx="174625" cy="25755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3"/>
          <p:cNvSpPr txBox="1"/>
          <p:nvPr/>
        </p:nvSpPr>
        <p:spPr>
          <a:xfrm>
            <a:off x="1004175" y="9130375"/>
            <a:ext cx="19611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Forum"/>
                <a:ea typeface="Forum"/>
                <a:cs typeface="Forum"/>
                <a:sym typeface="Forum"/>
              </a:rPr>
              <a:t>123 Anywhere St., Any City</a:t>
            </a:r>
            <a:endParaRPr>
              <a:solidFill>
                <a:schemeClr val="lt1"/>
              </a:solidFill>
              <a:latin typeface="Forum"/>
              <a:ea typeface="Forum"/>
              <a:cs typeface="Forum"/>
              <a:sym typeface="Forum"/>
            </a:endParaRPr>
          </a:p>
        </p:txBody>
      </p:sp>
      <p:grpSp>
        <p:nvGrpSpPr>
          <p:cNvPr id="81" name="Google Shape;81;p13"/>
          <p:cNvGrpSpPr/>
          <p:nvPr/>
        </p:nvGrpSpPr>
        <p:grpSpPr>
          <a:xfrm>
            <a:off x="755575" y="9552803"/>
            <a:ext cx="2209700" cy="257550"/>
            <a:chOff x="755575" y="9552803"/>
            <a:chExt cx="2209700" cy="257550"/>
          </a:xfrm>
        </p:grpSpPr>
        <p:pic>
          <p:nvPicPr>
            <p:cNvPr id="82" name="Google Shape;82;p1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755575" y="9552803"/>
              <a:ext cx="194380" cy="2575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3" name="Google Shape;83;p13"/>
            <p:cNvSpPr txBox="1"/>
            <p:nvPr/>
          </p:nvSpPr>
          <p:spPr>
            <a:xfrm>
              <a:off x="1004175" y="9573878"/>
              <a:ext cx="19611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chemeClr val="lt1"/>
                  </a:solidFill>
                  <a:latin typeface="Forum"/>
                  <a:ea typeface="Forum"/>
                  <a:cs typeface="Forum"/>
                  <a:sym typeface="Forum"/>
                </a:rPr>
                <a:t>123-456-7890</a:t>
              </a:r>
              <a:endParaRPr>
                <a:solidFill>
                  <a:schemeClr val="lt1"/>
                </a:solidFill>
                <a:latin typeface="Forum"/>
                <a:ea typeface="Forum"/>
                <a:cs typeface="Forum"/>
                <a:sym typeface="Forum"/>
              </a:endParaRPr>
            </a:p>
          </p:txBody>
        </p:sp>
      </p:grpSp>
      <p:sp>
        <p:nvSpPr>
          <p:cNvPr id="84" name="Google Shape;84;p13"/>
          <p:cNvSpPr txBox="1"/>
          <p:nvPr/>
        </p:nvSpPr>
        <p:spPr>
          <a:xfrm>
            <a:off x="1004175" y="9986308"/>
            <a:ext cx="19611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Forum"/>
                <a:ea typeface="Forum"/>
                <a:cs typeface="Forum"/>
                <a:sym typeface="Forum"/>
              </a:rPr>
              <a:t>best@gdoc.io</a:t>
            </a:r>
            <a:endParaRPr>
              <a:solidFill>
                <a:schemeClr val="lt1"/>
              </a:solidFill>
              <a:latin typeface="Forum"/>
              <a:ea typeface="Forum"/>
              <a:cs typeface="Forum"/>
              <a:sym typeface="Forum"/>
            </a:endParaRPr>
          </a:p>
        </p:txBody>
      </p:sp>
      <p:sp>
        <p:nvSpPr>
          <p:cNvPr id="85" name="Google Shape;85;p13"/>
          <p:cNvSpPr/>
          <p:nvPr/>
        </p:nvSpPr>
        <p:spPr>
          <a:xfrm>
            <a:off x="3499843" y="3621025"/>
            <a:ext cx="206700" cy="197100"/>
          </a:xfrm>
          <a:prstGeom prst="chevron">
            <a:avLst>
              <a:gd fmla="val 50000" name="adj"/>
            </a:avLst>
          </a:prstGeom>
          <a:solidFill>
            <a:srgbClr val="EF7D4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3"/>
          <p:cNvSpPr txBox="1"/>
          <p:nvPr/>
        </p:nvSpPr>
        <p:spPr>
          <a:xfrm>
            <a:off x="3899002" y="3592525"/>
            <a:ext cx="15396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latin typeface="Alegreya"/>
                <a:ea typeface="Alegreya"/>
                <a:cs typeface="Alegreya"/>
                <a:sym typeface="Alegreya"/>
              </a:rPr>
              <a:t>EDUCATION</a:t>
            </a:r>
            <a:endParaRPr b="1" sz="1600">
              <a:latin typeface="Alegreya"/>
              <a:ea typeface="Alegreya"/>
              <a:cs typeface="Alegreya"/>
              <a:sym typeface="Alegreya"/>
            </a:endParaRPr>
          </a:p>
        </p:txBody>
      </p:sp>
      <p:grpSp>
        <p:nvGrpSpPr>
          <p:cNvPr id="87" name="Google Shape;87;p13"/>
          <p:cNvGrpSpPr/>
          <p:nvPr/>
        </p:nvGrpSpPr>
        <p:grpSpPr>
          <a:xfrm>
            <a:off x="3496298" y="3966225"/>
            <a:ext cx="3713655" cy="215400"/>
            <a:chOff x="3496298" y="3966225"/>
            <a:chExt cx="3713655" cy="215400"/>
          </a:xfrm>
        </p:grpSpPr>
        <p:sp>
          <p:nvSpPr>
            <p:cNvPr id="88" name="Google Shape;88;p13"/>
            <p:cNvSpPr txBox="1"/>
            <p:nvPr/>
          </p:nvSpPr>
          <p:spPr>
            <a:xfrm>
              <a:off x="3496298" y="3966225"/>
              <a:ext cx="15396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latin typeface="Forum"/>
                  <a:ea typeface="Forum"/>
                  <a:cs typeface="Forum"/>
                  <a:sym typeface="Forum"/>
                </a:rPr>
                <a:t>Fauget State </a:t>
              </a:r>
              <a:endParaRPr>
                <a:latin typeface="Forum"/>
                <a:ea typeface="Forum"/>
                <a:cs typeface="Forum"/>
                <a:sym typeface="Forum"/>
              </a:endParaRPr>
            </a:p>
          </p:txBody>
        </p:sp>
        <p:sp>
          <p:nvSpPr>
            <p:cNvPr id="89" name="Google Shape;89;p13"/>
            <p:cNvSpPr txBox="1"/>
            <p:nvPr/>
          </p:nvSpPr>
          <p:spPr>
            <a:xfrm>
              <a:off x="5670353" y="3966225"/>
              <a:ext cx="15396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latin typeface="Forum"/>
                  <a:ea typeface="Forum"/>
                  <a:cs typeface="Forum"/>
                  <a:sym typeface="Forum"/>
                </a:rPr>
                <a:t>May 2014</a:t>
              </a:r>
              <a:endParaRPr>
                <a:latin typeface="Forum"/>
                <a:ea typeface="Forum"/>
                <a:cs typeface="Forum"/>
                <a:sym typeface="Forum"/>
              </a:endParaRPr>
            </a:p>
          </p:txBody>
        </p:sp>
      </p:grpSp>
      <p:grpSp>
        <p:nvGrpSpPr>
          <p:cNvPr id="90" name="Google Shape;90;p13"/>
          <p:cNvGrpSpPr/>
          <p:nvPr/>
        </p:nvGrpSpPr>
        <p:grpSpPr>
          <a:xfrm>
            <a:off x="3496298" y="4181625"/>
            <a:ext cx="3713655" cy="215400"/>
            <a:chOff x="3496298" y="3966225"/>
            <a:chExt cx="3713655" cy="215400"/>
          </a:xfrm>
        </p:grpSpPr>
        <p:sp>
          <p:nvSpPr>
            <p:cNvPr id="91" name="Google Shape;91;p13"/>
            <p:cNvSpPr txBox="1"/>
            <p:nvPr/>
          </p:nvSpPr>
          <p:spPr>
            <a:xfrm>
              <a:off x="3496298" y="3966225"/>
              <a:ext cx="15396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latin typeface="Forum"/>
                  <a:ea typeface="Forum"/>
                  <a:cs typeface="Forum"/>
                  <a:sym typeface="Forum"/>
                </a:rPr>
                <a:t>University</a:t>
              </a:r>
              <a:endParaRPr>
                <a:latin typeface="Forum"/>
                <a:ea typeface="Forum"/>
                <a:cs typeface="Forum"/>
                <a:sym typeface="Forum"/>
              </a:endParaRPr>
            </a:p>
          </p:txBody>
        </p:sp>
        <p:sp>
          <p:nvSpPr>
            <p:cNvPr id="92" name="Google Shape;92;p13"/>
            <p:cNvSpPr txBox="1"/>
            <p:nvPr/>
          </p:nvSpPr>
          <p:spPr>
            <a:xfrm>
              <a:off x="5670353" y="3966225"/>
              <a:ext cx="15396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latin typeface="Forum"/>
                  <a:ea typeface="Forum"/>
                  <a:cs typeface="Forum"/>
                  <a:sym typeface="Forum"/>
                </a:rPr>
                <a:t>GPA: 3.4/4.0</a:t>
              </a:r>
              <a:endParaRPr>
                <a:latin typeface="Forum"/>
                <a:ea typeface="Forum"/>
                <a:cs typeface="Forum"/>
                <a:sym typeface="Forum"/>
              </a:endParaRPr>
            </a:p>
          </p:txBody>
        </p:sp>
      </p:grpSp>
      <p:sp>
        <p:nvSpPr>
          <p:cNvPr id="93" name="Google Shape;93;p13"/>
          <p:cNvSpPr txBox="1"/>
          <p:nvPr/>
        </p:nvSpPr>
        <p:spPr>
          <a:xfrm>
            <a:off x="3496301" y="4397025"/>
            <a:ext cx="22275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Alegreya"/>
                <a:ea typeface="Alegreya"/>
                <a:cs typeface="Alegreya"/>
                <a:sym typeface="Alegreya"/>
              </a:rPr>
              <a:t>Bachelor of Arts in Marketing</a:t>
            </a:r>
            <a:endParaRPr>
              <a:latin typeface="Alegreya"/>
              <a:ea typeface="Alegreya"/>
              <a:cs typeface="Alegreya"/>
              <a:sym typeface="Alegreya"/>
            </a:endParaRPr>
          </a:p>
        </p:txBody>
      </p:sp>
      <p:grpSp>
        <p:nvGrpSpPr>
          <p:cNvPr id="94" name="Google Shape;94;p13"/>
          <p:cNvGrpSpPr/>
          <p:nvPr/>
        </p:nvGrpSpPr>
        <p:grpSpPr>
          <a:xfrm>
            <a:off x="3496298" y="4821600"/>
            <a:ext cx="3713655" cy="215400"/>
            <a:chOff x="3496298" y="3966225"/>
            <a:chExt cx="3713655" cy="215400"/>
          </a:xfrm>
        </p:grpSpPr>
        <p:sp>
          <p:nvSpPr>
            <p:cNvPr id="95" name="Google Shape;95;p13"/>
            <p:cNvSpPr txBox="1"/>
            <p:nvPr/>
          </p:nvSpPr>
          <p:spPr>
            <a:xfrm>
              <a:off x="3496298" y="3966225"/>
              <a:ext cx="15396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latin typeface="Forum"/>
                  <a:ea typeface="Forum"/>
                  <a:cs typeface="Forum"/>
                  <a:sym typeface="Forum"/>
                </a:rPr>
                <a:t>Larana</a:t>
              </a:r>
              <a:endParaRPr>
                <a:latin typeface="Forum"/>
                <a:ea typeface="Forum"/>
                <a:cs typeface="Forum"/>
                <a:sym typeface="Forum"/>
              </a:endParaRPr>
            </a:p>
          </p:txBody>
        </p:sp>
        <p:sp>
          <p:nvSpPr>
            <p:cNvPr id="96" name="Google Shape;96;p13"/>
            <p:cNvSpPr txBox="1"/>
            <p:nvPr/>
          </p:nvSpPr>
          <p:spPr>
            <a:xfrm>
              <a:off x="5670353" y="3966225"/>
              <a:ext cx="15396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latin typeface="Forum"/>
                  <a:ea typeface="Forum"/>
                  <a:cs typeface="Forum"/>
                  <a:sym typeface="Forum"/>
                </a:rPr>
                <a:t>June 2017</a:t>
              </a:r>
              <a:endParaRPr>
                <a:latin typeface="Forum"/>
                <a:ea typeface="Forum"/>
                <a:cs typeface="Forum"/>
                <a:sym typeface="Forum"/>
              </a:endParaRPr>
            </a:p>
          </p:txBody>
        </p:sp>
      </p:grpSp>
      <p:grpSp>
        <p:nvGrpSpPr>
          <p:cNvPr id="97" name="Google Shape;97;p13"/>
          <p:cNvGrpSpPr/>
          <p:nvPr/>
        </p:nvGrpSpPr>
        <p:grpSpPr>
          <a:xfrm>
            <a:off x="3496298" y="5037000"/>
            <a:ext cx="3713655" cy="215400"/>
            <a:chOff x="3496298" y="3966225"/>
            <a:chExt cx="3713655" cy="215400"/>
          </a:xfrm>
        </p:grpSpPr>
        <p:sp>
          <p:nvSpPr>
            <p:cNvPr id="98" name="Google Shape;98;p13"/>
            <p:cNvSpPr txBox="1"/>
            <p:nvPr/>
          </p:nvSpPr>
          <p:spPr>
            <a:xfrm>
              <a:off x="3496298" y="3966225"/>
              <a:ext cx="15396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latin typeface="Forum"/>
                  <a:ea typeface="Forum"/>
                  <a:cs typeface="Forum"/>
                  <a:sym typeface="Forum"/>
                </a:rPr>
                <a:t>University</a:t>
              </a:r>
              <a:endParaRPr>
                <a:latin typeface="Forum"/>
                <a:ea typeface="Forum"/>
                <a:cs typeface="Forum"/>
                <a:sym typeface="Forum"/>
              </a:endParaRPr>
            </a:p>
          </p:txBody>
        </p:sp>
        <p:sp>
          <p:nvSpPr>
            <p:cNvPr id="99" name="Google Shape;99;p13"/>
            <p:cNvSpPr txBox="1"/>
            <p:nvPr/>
          </p:nvSpPr>
          <p:spPr>
            <a:xfrm>
              <a:off x="5670353" y="3966225"/>
              <a:ext cx="15396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latin typeface="Forum"/>
                  <a:ea typeface="Forum"/>
                  <a:cs typeface="Forum"/>
                  <a:sym typeface="Forum"/>
                </a:rPr>
                <a:t>GPA: 3.7/4.0</a:t>
              </a:r>
              <a:endParaRPr>
                <a:latin typeface="Forum"/>
                <a:ea typeface="Forum"/>
                <a:cs typeface="Forum"/>
                <a:sym typeface="Forum"/>
              </a:endParaRPr>
            </a:p>
          </p:txBody>
        </p:sp>
      </p:grpSp>
      <p:sp>
        <p:nvSpPr>
          <p:cNvPr id="100" name="Google Shape;100;p13"/>
          <p:cNvSpPr txBox="1"/>
          <p:nvPr/>
        </p:nvSpPr>
        <p:spPr>
          <a:xfrm>
            <a:off x="3496301" y="5252400"/>
            <a:ext cx="22275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Alegreya"/>
                <a:ea typeface="Alegreya"/>
                <a:cs typeface="Alegreya"/>
                <a:sym typeface="Alegreya"/>
              </a:rPr>
              <a:t>Bachelor of Digital Marketing</a:t>
            </a:r>
            <a:endParaRPr>
              <a:latin typeface="Alegreya"/>
              <a:ea typeface="Alegreya"/>
              <a:cs typeface="Alegreya"/>
              <a:sym typeface="Alegreya"/>
            </a:endParaRPr>
          </a:p>
        </p:txBody>
      </p:sp>
      <p:sp>
        <p:nvSpPr>
          <p:cNvPr id="101" name="Google Shape;101;p13"/>
          <p:cNvSpPr/>
          <p:nvPr/>
        </p:nvSpPr>
        <p:spPr>
          <a:xfrm>
            <a:off x="3499843" y="5976333"/>
            <a:ext cx="206700" cy="197100"/>
          </a:xfrm>
          <a:prstGeom prst="chevron">
            <a:avLst>
              <a:gd fmla="val 50000" name="adj"/>
            </a:avLst>
          </a:prstGeom>
          <a:solidFill>
            <a:srgbClr val="EF7D4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3"/>
          <p:cNvSpPr txBox="1"/>
          <p:nvPr/>
        </p:nvSpPr>
        <p:spPr>
          <a:xfrm>
            <a:off x="3899002" y="5947833"/>
            <a:ext cx="15396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latin typeface="Alegreya"/>
                <a:ea typeface="Alegreya"/>
                <a:cs typeface="Alegreya"/>
                <a:sym typeface="Alegreya"/>
              </a:rPr>
              <a:t>EXPERTISE</a:t>
            </a:r>
            <a:endParaRPr b="1" sz="1600">
              <a:latin typeface="Alegreya"/>
              <a:ea typeface="Alegreya"/>
              <a:cs typeface="Alegreya"/>
              <a:sym typeface="Alegreya"/>
            </a:endParaRPr>
          </a:p>
        </p:txBody>
      </p:sp>
      <p:grpSp>
        <p:nvGrpSpPr>
          <p:cNvPr id="103" name="Google Shape;103;p13"/>
          <p:cNvGrpSpPr/>
          <p:nvPr/>
        </p:nvGrpSpPr>
        <p:grpSpPr>
          <a:xfrm>
            <a:off x="3503426" y="6326718"/>
            <a:ext cx="3720879" cy="215407"/>
            <a:chOff x="3489170" y="3966225"/>
            <a:chExt cx="3720879" cy="215407"/>
          </a:xfrm>
        </p:grpSpPr>
        <p:sp>
          <p:nvSpPr>
            <p:cNvPr id="104" name="Google Shape;104;p13"/>
            <p:cNvSpPr txBox="1"/>
            <p:nvPr/>
          </p:nvSpPr>
          <p:spPr>
            <a:xfrm>
              <a:off x="3489170" y="3966225"/>
              <a:ext cx="15396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latin typeface="Alegreya"/>
                  <a:ea typeface="Alegreya"/>
                  <a:cs typeface="Alegreya"/>
                  <a:sym typeface="Alegreya"/>
                </a:rPr>
                <a:t>Larana Financial Inc.</a:t>
              </a:r>
              <a:endParaRPr>
                <a:latin typeface="Alegreya"/>
                <a:ea typeface="Alegreya"/>
                <a:cs typeface="Alegreya"/>
                <a:sym typeface="Alegreya"/>
              </a:endParaRPr>
            </a:p>
          </p:txBody>
        </p:sp>
        <p:sp>
          <p:nvSpPr>
            <p:cNvPr id="105" name="Google Shape;105;p13"/>
            <p:cNvSpPr txBox="1"/>
            <p:nvPr/>
          </p:nvSpPr>
          <p:spPr>
            <a:xfrm>
              <a:off x="5331749" y="3966232"/>
              <a:ext cx="18783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latin typeface="Alegreya"/>
                  <a:ea typeface="Alegreya"/>
                  <a:cs typeface="Alegreya"/>
                  <a:sym typeface="Alegreya"/>
                </a:rPr>
                <a:t>Administrative Assistant </a:t>
              </a:r>
              <a:endParaRPr>
                <a:latin typeface="Alegreya"/>
                <a:ea typeface="Alegreya"/>
                <a:cs typeface="Alegreya"/>
                <a:sym typeface="Alegreya"/>
              </a:endParaRPr>
            </a:p>
          </p:txBody>
        </p:sp>
      </p:grpSp>
      <p:sp>
        <p:nvSpPr>
          <p:cNvPr id="106" name="Google Shape;106;p13"/>
          <p:cNvSpPr txBox="1"/>
          <p:nvPr/>
        </p:nvSpPr>
        <p:spPr>
          <a:xfrm>
            <a:off x="5684609" y="6542118"/>
            <a:ext cx="15396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Forum"/>
                <a:ea typeface="Forum"/>
                <a:cs typeface="Forum"/>
                <a:sym typeface="Forum"/>
              </a:rPr>
              <a:t>| 2014 - 2017</a:t>
            </a:r>
            <a:endParaRPr>
              <a:latin typeface="Forum"/>
              <a:ea typeface="Forum"/>
              <a:cs typeface="Forum"/>
              <a:sym typeface="Forum"/>
            </a:endParaRPr>
          </a:p>
        </p:txBody>
      </p:sp>
      <p:grpSp>
        <p:nvGrpSpPr>
          <p:cNvPr id="107" name="Google Shape;107;p13"/>
          <p:cNvGrpSpPr/>
          <p:nvPr/>
        </p:nvGrpSpPr>
        <p:grpSpPr>
          <a:xfrm>
            <a:off x="3510542" y="7226825"/>
            <a:ext cx="3713763" cy="861900"/>
            <a:chOff x="3510542" y="7226825"/>
            <a:chExt cx="3713763" cy="861900"/>
          </a:xfrm>
        </p:grpSpPr>
        <p:sp>
          <p:nvSpPr>
            <p:cNvPr id="108" name="Google Shape;108;p13"/>
            <p:cNvSpPr txBox="1"/>
            <p:nvPr/>
          </p:nvSpPr>
          <p:spPr>
            <a:xfrm>
              <a:off x="3653105" y="7226825"/>
              <a:ext cx="3571200" cy="86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3A3439"/>
                  </a:solidFill>
                  <a:latin typeface="Forum"/>
                  <a:ea typeface="Forum"/>
                  <a:cs typeface="Forum"/>
                  <a:sym typeface="Forum"/>
                </a:rPr>
                <a:t>Assisted 8+ monthly meetings, including their logistics, preparing materials and refreshments, scheduling with partners, and making facilities ready</a:t>
              </a:r>
              <a:endParaRPr>
                <a:solidFill>
                  <a:srgbClr val="3A3439"/>
                </a:solidFill>
                <a:latin typeface="Forum"/>
                <a:ea typeface="Forum"/>
                <a:cs typeface="Forum"/>
                <a:sym typeface="Forum"/>
              </a:endParaRPr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3510542" y="7304232"/>
              <a:ext cx="60600" cy="60600"/>
            </a:xfrm>
            <a:prstGeom prst="diamond">
              <a:avLst/>
            </a:prstGeom>
            <a:solidFill>
              <a:srgbClr val="EF7D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0" name="Google Shape;110;p13"/>
          <p:cNvGrpSpPr/>
          <p:nvPr/>
        </p:nvGrpSpPr>
        <p:grpSpPr>
          <a:xfrm>
            <a:off x="3510542" y="8742342"/>
            <a:ext cx="3713763" cy="431100"/>
            <a:chOff x="3510542" y="6806417"/>
            <a:chExt cx="3713763" cy="431100"/>
          </a:xfrm>
        </p:grpSpPr>
        <p:sp>
          <p:nvSpPr>
            <p:cNvPr id="111" name="Google Shape;111;p13"/>
            <p:cNvSpPr txBox="1"/>
            <p:nvPr/>
          </p:nvSpPr>
          <p:spPr>
            <a:xfrm>
              <a:off x="3653105" y="6806417"/>
              <a:ext cx="35712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3A3439"/>
                  </a:solidFill>
                  <a:latin typeface="Forum"/>
                  <a:ea typeface="Forum"/>
                  <a:cs typeface="Forum"/>
                  <a:sym typeface="Forum"/>
                </a:rPr>
                <a:t>Performed basic accounting duties, including purchase orders, invoices, and expense reports</a:t>
              </a:r>
              <a:endParaRPr>
                <a:solidFill>
                  <a:srgbClr val="3A3439"/>
                </a:solidFill>
                <a:latin typeface="Forum"/>
                <a:ea typeface="Forum"/>
                <a:cs typeface="Forum"/>
                <a:sym typeface="Forum"/>
              </a:endParaRPr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3510542" y="6883824"/>
              <a:ext cx="60600" cy="60600"/>
            </a:xfrm>
            <a:prstGeom prst="diamond">
              <a:avLst/>
            </a:prstGeom>
            <a:solidFill>
              <a:srgbClr val="EF7D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3" name="Google Shape;113;p13"/>
          <p:cNvSpPr txBox="1"/>
          <p:nvPr/>
        </p:nvSpPr>
        <p:spPr>
          <a:xfrm>
            <a:off x="3503425" y="8262650"/>
            <a:ext cx="18783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Alegreya"/>
                <a:ea typeface="Alegreya"/>
                <a:cs typeface="Alegreya"/>
                <a:sym typeface="Alegreya"/>
              </a:rPr>
              <a:t>Ginyard International Co.</a:t>
            </a:r>
            <a:endParaRPr>
              <a:latin typeface="Alegreya"/>
              <a:ea typeface="Alegreya"/>
              <a:cs typeface="Alegreya"/>
              <a:sym typeface="Alegreya"/>
            </a:endParaRPr>
          </a:p>
        </p:txBody>
      </p:sp>
      <p:sp>
        <p:nvSpPr>
          <p:cNvPr id="114" name="Google Shape;114;p13"/>
          <p:cNvSpPr txBox="1"/>
          <p:nvPr/>
        </p:nvSpPr>
        <p:spPr>
          <a:xfrm>
            <a:off x="5346005" y="8262650"/>
            <a:ext cx="18783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Alegreya"/>
                <a:ea typeface="Alegreya"/>
                <a:cs typeface="Alegreya"/>
                <a:sym typeface="Alegreya"/>
              </a:rPr>
              <a:t>Executive Assistant </a:t>
            </a:r>
            <a:endParaRPr>
              <a:latin typeface="Alegreya"/>
              <a:ea typeface="Alegreya"/>
              <a:cs typeface="Alegreya"/>
              <a:sym typeface="Alegreya"/>
            </a:endParaRPr>
          </a:p>
        </p:txBody>
      </p:sp>
      <p:sp>
        <p:nvSpPr>
          <p:cNvPr id="115" name="Google Shape;115;p13"/>
          <p:cNvSpPr txBox="1"/>
          <p:nvPr/>
        </p:nvSpPr>
        <p:spPr>
          <a:xfrm>
            <a:off x="5353133" y="8482894"/>
            <a:ext cx="18783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Alegreya"/>
                <a:ea typeface="Alegreya"/>
                <a:cs typeface="Alegreya"/>
                <a:sym typeface="Alegreya"/>
              </a:rPr>
              <a:t>| 2017 - 2021</a:t>
            </a:r>
            <a:endParaRPr>
              <a:latin typeface="Alegreya"/>
              <a:ea typeface="Alegreya"/>
              <a:cs typeface="Alegreya"/>
              <a:sym typeface="Alegreya"/>
            </a:endParaRPr>
          </a:p>
        </p:txBody>
      </p:sp>
      <p:grpSp>
        <p:nvGrpSpPr>
          <p:cNvPr id="116" name="Google Shape;116;p13"/>
          <p:cNvGrpSpPr/>
          <p:nvPr/>
        </p:nvGrpSpPr>
        <p:grpSpPr>
          <a:xfrm>
            <a:off x="3510542" y="9167596"/>
            <a:ext cx="3713763" cy="646500"/>
            <a:chOff x="3510542" y="6756521"/>
            <a:chExt cx="3713763" cy="646500"/>
          </a:xfrm>
        </p:grpSpPr>
        <p:sp>
          <p:nvSpPr>
            <p:cNvPr id="117" name="Google Shape;117;p13"/>
            <p:cNvSpPr txBox="1"/>
            <p:nvPr/>
          </p:nvSpPr>
          <p:spPr>
            <a:xfrm>
              <a:off x="3653105" y="6756521"/>
              <a:ext cx="35712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3A3439"/>
                  </a:solidFill>
                  <a:latin typeface="Forum"/>
                  <a:ea typeface="Forum"/>
                  <a:cs typeface="Forum"/>
                  <a:sym typeface="Forum"/>
                </a:rPr>
                <a:t>Coordinated communication and channels, planned logistical items (e.g., transportation, accommodation, etc.)</a:t>
              </a:r>
              <a:endParaRPr>
                <a:solidFill>
                  <a:srgbClr val="3A3439"/>
                </a:solidFill>
                <a:latin typeface="Forum"/>
                <a:ea typeface="Forum"/>
                <a:cs typeface="Forum"/>
                <a:sym typeface="Forum"/>
              </a:endParaRPr>
            </a:p>
          </p:txBody>
        </p:sp>
        <p:sp>
          <p:nvSpPr>
            <p:cNvPr id="118" name="Google Shape;118;p13"/>
            <p:cNvSpPr/>
            <p:nvPr/>
          </p:nvSpPr>
          <p:spPr>
            <a:xfrm>
              <a:off x="3510542" y="6833928"/>
              <a:ext cx="60600" cy="60600"/>
            </a:xfrm>
            <a:prstGeom prst="diamond">
              <a:avLst/>
            </a:prstGeom>
            <a:solidFill>
              <a:srgbClr val="EF7D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