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Vollkorn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624">
          <p15:clr>
            <a:srgbClr val="747775"/>
          </p15:clr>
        </p15:guide>
        <p15:guide id="2" orient="horz" pos="680">
          <p15:clr>
            <a:srgbClr val="747775"/>
          </p15:clr>
        </p15:guide>
        <p15:guide id="3" pos="413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24"/>
        <p:guide pos="680" orient="horz"/>
        <p:guide pos="413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Vollkorn-boldItalic.fntdata"/><Relationship Id="rId9" Type="http://schemas.openxmlformats.org/officeDocument/2006/relationships/font" Target="fonts/Vollkorn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Vollkorn-regular.fntdata"/><Relationship Id="rId8" Type="http://schemas.openxmlformats.org/officeDocument/2006/relationships/font" Target="fonts/Vollkorn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981154" y="1023644"/>
            <a:ext cx="53181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800">
                <a:latin typeface="Vollkorn"/>
                <a:ea typeface="Vollkorn"/>
                <a:cs typeface="Vollkorn"/>
                <a:sym typeface="Vollkorn"/>
              </a:rPr>
              <a:t>EXCUSE LETTER FOR SICK STUDENT</a:t>
            </a:r>
            <a:endParaRPr b="1" sz="1800">
              <a:latin typeface="Vollkorn"/>
              <a:ea typeface="Vollkorn"/>
              <a:cs typeface="Vollkorn"/>
              <a:sym typeface="Vollkorn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981148" y="1514775"/>
            <a:ext cx="3127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latin typeface="Vollkorn"/>
                <a:ea typeface="Vollkorn"/>
                <a:cs typeface="Vollkorn"/>
                <a:sym typeface="Vollkorn"/>
              </a:rPr>
              <a:t>[Your School's Letterhead]</a:t>
            </a:r>
            <a:endParaRPr b="1">
              <a:latin typeface="Vollkorn"/>
              <a:ea typeface="Vollkorn"/>
              <a:cs typeface="Vollkorn"/>
              <a:sym typeface="Vollkorn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981148" y="1763694"/>
            <a:ext cx="3127800" cy="169200"/>
            <a:chOff x="981148" y="1763694"/>
            <a:chExt cx="3127800" cy="169200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981148" y="1763694"/>
              <a:ext cx="3127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latin typeface="Vollkorn"/>
                  <a:ea typeface="Vollkorn"/>
                  <a:cs typeface="Vollkorn"/>
                  <a:sym typeface="Vollkorn"/>
                </a:rPr>
                <a:t>Date:      /      /</a:t>
              </a:r>
              <a:endParaRPr sz="1100">
                <a:latin typeface="Vollkorn"/>
                <a:ea typeface="Vollkorn"/>
                <a:cs typeface="Vollkorn"/>
                <a:sym typeface="Vollkorn"/>
              </a:endParaRPr>
            </a:p>
          </p:txBody>
        </p:sp>
        <p:grpSp>
          <p:nvGrpSpPr>
            <p:cNvPr id="58" name="Google Shape;58;p13"/>
            <p:cNvGrpSpPr/>
            <p:nvPr/>
          </p:nvGrpSpPr>
          <p:grpSpPr>
            <a:xfrm>
              <a:off x="1309675" y="1911825"/>
              <a:ext cx="703025" cy="5700"/>
              <a:chOff x="1309675" y="1911825"/>
              <a:chExt cx="703025" cy="5700"/>
            </a:xfrm>
          </p:grpSpPr>
          <p:sp>
            <p:nvSpPr>
              <p:cNvPr id="59" name="Google Shape;59;p13"/>
              <p:cNvSpPr/>
              <p:nvPr/>
            </p:nvSpPr>
            <p:spPr>
              <a:xfrm>
                <a:off x="1309675" y="1911825"/>
                <a:ext cx="150600" cy="5700"/>
              </a:xfrm>
              <a:prstGeom prst="rect">
                <a:avLst/>
              </a:prstGeom>
              <a:solidFill>
                <a:srgbClr val="1E1E2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13"/>
              <p:cNvSpPr/>
              <p:nvPr/>
            </p:nvSpPr>
            <p:spPr>
              <a:xfrm>
                <a:off x="1509700" y="1911825"/>
                <a:ext cx="150600" cy="5700"/>
              </a:xfrm>
              <a:prstGeom prst="rect">
                <a:avLst/>
              </a:prstGeom>
              <a:solidFill>
                <a:srgbClr val="1E1E2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13"/>
              <p:cNvSpPr/>
              <p:nvPr/>
            </p:nvSpPr>
            <p:spPr>
              <a:xfrm>
                <a:off x="1725600" y="1911825"/>
                <a:ext cx="287100" cy="5700"/>
              </a:xfrm>
              <a:prstGeom prst="rect">
                <a:avLst/>
              </a:prstGeom>
              <a:solidFill>
                <a:srgbClr val="1E1E2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2" name="Google Shape;62;p13"/>
          <p:cNvGrpSpPr/>
          <p:nvPr/>
        </p:nvGrpSpPr>
        <p:grpSpPr>
          <a:xfrm>
            <a:off x="981150" y="2196850"/>
            <a:ext cx="2614200" cy="1035500"/>
            <a:chOff x="981150" y="2196850"/>
            <a:chExt cx="2614200" cy="1035500"/>
          </a:xfrm>
        </p:grpSpPr>
        <p:grpSp>
          <p:nvGrpSpPr>
            <p:cNvPr id="63" name="Google Shape;63;p13"/>
            <p:cNvGrpSpPr/>
            <p:nvPr/>
          </p:nvGrpSpPr>
          <p:grpSpPr>
            <a:xfrm>
              <a:off x="981150" y="2196850"/>
              <a:ext cx="2614200" cy="169200"/>
              <a:chOff x="981150" y="2196850"/>
              <a:chExt cx="2614200" cy="169200"/>
            </a:xfrm>
          </p:grpSpPr>
          <p:sp>
            <p:nvSpPr>
              <p:cNvPr id="64" name="Google Shape;64;p13"/>
              <p:cNvSpPr txBox="1"/>
              <p:nvPr/>
            </p:nvSpPr>
            <p:spPr>
              <a:xfrm>
                <a:off x="981150" y="2196850"/>
                <a:ext cx="2614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latin typeface="Vollkorn"/>
                    <a:ea typeface="Vollkorn"/>
                    <a:cs typeface="Vollkorn"/>
                    <a:sym typeface="Vollkorn"/>
                  </a:rPr>
                  <a:t>Recipient's Name:</a:t>
                </a:r>
                <a:endParaRPr sz="1100">
                  <a:latin typeface="Vollkorn"/>
                  <a:ea typeface="Vollkorn"/>
                  <a:cs typeface="Vollkorn"/>
                  <a:sym typeface="Vollkorn"/>
                </a:endParaRPr>
              </a:p>
            </p:txBody>
          </p:sp>
          <p:sp>
            <p:nvSpPr>
              <p:cNvPr id="65" name="Google Shape;65;p13"/>
              <p:cNvSpPr/>
              <p:nvPr/>
            </p:nvSpPr>
            <p:spPr>
              <a:xfrm>
                <a:off x="2086550" y="2339173"/>
                <a:ext cx="1069500" cy="5700"/>
              </a:xfrm>
              <a:prstGeom prst="rect">
                <a:avLst/>
              </a:prstGeom>
              <a:solidFill>
                <a:srgbClr val="1E1E2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6" name="Google Shape;66;p13"/>
            <p:cNvGrpSpPr/>
            <p:nvPr/>
          </p:nvGrpSpPr>
          <p:grpSpPr>
            <a:xfrm>
              <a:off x="981150" y="2410800"/>
              <a:ext cx="2614200" cy="169200"/>
              <a:chOff x="981150" y="2196850"/>
              <a:chExt cx="2614200" cy="169200"/>
            </a:xfrm>
          </p:grpSpPr>
          <p:sp>
            <p:nvSpPr>
              <p:cNvPr id="67" name="Google Shape;67;p13"/>
              <p:cNvSpPr txBox="1"/>
              <p:nvPr/>
            </p:nvSpPr>
            <p:spPr>
              <a:xfrm>
                <a:off x="981150" y="2196850"/>
                <a:ext cx="2614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latin typeface="Vollkorn"/>
                    <a:ea typeface="Vollkorn"/>
                    <a:cs typeface="Vollkorn"/>
                    <a:sym typeface="Vollkorn"/>
                  </a:rPr>
                  <a:t>Recipient's Position:</a:t>
                </a:r>
                <a:endParaRPr sz="1100">
                  <a:latin typeface="Vollkorn"/>
                  <a:ea typeface="Vollkorn"/>
                  <a:cs typeface="Vollkorn"/>
                  <a:sym typeface="Vollkorn"/>
                </a:endParaRPr>
              </a:p>
            </p:txBody>
          </p:sp>
          <p:sp>
            <p:nvSpPr>
              <p:cNvPr id="68" name="Google Shape;68;p13"/>
              <p:cNvSpPr/>
              <p:nvPr/>
            </p:nvSpPr>
            <p:spPr>
              <a:xfrm>
                <a:off x="2227075" y="2339175"/>
                <a:ext cx="929100" cy="5700"/>
              </a:xfrm>
              <a:prstGeom prst="rect">
                <a:avLst/>
              </a:prstGeom>
              <a:solidFill>
                <a:srgbClr val="1E1E2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9" name="Google Shape;69;p13"/>
            <p:cNvGrpSpPr/>
            <p:nvPr/>
          </p:nvGrpSpPr>
          <p:grpSpPr>
            <a:xfrm>
              <a:off x="981150" y="2630000"/>
              <a:ext cx="2614200" cy="169200"/>
              <a:chOff x="981150" y="2196850"/>
              <a:chExt cx="2614200" cy="169200"/>
            </a:xfrm>
          </p:grpSpPr>
          <p:sp>
            <p:nvSpPr>
              <p:cNvPr id="70" name="Google Shape;70;p13"/>
              <p:cNvSpPr txBox="1"/>
              <p:nvPr/>
            </p:nvSpPr>
            <p:spPr>
              <a:xfrm>
                <a:off x="981150" y="2196850"/>
                <a:ext cx="2614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latin typeface="Vollkorn"/>
                    <a:ea typeface="Vollkorn"/>
                    <a:cs typeface="Vollkorn"/>
                    <a:sym typeface="Vollkorn"/>
                  </a:rPr>
                  <a:t>School's Name:</a:t>
                </a:r>
                <a:endParaRPr sz="1100">
                  <a:latin typeface="Vollkorn"/>
                  <a:ea typeface="Vollkorn"/>
                  <a:cs typeface="Vollkorn"/>
                  <a:sym typeface="Vollkorn"/>
                </a:endParaRPr>
              </a:p>
            </p:txBody>
          </p:sp>
          <p:sp>
            <p:nvSpPr>
              <p:cNvPr id="71" name="Google Shape;71;p13"/>
              <p:cNvSpPr/>
              <p:nvPr/>
            </p:nvSpPr>
            <p:spPr>
              <a:xfrm>
                <a:off x="1920475" y="2339175"/>
                <a:ext cx="1235700" cy="5700"/>
              </a:xfrm>
              <a:prstGeom prst="rect">
                <a:avLst/>
              </a:prstGeom>
              <a:solidFill>
                <a:srgbClr val="1E1E2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2" name="Google Shape;72;p13"/>
            <p:cNvGrpSpPr/>
            <p:nvPr/>
          </p:nvGrpSpPr>
          <p:grpSpPr>
            <a:xfrm>
              <a:off x="981150" y="2843950"/>
              <a:ext cx="2614200" cy="169200"/>
              <a:chOff x="981150" y="2196850"/>
              <a:chExt cx="2614200" cy="169200"/>
            </a:xfrm>
          </p:grpSpPr>
          <p:sp>
            <p:nvSpPr>
              <p:cNvPr id="73" name="Google Shape;73;p13"/>
              <p:cNvSpPr txBox="1"/>
              <p:nvPr/>
            </p:nvSpPr>
            <p:spPr>
              <a:xfrm>
                <a:off x="981150" y="2196850"/>
                <a:ext cx="2614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latin typeface="Vollkorn"/>
                    <a:ea typeface="Vollkorn"/>
                    <a:cs typeface="Vollkorn"/>
                    <a:sym typeface="Vollkorn"/>
                  </a:rPr>
                  <a:t>School's Address:</a:t>
                </a:r>
                <a:endParaRPr sz="1100">
                  <a:latin typeface="Vollkorn"/>
                  <a:ea typeface="Vollkorn"/>
                  <a:cs typeface="Vollkorn"/>
                  <a:sym typeface="Vollkorn"/>
                </a:endParaRPr>
              </a:p>
            </p:txBody>
          </p:sp>
          <p:sp>
            <p:nvSpPr>
              <p:cNvPr id="74" name="Google Shape;74;p13"/>
              <p:cNvSpPr/>
              <p:nvPr/>
            </p:nvSpPr>
            <p:spPr>
              <a:xfrm>
                <a:off x="2052650" y="2339175"/>
                <a:ext cx="1103400" cy="5700"/>
              </a:xfrm>
              <a:prstGeom prst="rect">
                <a:avLst/>
              </a:prstGeom>
              <a:solidFill>
                <a:srgbClr val="1E1E2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5" name="Google Shape;75;p13"/>
            <p:cNvGrpSpPr/>
            <p:nvPr/>
          </p:nvGrpSpPr>
          <p:grpSpPr>
            <a:xfrm>
              <a:off x="981150" y="3063150"/>
              <a:ext cx="2614200" cy="169200"/>
              <a:chOff x="981150" y="2196850"/>
              <a:chExt cx="2614200" cy="169200"/>
            </a:xfrm>
          </p:grpSpPr>
          <p:sp>
            <p:nvSpPr>
              <p:cNvPr id="76" name="Google Shape;76;p13"/>
              <p:cNvSpPr txBox="1"/>
              <p:nvPr/>
            </p:nvSpPr>
            <p:spPr>
              <a:xfrm>
                <a:off x="981150" y="2196850"/>
                <a:ext cx="2614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latin typeface="Vollkorn"/>
                    <a:ea typeface="Vollkorn"/>
                    <a:cs typeface="Vollkorn"/>
                    <a:sym typeface="Vollkorn"/>
                  </a:rPr>
                  <a:t>City, State, Zip Code:</a:t>
                </a:r>
                <a:endParaRPr sz="1100">
                  <a:latin typeface="Vollkorn"/>
                  <a:ea typeface="Vollkorn"/>
                  <a:cs typeface="Vollkorn"/>
                  <a:sym typeface="Vollkorn"/>
                </a:endParaRPr>
              </a:p>
            </p:txBody>
          </p:sp>
          <p:sp>
            <p:nvSpPr>
              <p:cNvPr id="77" name="Google Shape;77;p13"/>
              <p:cNvSpPr/>
              <p:nvPr/>
            </p:nvSpPr>
            <p:spPr>
              <a:xfrm>
                <a:off x="2257725" y="2339175"/>
                <a:ext cx="898200" cy="5700"/>
              </a:xfrm>
              <a:prstGeom prst="rect">
                <a:avLst/>
              </a:prstGeom>
              <a:solidFill>
                <a:srgbClr val="1E1E2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78" name="Google Shape;78;p13"/>
          <p:cNvGrpSpPr/>
          <p:nvPr/>
        </p:nvGrpSpPr>
        <p:grpSpPr>
          <a:xfrm>
            <a:off x="981150" y="3496300"/>
            <a:ext cx="5589001" cy="5368550"/>
            <a:chOff x="981150" y="3496300"/>
            <a:chExt cx="5589001" cy="5368550"/>
          </a:xfrm>
        </p:grpSpPr>
        <p:sp>
          <p:nvSpPr>
            <p:cNvPr id="79" name="Google Shape;79;p13"/>
            <p:cNvSpPr txBox="1"/>
            <p:nvPr/>
          </p:nvSpPr>
          <p:spPr>
            <a:xfrm>
              <a:off x="981150" y="3496300"/>
              <a:ext cx="2614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latin typeface="Vollkorn"/>
                  <a:ea typeface="Vollkorn"/>
                  <a:cs typeface="Vollkorn"/>
                  <a:sym typeface="Vollkorn"/>
                </a:rPr>
                <a:t>Dear </a:t>
              </a:r>
              <a:r>
                <a:rPr b="1" lang="uk" sz="1100">
                  <a:latin typeface="Vollkorn"/>
                  <a:ea typeface="Vollkorn"/>
                  <a:cs typeface="Vollkorn"/>
                  <a:sym typeface="Vollkorn"/>
                </a:rPr>
                <a:t>[Recipient's Name],</a:t>
              </a:r>
              <a:endParaRPr b="1" sz="1100">
                <a:latin typeface="Vollkorn"/>
                <a:ea typeface="Vollkorn"/>
                <a:cs typeface="Vollkorn"/>
                <a:sym typeface="Vollkorn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981150" y="3929450"/>
              <a:ext cx="5589000" cy="4131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100">
                  <a:latin typeface="Vollkorn"/>
                  <a:ea typeface="Vollkorn"/>
                  <a:cs typeface="Vollkorn"/>
                  <a:sym typeface="Vollkorn"/>
                </a:rPr>
                <a:t>I am writing to inform you that </a:t>
              </a:r>
              <a:r>
                <a:rPr b="1" lang="uk" sz="1100">
                  <a:latin typeface="Vollkorn"/>
                  <a:ea typeface="Vollkorn"/>
                  <a:cs typeface="Vollkorn"/>
                  <a:sym typeface="Vollkorn"/>
                </a:rPr>
                <a:t>[Student's Name]</a:t>
              </a:r>
              <a:r>
                <a:rPr lang="uk" sz="1100">
                  <a:latin typeface="Vollkorn"/>
                  <a:ea typeface="Vollkorn"/>
                  <a:cs typeface="Vollkorn"/>
                  <a:sym typeface="Vollkorn"/>
                </a:rPr>
                <a:t>, a student in</a:t>
              </a:r>
              <a:r>
                <a:rPr b="1" lang="uk" sz="1100">
                  <a:latin typeface="Vollkorn"/>
                  <a:ea typeface="Vollkorn"/>
                  <a:cs typeface="Vollkorn"/>
                  <a:sym typeface="Vollkorn"/>
                </a:rPr>
                <a:t> [Grade/Class]</a:t>
              </a:r>
              <a:r>
                <a:rPr lang="uk" sz="1100">
                  <a:latin typeface="Vollkorn"/>
                  <a:ea typeface="Vollkorn"/>
                  <a:cs typeface="Vollkorn"/>
                  <a:sym typeface="Vollkorn"/>
                </a:rPr>
                <a:t>, will not be able to attend school from </a:t>
              </a:r>
              <a:r>
                <a:rPr b="1" lang="uk" sz="1100">
                  <a:latin typeface="Vollkorn"/>
                  <a:ea typeface="Vollkorn"/>
                  <a:cs typeface="Vollkorn"/>
                  <a:sym typeface="Vollkorn"/>
                </a:rPr>
                <a:t>[Start Date]</a:t>
              </a:r>
              <a:r>
                <a:rPr lang="uk" sz="1100">
                  <a:latin typeface="Vollkorn"/>
                  <a:ea typeface="Vollkorn"/>
                  <a:cs typeface="Vollkorn"/>
                  <a:sym typeface="Vollkorn"/>
                </a:rPr>
                <a:t> to </a:t>
              </a:r>
              <a:r>
                <a:rPr b="1" lang="uk" sz="1100">
                  <a:latin typeface="Vollkorn"/>
                  <a:ea typeface="Vollkorn"/>
                  <a:cs typeface="Vollkorn"/>
                  <a:sym typeface="Vollkorn"/>
                </a:rPr>
                <a:t>[End Date]</a:t>
              </a:r>
              <a:r>
                <a:rPr lang="uk" sz="1100">
                  <a:latin typeface="Vollkorn"/>
                  <a:ea typeface="Vollkorn"/>
                  <a:cs typeface="Vollkorn"/>
                  <a:sym typeface="Vollkorn"/>
                </a:rPr>
                <a:t> due to illness.</a:t>
              </a:r>
              <a:endParaRPr sz="1100">
                <a:latin typeface="Vollkorn"/>
                <a:ea typeface="Vollkorn"/>
                <a:cs typeface="Vollkorn"/>
                <a:sym typeface="Vollkorn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latin typeface="Vollkorn"/>
                <a:ea typeface="Vollkorn"/>
                <a:cs typeface="Vollkorn"/>
                <a:sym typeface="Vollkorn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uk" sz="1100">
                  <a:latin typeface="Vollkorn"/>
                  <a:ea typeface="Vollkorn"/>
                  <a:cs typeface="Vollkorn"/>
                  <a:sym typeface="Vollkorn"/>
                </a:rPr>
                <a:t>[Student's Name] </a:t>
              </a:r>
              <a:r>
                <a:rPr lang="uk" sz="1100">
                  <a:latin typeface="Vollkorn"/>
                  <a:ea typeface="Vollkorn"/>
                  <a:cs typeface="Vollkorn"/>
                  <a:sym typeface="Vollkorn"/>
                </a:rPr>
                <a:t>has been experiencing</a:t>
              </a:r>
              <a:r>
                <a:rPr b="1" lang="uk" sz="1100">
                  <a:latin typeface="Vollkorn"/>
                  <a:ea typeface="Vollkorn"/>
                  <a:cs typeface="Vollkorn"/>
                  <a:sym typeface="Vollkorn"/>
                </a:rPr>
                <a:t> [describe symptoms briefly, e.g., fever, cough, etc.]</a:t>
              </a:r>
              <a:r>
                <a:rPr lang="uk" sz="1100">
                  <a:latin typeface="Vollkorn"/>
                  <a:ea typeface="Vollkorn"/>
                  <a:cs typeface="Vollkorn"/>
                  <a:sym typeface="Vollkorn"/>
                </a:rPr>
                <a:t>, and their doctor has advised rest and recuperation at home. As per our school's policy, I am enclosing a doctor's note confirming the diagnosis and recommending the period of absence.</a:t>
              </a:r>
              <a:endParaRPr sz="1100">
                <a:latin typeface="Vollkorn"/>
                <a:ea typeface="Vollkorn"/>
                <a:cs typeface="Vollkorn"/>
                <a:sym typeface="Vollkorn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latin typeface="Vollkorn"/>
                <a:ea typeface="Vollkorn"/>
                <a:cs typeface="Vollkorn"/>
                <a:sym typeface="Vollkorn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100">
                  <a:latin typeface="Vollkorn"/>
                  <a:ea typeface="Vollkorn"/>
                  <a:cs typeface="Vollkorn"/>
                  <a:sym typeface="Vollkorn"/>
                </a:rPr>
                <a:t>During this time, </a:t>
              </a:r>
              <a:r>
                <a:rPr b="1" lang="uk" sz="1100">
                  <a:latin typeface="Vollkorn"/>
                  <a:ea typeface="Vollkorn"/>
                  <a:cs typeface="Vollkorn"/>
                  <a:sym typeface="Vollkorn"/>
                </a:rPr>
                <a:t>[Student's Name]</a:t>
              </a:r>
              <a:r>
                <a:rPr lang="uk" sz="1100">
                  <a:latin typeface="Vollkorn"/>
                  <a:ea typeface="Vollkorn"/>
                  <a:cs typeface="Vollkorn"/>
                  <a:sym typeface="Vollkorn"/>
                </a:rPr>
                <a:t> will be unable to participate in any school-related activities, including classes, exams, or extracurricular activities. We kindly request that any missed assignments or classwork be provided to </a:t>
              </a:r>
              <a:r>
                <a:rPr b="1" lang="uk" sz="1100">
                  <a:latin typeface="Vollkorn"/>
                  <a:ea typeface="Vollkorn"/>
                  <a:cs typeface="Vollkorn"/>
                  <a:sym typeface="Vollkorn"/>
                </a:rPr>
                <a:t>[him/her]</a:t>
              </a:r>
              <a:r>
                <a:rPr lang="uk" sz="1100">
                  <a:latin typeface="Vollkorn"/>
                  <a:ea typeface="Vollkorn"/>
                  <a:cs typeface="Vollkorn"/>
                  <a:sym typeface="Vollkorn"/>
                </a:rPr>
                <a:t> upon</a:t>
              </a:r>
              <a:r>
                <a:rPr b="1" lang="uk" sz="1100">
                  <a:latin typeface="Vollkorn"/>
                  <a:ea typeface="Vollkorn"/>
                  <a:cs typeface="Vollkorn"/>
                  <a:sym typeface="Vollkorn"/>
                </a:rPr>
                <a:t> [his/her]</a:t>
              </a:r>
              <a:r>
                <a:rPr lang="uk" sz="1100">
                  <a:latin typeface="Vollkorn"/>
                  <a:ea typeface="Vollkorn"/>
                  <a:cs typeface="Vollkorn"/>
                  <a:sym typeface="Vollkorn"/>
                </a:rPr>
                <a:t> return, and we assure you that </a:t>
              </a:r>
              <a:r>
                <a:rPr b="1" lang="uk" sz="1100">
                  <a:latin typeface="Vollkorn"/>
                  <a:ea typeface="Vollkorn"/>
                  <a:cs typeface="Vollkorn"/>
                  <a:sym typeface="Vollkorn"/>
                </a:rPr>
                <a:t>[he/she]</a:t>
              </a:r>
              <a:r>
                <a:rPr lang="uk" sz="1100">
                  <a:latin typeface="Vollkorn"/>
                  <a:ea typeface="Vollkorn"/>
                  <a:cs typeface="Vollkorn"/>
                  <a:sym typeface="Vollkorn"/>
                </a:rPr>
                <a:t> will make every effort to catch up on any missed work promptly.</a:t>
              </a:r>
              <a:endParaRPr sz="1100">
                <a:latin typeface="Vollkorn"/>
                <a:ea typeface="Vollkorn"/>
                <a:cs typeface="Vollkorn"/>
                <a:sym typeface="Vollkorn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latin typeface="Vollkorn"/>
                <a:ea typeface="Vollkorn"/>
                <a:cs typeface="Vollkorn"/>
                <a:sym typeface="Vollkorn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100">
                  <a:latin typeface="Vollkorn"/>
                  <a:ea typeface="Vollkorn"/>
                  <a:cs typeface="Vollkorn"/>
                  <a:sym typeface="Vollkorn"/>
                </a:rPr>
                <a:t>We appreciate your understanding and support in accommodating </a:t>
              </a:r>
              <a:r>
                <a:rPr b="1" lang="uk" sz="1100">
                  <a:latin typeface="Vollkorn"/>
                  <a:ea typeface="Vollkorn"/>
                  <a:cs typeface="Vollkorn"/>
                  <a:sym typeface="Vollkorn"/>
                </a:rPr>
                <a:t>[Student's Name]</a:t>
              </a:r>
              <a:r>
                <a:rPr lang="uk" sz="1100">
                  <a:latin typeface="Vollkorn"/>
                  <a:ea typeface="Vollkorn"/>
                  <a:cs typeface="Vollkorn"/>
                  <a:sym typeface="Vollkorn"/>
                </a:rPr>
                <a:t>'s absence during this time. If there are any further updates regarding </a:t>
              </a:r>
              <a:r>
                <a:rPr b="1" lang="uk" sz="1100">
                  <a:latin typeface="Vollkorn"/>
                  <a:ea typeface="Vollkorn"/>
                  <a:cs typeface="Vollkorn"/>
                  <a:sym typeface="Vollkorn"/>
                </a:rPr>
                <a:t>[his/her]</a:t>
              </a:r>
              <a:r>
                <a:rPr lang="uk" sz="1100">
                  <a:latin typeface="Vollkorn"/>
                  <a:ea typeface="Vollkorn"/>
                  <a:cs typeface="Vollkorn"/>
                  <a:sym typeface="Vollkorn"/>
                </a:rPr>
                <a:t> condition or expected return to school, we will communicate them promptly.</a:t>
              </a:r>
              <a:endParaRPr sz="1100">
                <a:latin typeface="Vollkorn"/>
                <a:ea typeface="Vollkorn"/>
                <a:cs typeface="Vollkorn"/>
                <a:sym typeface="Vollkorn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latin typeface="Vollkorn"/>
                <a:ea typeface="Vollkorn"/>
                <a:cs typeface="Vollkorn"/>
                <a:sym typeface="Vollkorn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latin typeface="Vollkorn"/>
                  <a:ea typeface="Vollkorn"/>
                  <a:cs typeface="Vollkorn"/>
                  <a:sym typeface="Vollkorn"/>
                </a:rPr>
                <a:t>Please do not hesitate to contact me at</a:t>
              </a:r>
              <a:r>
                <a:rPr b="1" lang="uk" sz="1100">
                  <a:latin typeface="Vollkorn"/>
                  <a:ea typeface="Vollkorn"/>
                  <a:cs typeface="Vollkorn"/>
                  <a:sym typeface="Vollkorn"/>
                </a:rPr>
                <a:t> [Your Contact Information] </a:t>
              </a:r>
              <a:r>
                <a:rPr lang="uk" sz="1100">
                  <a:latin typeface="Vollkorn"/>
                  <a:ea typeface="Vollkorn"/>
                  <a:cs typeface="Vollkorn"/>
                  <a:sym typeface="Vollkorn"/>
                </a:rPr>
                <a:t>if you have any questions or require further information.</a:t>
              </a:r>
              <a:endParaRPr sz="1100">
                <a:latin typeface="Vollkorn"/>
                <a:ea typeface="Vollkorn"/>
                <a:cs typeface="Vollkorn"/>
                <a:sym typeface="Vollkorn"/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981150" y="8265175"/>
              <a:ext cx="3190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latin typeface="Vollkorn"/>
                  <a:ea typeface="Vollkorn"/>
                  <a:cs typeface="Vollkorn"/>
                  <a:sym typeface="Vollkorn"/>
                </a:rPr>
                <a:t>Thank you for your attention to this matter.</a:t>
              </a:r>
              <a:endParaRPr b="1" sz="1100">
                <a:latin typeface="Vollkorn"/>
                <a:ea typeface="Vollkorn"/>
                <a:cs typeface="Vollkorn"/>
                <a:sym typeface="Vollkorn"/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981150" y="8695650"/>
              <a:ext cx="3190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latin typeface="Vollkorn"/>
                  <a:ea typeface="Vollkorn"/>
                  <a:cs typeface="Vollkorn"/>
                  <a:sym typeface="Vollkorn"/>
                </a:rPr>
                <a:t>Sincerely,</a:t>
              </a:r>
              <a:endParaRPr b="1" sz="1100">
                <a:latin typeface="Vollkorn"/>
                <a:ea typeface="Vollkorn"/>
                <a:cs typeface="Vollkorn"/>
                <a:sym typeface="Vollkorn"/>
              </a:endParaRPr>
            </a:p>
          </p:txBody>
        </p:sp>
      </p:grpSp>
      <p:grpSp>
        <p:nvGrpSpPr>
          <p:cNvPr id="83" name="Google Shape;83;p13"/>
          <p:cNvGrpSpPr/>
          <p:nvPr/>
        </p:nvGrpSpPr>
        <p:grpSpPr>
          <a:xfrm>
            <a:off x="981150" y="9129168"/>
            <a:ext cx="2614200" cy="602350"/>
            <a:chOff x="981150" y="9129168"/>
            <a:chExt cx="2614200" cy="602350"/>
          </a:xfrm>
        </p:grpSpPr>
        <p:grpSp>
          <p:nvGrpSpPr>
            <p:cNvPr id="84" name="Google Shape;84;p13"/>
            <p:cNvGrpSpPr/>
            <p:nvPr/>
          </p:nvGrpSpPr>
          <p:grpSpPr>
            <a:xfrm>
              <a:off x="981150" y="9129168"/>
              <a:ext cx="2614200" cy="169200"/>
              <a:chOff x="981150" y="2196850"/>
              <a:chExt cx="2614200" cy="169200"/>
            </a:xfrm>
          </p:grpSpPr>
          <p:sp>
            <p:nvSpPr>
              <p:cNvPr id="85" name="Google Shape;85;p13"/>
              <p:cNvSpPr txBox="1"/>
              <p:nvPr/>
            </p:nvSpPr>
            <p:spPr>
              <a:xfrm>
                <a:off x="981150" y="2196850"/>
                <a:ext cx="2614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latin typeface="Vollkorn"/>
                    <a:ea typeface="Vollkorn"/>
                    <a:cs typeface="Vollkorn"/>
                    <a:sym typeface="Vollkorn"/>
                  </a:rPr>
                  <a:t>Name:</a:t>
                </a:r>
                <a:endParaRPr sz="1100">
                  <a:latin typeface="Vollkorn"/>
                  <a:ea typeface="Vollkorn"/>
                  <a:cs typeface="Vollkorn"/>
                  <a:sym typeface="Vollkorn"/>
                </a:endParaRPr>
              </a:p>
            </p:txBody>
          </p:sp>
          <p:sp>
            <p:nvSpPr>
              <p:cNvPr id="86" name="Google Shape;86;p13"/>
              <p:cNvSpPr/>
              <p:nvPr/>
            </p:nvSpPr>
            <p:spPr>
              <a:xfrm>
                <a:off x="1397800" y="2339185"/>
                <a:ext cx="1758300" cy="5700"/>
              </a:xfrm>
              <a:prstGeom prst="rect">
                <a:avLst/>
              </a:prstGeom>
              <a:solidFill>
                <a:srgbClr val="1E1E2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7" name="Google Shape;87;p13"/>
            <p:cNvGrpSpPr/>
            <p:nvPr/>
          </p:nvGrpSpPr>
          <p:grpSpPr>
            <a:xfrm>
              <a:off x="981150" y="9343118"/>
              <a:ext cx="2614200" cy="169200"/>
              <a:chOff x="981150" y="2196850"/>
              <a:chExt cx="2614200" cy="169200"/>
            </a:xfrm>
          </p:grpSpPr>
          <p:sp>
            <p:nvSpPr>
              <p:cNvPr id="88" name="Google Shape;88;p13"/>
              <p:cNvSpPr txBox="1"/>
              <p:nvPr/>
            </p:nvSpPr>
            <p:spPr>
              <a:xfrm>
                <a:off x="981150" y="2196850"/>
                <a:ext cx="2614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latin typeface="Vollkorn"/>
                    <a:ea typeface="Vollkorn"/>
                    <a:cs typeface="Vollkorn"/>
                    <a:sym typeface="Vollkorn"/>
                  </a:rPr>
                  <a:t>Position:</a:t>
                </a:r>
                <a:endParaRPr sz="1100">
                  <a:latin typeface="Vollkorn"/>
                  <a:ea typeface="Vollkorn"/>
                  <a:cs typeface="Vollkorn"/>
                  <a:sym typeface="Vollkorn"/>
                </a:endParaRPr>
              </a:p>
            </p:txBody>
          </p:sp>
          <p:sp>
            <p:nvSpPr>
              <p:cNvPr id="89" name="Google Shape;89;p13"/>
              <p:cNvSpPr/>
              <p:nvPr/>
            </p:nvSpPr>
            <p:spPr>
              <a:xfrm>
                <a:off x="1526975" y="2339185"/>
                <a:ext cx="1629300" cy="5700"/>
              </a:xfrm>
              <a:prstGeom prst="rect">
                <a:avLst/>
              </a:prstGeom>
              <a:solidFill>
                <a:srgbClr val="1E1E2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0" name="Google Shape;90;p13"/>
            <p:cNvGrpSpPr/>
            <p:nvPr/>
          </p:nvGrpSpPr>
          <p:grpSpPr>
            <a:xfrm>
              <a:off x="981150" y="9562318"/>
              <a:ext cx="2614200" cy="169200"/>
              <a:chOff x="981150" y="2196850"/>
              <a:chExt cx="2614200" cy="169200"/>
            </a:xfrm>
          </p:grpSpPr>
          <p:sp>
            <p:nvSpPr>
              <p:cNvPr id="91" name="Google Shape;91;p13"/>
              <p:cNvSpPr txBox="1"/>
              <p:nvPr/>
            </p:nvSpPr>
            <p:spPr>
              <a:xfrm>
                <a:off x="981150" y="2196850"/>
                <a:ext cx="2614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latin typeface="Vollkorn"/>
                    <a:ea typeface="Vollkorn"/>
                    <a:cs typeface="Vollkorn"/>
                    <a:sym typeface="Vollkorn"/>
                  </a:rPr>
                  <a:t>School's Name:</a:t>
                </a:r>
                <a:endParaRPr sz="1100">
                  <a:latin typeface="Vollkorn"/>
                  <a:ea typeface="Vollkorn"/>
                  <a:cs typeface="Vollkorn"/>
                  <a:sym typeface="Vollkorn"/>
                </a:endParaRPr>
              </a:p>
            </p:txBody>
          </p:sp>
          <p:sp>
            <p:nvSpPr>
              <p:cNvPr id="92" name="Google Shape;92;p13"/>
              <p:cNvSpPr/>
              <p:nvPr/>
            </p:nvSpPr>
            <p:spPr>
              <a:xfrm>
                <a:off x="1920475" y="2339175"/>
                <a:ext cx="1235700" cy="5700"/>
              </a:xfrm>
              <a:prstGeom prst="rect">
                <a:avLst/>
              </a:prstGeom>
              <a:solidFill>
                <a:srgbClr val="1E1E2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