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692000" cx="7560000"/>
  <p:notesSz cx="6858000" cy="9144000"/>
  <p:embeddedFontLst>
    <p:embeddedFont>
      <p:font typeface="Great Vibes"/>
      <p:regular r:id="rId15"/>
    </p:embeddedFon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40">
          <p15:clr>
            <a:srgbClr val="747775"/>
          </p15:clr>
        </p15:guide>
        <p15:guide id="2" pos="4422">
          <p15:clr>
            <a:srgbClr val="747775"/>
          </p15:clr>
        </p15:guide>
        <p15:guide id="3" orient="horz" pos="34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0"/>
        <p:guide pos="4422"/>
        <p:guide pos="340"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GreatVibes-regular.fntdata"/><Relationship Id="rId14" Type="http://schemas.openxmlformats.org/officeDocument/2006/relationships/slide" Target="slides/slide9.xml"/><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notesMaster" Target="notesMasters/notesMaster1.xml"/><Relationship Id="rId19" Type="http://schemas.openxmlformats.org/officeDocument/2006/relationships/font" Target="fonts/Lato-boldItalic.fntdata"/><Relationship Id="rId6" Type="http://schemas.openxmlformats.org/officeDocument/2006/relationships/slide" Target="slides/slide1.xml"/><Relationship Id="rId18"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cc516b6067_0_7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cc516b606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cc516b6067_0_18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2cc516b6067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cc516b6067_0_315: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cc516b6067_0_3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2cc516b6067_0_44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2cc516b6067_0_4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cc516b6067_0_54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2cc516b6067_0_5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2cc516b6067_0_618: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2cc516b6067_0_6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2cc516b6067_0_72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2cc516b6067_0_7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2cc516b6067_0_79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2cc516b6067_0_7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064100" y="414270"/>
            <a:ext cx="5866061" cy="881826"/>
            <a:chOff x="1064100" y="414270"/>
            <a:chExt cx="5866061" cy="881826"/>
          </a:xfrm>
        </p:grpSpPr>
        <p:sp>
          <p:nvSpPr>
            <p:cNvPr id="55" name="Google Shape;55;p13"/>
            <p:cNvSpPr txBox="1"/>
            <p:nvPr/>
          </p:nvSpPr>
          <p:spPr>
            <a:xfrm>
              <a:off x="1064100" y="414270"/>
              <a:ext cx="5431800" cy="785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5100">
                  <a:solidFill>
                    <a:srgbClr val="DD7861"/>
                  </a:solidFill>
                  <a:latin typeface="Great Vibes"/>
                  <a:ea typeface="Great Vibes"/>
                  <a:cs typeface="Great Vibes"/>
                  <a:sym typeface="Great Vibes"/>
                </a:rPr>
                <a:t>Event Proposal</a:t>
              </a:r>
              <a:endParaRPr sz="5100">
                <a:solidFill>
                  <a:srgbClr val="DD7861"/>
                </a:solidFill>
                <a:latin typeface="Great Vibes"/>
                <a:ea typeface="Great Vibes"/>
                <a:cs typeface="Great Vibes"/>
                <a:sym typeface="Great Vibes"/>
              </a:endParaRPr>
            </a:p>
          </p:txBody>
        </p:sp>
        <p:sp>
          <p:nvSpPr>
            <p:cNvPr id="56" name="Google Shape;56;p13"/>
            <p:cNvSpPr txBox="1"/>
            <p:nvPr/>
          </p:nvSpPr>
          <p:spPr>
            <a:xfrm>
              <a:off x="4858661" y="1018897"/>
              <a:ext cx="2071500" cy="277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t/>
              </a:r>
              <a:endParaRPr sz="1800">
                <a:latin typeface="Lato"/>
                <a:ea typeface="Lato"/>
                <a:cs typeface="Lato"/>
                <a:sym typeface="Lato"/>
              </a:endParaRPr>
            </a:p>
          </p:txBody>
        </p:sp>
      </p:grpSp>
      <p:grpSp>
        <p:nvGrpSpPr>
          <p:cNvPr id="57" name="Google Shape;57;p13"/>
          <p:cNvGrpSpPr/>
          <p:nvPr/>
        </p:nvGrpSpPr>
        <p:grpSpPr>
          <a:xfrm>
            <a:off x="540000" y="1609197"/>
            <a:ext cx="6486500" cy="1854600"/>
            <a:chOff x="540000" y="1809150"/>
            <a:chExt cx="6486500" cy="1854600"/>
          </a:xfrm>
        </p:grpSpPr>
        <p:sp>
          <p:nvSpPr>
            <p:cNvPr id="58" name="Google Shape;58;p13"/>
            <p:cNvSpPr/>
            <p:nvPr/>
          </p:nvSpPr>
          <p:spPr>
            <a:xfrm>
              <a:off x="544275" y="1811975"/>
              <a:ext cx="6475800" cy="302100"/>
            </a:xfrm>
            <a:prstGeom prst="rect">
              <a:avLst/>
            </a:prstGeom>
            <a:solidFill>
              <a:srgbClr val="E1EAD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9" name="Google Shape;59;p13"/>
            <p:cNvSpPr/>
            <p:nvPr/>
          </p:nvSpPr>
          <p:spPr>
            <a:xfrm>
              <a:off x="540000" y="1812000"/>
              <a:ext cx="6486000" cy="1847400"/>
            </a:xfrm>
            <a:prstGeom prst="rect">
              <a:avLst/>
            </a:prstGeom>
            <a:noFill/>
            <a:ln cap="flat" cmpd="sng" w="9525">
              <a:solidFill>
                <a:srgbClr val="BBCAB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60" name="Google Shape;60;p13"/>
            <p:cNvCxnSpPr/>
            <p:nvPr/>
          </p:nvCxnSpPr>
          <p:spPr>
            <a:xfrm>
              <a:off x="540500" y="211322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61" name="Google Shape;61;p13"/>
            <p:cNvCxnSpPr/>
            <p:nvPr/>
          </p:nvCxnSpPr>
          <p:spPr>
            <a:xfrm>
              <a:off x="540500" y="242245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62" name="Google Shape;62;p13"/>
            <p:cNvCxnSpPr/>
            <p:nvPr/>
          </p:nvCxnSpPr>
          <p:spPr>
            <a:xfrm>
              <a:off x="540500" y="273168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63" name="Google Shape;63;p13"/>
            <p:cNvCxnSpPr/>
            <p:nvPr/>
          </p:nvCxnSpPr>
          <p:spPr>
            <a:xfrm>
              <a:off x="540500" y="304091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64" name="Google Shape;64;p13"/>
            <p:cNvCxnSpPr/>
            <p:nvPr/>
          </p:nvCxnSpPr>
          <p:spPr>
            <a:xfrm>
              <a:off x="540500" y="335014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65" name="Google Shape;65;p13"/>
            <p:cNvCxnSpPr/>
            <p:nvPr/>
          </p:nvCxnSpPr>
          <p:spPr>
            <a:xfrm>
              <a:off x="540500" y="365937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66" name="Google Shape;66;p13"/>
            <p:cNvCxnSpPr/>
            <p:nvPr/>
          </p:nvCxnSpPr>
          <p:spPr>
            <a:xfrm>
              <a:off x="2551825" y="1809150"/>
              <a:ext cx="0" cy="1854600"/>
            </a:xfrm>
            <a:prstGeom prst="straightConnector1">
              <a:avLst/>
            </a:prstGeom>
            <a:noFill/>
            <a:ln cap="flat" cmpd="sng" w="9525">
              <a:solidFill>
                <a:srgbClr val="BBCABF"/>
              </a:solidFill>
              <a:prstDash val="solid"/>
              <a:round/>
              <a:headEnd len="med" w="med" type="none"/>
              <a:tailEnd len="med" w="med" type="none"/>
            </a:ln>
          </p:spPr>
        </p:cxnSp>
        <p:grpSp>
          <p:nvGrpSpPr>
            <p:cNvPr id="67" name="Google Shape;67;p13"/>
            <p:cNvGrpSpPr/>
            <p:nvPr/>
          </p:nvGrpSpPr>
          <p:grpSpPr>
            <a:xfrm>
              <a:off x="616551" y="1870200"/>
              <a:ext cx="1833300" cy="1726955"/>
              <a:chOff x="616551" y="1870200"/>
              <a:chExt cx="1833300" cy="1726955"/>
            </a:xfrm>
          </p:grpSpPr>
          <p:sp>
            <p:nvSpPr>
              <p:cNvPr id="68" name="Google Shape;68;p13"/>
              <p:cNvSpPr txBox="1"/>
              <p:nvPr/>
            </p:nvSpPr>
            <p:spPr>
              <a:xfrm>
                <a:off x="616551" y="2175440"/>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Organizing Entity</a:t>
                </a:r>
                <a:endParaRPr sz="1200">
                  <a:latin typeface="Lato"/>
                  <a:ea typeface="Lato"/>
                  <a:cs typeface="Lato"/>
                  <a:sym typeface="Lato"/>
                </a:endParaRPr>
              </a:p>
            </p:txBody>
          </p:sp>
          <p:sp>
            <p:nvSpPr>
              <p:cNvPr id="69" name="Google Shape;69;p13"/>
              <p:cNvSpPr txBox="1"/>
              <p:nvPr/>
            </p:nvSpPr>
            <p:spPr>
              <a:xfrm>
                <a:off x="616551" y="2489990"/>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Date of Proposal</a:t>
                </a:r>
                <a:endParaRPr sz="1200">
                  <a:latin typeface="Lato"/>
                  <a:ea typeface="Lato"/>
                  <a:cs typeface="Lato"/>
                  <a:sym typeface="Lato"/>
                </a:endParaRPr>
              </a:p>
            </p:txBody>
          </p:sp>
          <p:sp>
            <p:nvSpPr>
              <p:cNvPr id="70" name="Google Shape;70;p13"/>
              <p:cNvSpPr txBox="1"/>
              <p:nvPr/>
            </p:nvSpPr>
            <p:spPr>
              <a:xfrm>
                <a:off x="616551" y="2804515"/>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Contact Person</a:t>
                </a:r>
                <a:endParaRPr sz="1200">
                  <a:latin typeface="Lato"/>
                  <a:ea typeface="Lato"/>
                  <a:cs typeface="Lato"/>
                  <a:sym typeface="Lato"/>
                </a:endParaRPr>
              </a:p>
            </p:txBody>
          </p:sp>
          <p:sp>
            <p:nvSpPr>
              <p:cNvPr id="71" name="Google Shape;71;p13"/>
              <p:cNvSpPr txBox="1"/>
              <p:nvPr/>
            </p:nvSpPr>
            <p:spPr>
              <a:xfrm>
                <a:off x="616551" y="3103125"/>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Email</a:t>
                </a:r>
                <a:endParaRPr sz="1200">
                  <a:latin typeface="Lato"/>
                  <a:ea typeface="Lato"/>
                  <a:cs typeface="Lato"/>
                  <a:sym typeface="Lato"/>
                </a:endParaRPr>
              </a:p>
            </p:txBody>
          </p:sp>
          <p:sp>
            <p:nvSpPr>
              <p:cNvPr id="72" name="Google Shape;72;p13"/>
              <p:cNvSpPr txBox="1"/>
              <p:nvPr/>
            </p:nvSpPr>
            <p:spPr>
              <a:xfrm>
                <a:off x="616551" y="3412355"/>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Phone</a:t>
                </a:r>
                <a:endParaRPr sz="1200">
                  <a:latin typeface="Lato"/>
                  <a:ea typeface="Lato"/>
                  <a:cs typeface="Lato"/>
                  <a:sym typeface="Lato"/>
                </a:endParaRPr>
              </a:p>
            </p:txBody>
          </p:sp>
          <p:sp>
            <p:nvSpPr>
              <p:cNvPr id="73" name="Google Shape;73;p13"/>
              <p:cNvSpPr txBox="1"/>
              <p:nvPr/>
            </p:nvSpPr>
            <p:spPr>
              <a:xfrm>
                <a:off x="616551" y="1870200"/>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Lato"/>
                    <a:ea typeface="Lato"/>
                    <a:cs typeface="Lato"/>
                    <a:sym typeface="Lato"/>
                  </a:rPr>
                  <a:t>CATEGORY</a:t>
                </a:r>
                <a:endParaRPr b="1" sz="1200">
                  <a:latin typeface="Lato"/>
                  <a:ea typeface="Lato"/>
                  <a:cs typeface="Lato"/>
                  <a:sym typeface="Lato"/>
                </a:endParaRPr>
              </a:p>
            </p:txBody>
          </p:sp>
        </p:grpSp>
        <p:grpSp>
          <p:nvGrpSpPr>
            <p:cNvPr id="74" name="Google Shape;74;p13"/>
            <p:cNvGrpSpPr/>
            <p:nvPr/>
          </p:nvGrpSpPr>
          <p:grpSpPr>
            <a:xfrm>
              <a:off x="2651334" y="1870200"/>
              <a:ext cx="3995401" cy="1726965"/>
              <a:chOff x="2651334" y="1870200"/>
              <a:chExt cx="3995401" cy="1726965"/>
            </a:xfrm>
          </p:grpSpPr>
          <p:sp>
            <p:nvSpPr>
              <p:cNvPr id="75" name="Google Shape;75;p13"/>
              <p:cNvSpPr txBox="1"/>
              <p:nvPr/>
            </p:nvSpPr>
            <p:spPr>
              <a:xfrm>
                <a:off x="2651334" y="2175450"/>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[Name of the Organizing Entity]</a:t>
                </a:r>
                <a:endParaRPr sz="1200">
                  <a:solidFill>
                    <a:srgbClr val="575756"/>
                  </a:solidFill>
                  <a:latin typeface="Lato"/>
                  <a:ea typeface="Lato"/>
                  <a:cs typeface="Lato"/>
                  <a:sym typeface="Lato"/>
                </a:endParaRPr>
              </a:p>
            </p:txBody>
          </p:sp>
          <p:sp>
            <p:nvSpPr>
              <p:cNvPr id="76" name="Google Shape;76;p13"/>
              <p:cNvSpPr txBox="1"/>
              <p:nvPr/>
            </p:nvSpPr>
            <p:spPr>
              <a:xfrm>
                <a:off x="2651334" y="2490000"/>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[Date]</a:t>
                </a:r>
                <a:endParaRPr sz="1200">
                  <a:solidFill>
                    <a:srgbClr val="575756"/>
                  </a:solidFill>
                  <a:latin typeface="Lato"/>
                  <a:ea typeface="Lato"/>
                  <a:cs typeface="Lato"/>
                  <a:sym typeface="Lato"/>
                </a:endParaRPr>
              </a:p>
            </p:txBody>
          </p:sp>
          <p:sp>
            <p:nvSpPr>
              <p:cNvPr id="77" name="Google Shape;77;p13"/>
              <p:cNvSpPr txBox="1"/>
              <p:nvPr/>
            </p:nvSpPr>
            <p:spPr>
              <a:xfrm>
                <a:off x="2651334" y="2804525"/>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[Name of Contact Person]</a:t>
                </a:r>
                <a:endParaRPr sz="1200">
                  <a:solidFill>
                    <a:srgbClr val="575756"/>
                  </a:solidFill>
                  <a:latin typeface="Lato"/>
                  <a:ea typeface="Lato"/>
                  <a:cs typeface="Lato"/>
                  <a:sym typeface="Lato"/>
                </a:endParaRPr>
              </a:p>
            </p:txBody>
          </p:sp>
          <p:sp>
            <p:nvSpPr>
              <p:cNvPr id="78" name="Google Shape;78;p13"/>
              <p:cNvSpPr txBox="1"/>
              <p:nvPr/>
            </p:nvSpPr>
            <p:spPr>
              <a:xfrm>
                <a:off x="2651334" y="3103135"/>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[Contact Person's Email Address]</a:t>
                </a:r>
                <a:endParaRPr sz="1200">
                  <a:solidFill>
                    <a:srgbClr val="575756"/>
                  </a:solidFill>
                  <a:latin typeface="Lato"/>
                  <a:ea typeface="Lato"/>
                  <a:cs typeface="Lato"/>
                  <a:sym typeface="Lato"/>
                </a:endParaRPr>
              </a:p>
            </p:txBody>
          </p:sp>
          <p:sp>
            <p:nvSpPr>
              <p:cNvPr id="79" name="Google Shape;79;p13"/>
              <p:cNvSpPr txBox="1"/>
              <p:nvPr/>
            </p:nvSpPr>
            <p:spPr>
              <a:xfrm>
                <a:off x="2651334" y="3412365"/>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[Contact Person's Phone Number]</a:t>
                </a:r>
                <a:endParaRPr sz="1200">
                  <a:solidFill>
                    <a:srgbClr val="575756"/>
                  </a:solidFill>
                  <a:latin typeface="Lato"/>
                  <a:ea typeface="Lato"/>
                  <a:cs typeface="Lato"/>
                  <a:sym typeface="Lato"/>
                </a:endParaRPr>
              </a:p>
            </p:txBody>
          </p:sp>
          <p:sp>
            <p:nvSpPr>
              <p:cNvPr id="80" name="Google Shape;80;p13"/>
              <p:cNvSpPr txBox="1"/>
              <p:nvPr/>
            </p:nvSpPr>
            <p:spPr>
              <a:xfrm>
                <a:off x="2651334" y="1870200"/>
                <a:ext cx="2471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Lato"/>
                    <a:ea typeface="Lato"/>
                    <a:cs typeface="Lato"/>
                    <a:sym typeface="Lato"/>
                  </a:rPr>
                  <a:t>DETAILS</a:t>
                </a:r>
                <a:endParaRPr b="1" sz="1200">
                  <a:latin typeface="Lato"/>
                  <a:ea typeface="Lato"/>
                  <a:cs typeface="Lato"/>
                  <a:sym typeface="Lato"/>
                </a:endParaRPr>
              </a:p>
            </p:txBody>
          </p:sp>
        </p:grpSp>
      </p:grpSp>
      <p:sp>
        <p:nvSpPr>
          <p:cNvPr id="81" name="Google Shape;81;p13"/>
          <p:cNvSpPr txBox="1"/>
          <p:nvPr/>
        </p:nvSpPr>
        <p:spPr>
          <a:xfrm>
            <a:off x="540001" y="3782827"/>
            <a:ext cx="18333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1. Introduction</a:t>
            </a:r>
            <a:endParaRPr b="1" sz="1800">
              <a:solidFill>
                <a:srgbClr val="314A3B"/>
              </a:solidFill>
              <a:latin typeface="Lato"/>
              <a:ea typeface="Lato"/>
              <a:cs typeface="Lato"/>
              <a:sym typeface="Lato"/>
            </a:endParaRPr>
          </a:p>
        </p:txBody>
      </p:sp>
      <p:grpSp>
        <p:nvGrpSpPr>
          <p:cNvPr id="82" name="Google Shape;82;p13"/>
          <p:cNvGrpSpPr/>
          <p:nvPr/>
        </p:nvGrpSpPr>
        <p:grpSpPr>
          <a:xfrm>
            <a:off x="540000" y="4320947"/>
            <a:ext cx="6486600" cy="4985074"/>
            <a:chOff x="540000" y="4320947"/>
            <a:chExt cx="6486600" cy="4985074"/>
          </a:xfrm>
        </p:grpSpPr>
        <p:sp>
          <p:nvSpPr>
            <p:cNvPr id="83" name="Google Shape;83;p13"/>
            <p:cNvSpPr txBox="1"/>
            <p:nvPr/>
          </p:nvSpPr>
          <p:spPr>
            <a:xfrm>
              <a:off x="540000" y="4320947"/>
              <a:ext cx="27366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Dear [Client/Sponsor/Partner],</a:t>
              </a:r>
              <a:endParaRPr sz="1200">
                <a:solidFill>
                  <a:srgbClr val="3F3F3F"/>
                </a:solidFill>
                <a:latin typeface="Lato"/>
                <a:ea typeface="Lato"/>
                <a:cs typeface="Lato"/>
                <a:sym typeface="Lato"/>
              </a:endParaRPr>
            </a:p>
          </p:txBody>
        </p:sp>
        <p:sp>
          <p:nvSpPr>
            <p:cNvPr id="84" name="Google Shape;84;p13"/>
            <p:cNvSpPr txBox="1"/>
            <p:nvPr/>
          </p:nvSpPr>
          <p:spPr>
            <a:xfrm>
              <a:off x="540000" y="4768622"/>
              <a:ext cx="6486600" cy="4109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We are excited to present this event proposal for your consideration. The [Event Title] promises to be an engaging and impactful experience that will [briefly describe the purpose or objective of the event]. Hosted by [Organizing Entity], this event aims to [describe the broader goals or aspirations of the event].</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With [Number] years of experience in organizing successful events, we are confident that the [Event Title] will be a memorable and valuable experience for all participants. Our team is dedicated to delivering an event that not only meets but exceeds expectations, and we are thrilled at the opportunity to collaborate with you to bring this vision to life.</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In this proposal, we will outline the key details and components of the [Event Title], including its objectives, target audience, event components, budget and funding, marketing and promotion strategy, partnerships and collaborations, and evaluation metrics. We believe that the [Event Title] presents an exciting opportunity for [Client/Sponsor/Partner] to [describe potential benefits or opportunities for collaboration].</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Thank you for considering our proposal. We look forward to the possibility of working together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to create a successful and impactful event that leaves a lasting impression on all participants.</a:t>
              </a:r>
              <a:endParaRPr sz="1200">
                <a:solidFill>
                  <a:srgbClr val="3F3F3F"/>
                </a:solidFill>
                <a:latin typeface="Lato"/>
                <a:ea typeface="Lato"/>
                <a:cs typeface="Lato"/>
                <a:sym typeface="Lato"/>
              </a:endParaRPr>
            </a:p>
          </p:txBody>
        </p:sp>
        <p:sp>
          <p:nvSpPr>
            <p:cNvPr id="85" name="Google Shape;85;p13"/>
            <p:cNvSpPr txBox="1"/>
            <p:nvPr/>
          </p:nvSpPr>
          <p:spPr>
            <a:xfrm>
              <a:off x="540000" y="9121221"/>
              <a:ext cx="27366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Sincerely,</a:t>
              </a:r>
              <a:endParaRPr sz="1200">
                <a:solidFill>
                  <a:srgbClr val="3F3F3F"/>
                </a:solidFill>
                <a:latin typeface="Lato"/>
                <a:ea typeface="Lato"/>
                <a:cs typeface="Lato"/>
                <a:sym typeface="Lato"/>
              </a:endParaRPr>
            </a:p>
          </p:txBody>
        </p:sp>
      </p:grpSp>
      <p:grpSp>
        <p:nvGrpSpPr>
          <p:cNvPr id="86" name="Google Shape;86;p13"/>
          <p:cNvGrpSpPr/>
          <p:nvPr/>
        </p:nvGrpSpPr>
        <p:grpSpPr>
          <a:xfrm>
            <a:off x="540000" y="9565178"/>
            <a:ext cx="2736600" cy="628775"/>
            <a:chOff x="540000" y="9565178"/>
            <a:chExt cx="2736600" cy="628775"/>
          </a:xfrm>
        </p:grpSpPr>
        <p:sp>
          <p:nvSpPr>
            <p:cNvPr id="87" name="Google Shape;87;p13"/>
            <p:cNvSpPr txBox="1"/>
            <p:nvPr/>
          </p:nvSpPr>
          <p:spPr>
            <a:xfrm>
              <a:off x="540000" y="9565178"/>
              <a:ext cx="27366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[Your Name]</a:t>
              </a:r>
              <a:endParaRPr sz="1200">
                <a:solidFill>
                  <a:srgbClr val="3F3F3F"/>
                </a:solidFill>
                <a:latin typeface="Lato"/>
                <a:ea typeface="Lato"/>
                <a:cs typeface="Lato"/>
                <a:sym typeface="Lato"/>
              </a:endParaRPr>
            </a:p>
          </p:txBody>
        </p:sp>
        <p:sp>
          <p:nvSpPr>
            <p:cNvPr id="88" name="Google Shape;88;p13"/>
            <p:cNvSpPr txBox="1"/>
            <p:nvPr/>
          </p:nvSpPr>
          <p:spPr>
            <a:xfrm>
              <a:off x="540000" y="9787166"/>
              <a:ext cx="27366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[Your Title]</a:t>
              </a:r>
              <a:endParaRPr sz="1200">
                <a:solidFill>
                  <a:srgbClr val="3F3F3F"/>
                </a:solidFill>
                <a:latin typeface="Lato"/>
                <a:ea typeface="Lato"/>
                <a:cs typeface="Lato"/>
                <a:sym typeface="Lato"/>
              </a:endParaRPr>
            </a:p>
          </p:txBody>
        </p:sp>
        <p:sp>
          <p:nvSpPr>
            <p:cNvPr id="89" name="Google Shape;89;p13"/>
            <p:cNvSpPr txBox="1"/>
            <p:nvPr/>
          </p:nvSpPr>
          <p:spPr>
            <a:xfrm>
              <a:off x="540000" y="10009153"/>
              <a:ext cx="27366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[Organizing Entity]</a:t>
              </a:r>
              <a:endParaRPr sz="1200">
                <a:solidFill>
                  <a:srgbClr val="3F3F3F"/>
                </a:solidFill>
                <a:latin typeface="Lato"/>
                <a:ea typeface="Lato"/>
                <a:cs typeface="Lato"/>
                <a:sym typeface="Lato"/>
              </a:endParaRPr>
            </a:p>
          </p:txBody>
        </p:sp>
      </p:grpSp>
      <p:sp>
        <p:nvSpPr>
          <p:cNvPr id="90" name="Google Shape;90;p13"/>
          <p:cNvSpPr txBox="1"/>
          <p:nvPr/>
        </p:nvSpPr>
        <p:spPr>
          <a:xfrm>
            <a:off x="335285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1</a:t>
            </a:r>
            <a:endParaRPr sz="900">
              <a:solidFill>
                <a:srgbClr val="9D9D9C"/>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nvSpPr>
        <p:spPr>
          <a:xfrm>
            <a:off x="335280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2</a:t>
            </a:r>
            <a:endParaRPr sz="900">
              <a:solidFill>
                <a:srgbClr val="9D9D9C"/>
              </a:solidFill>
              <a:latin typeface="Lato"/>
              <a:ea typeface="Lato"/>
              <a:cs typeface="Lato"/>
              <a:sym typeface="Lato"/>
            </a:endParaRPr>
          </a:p>
        </p:txBody>
      </p:sp>
      <p:grpSp>
        <p:nvGrpSpPr>
          <p:cNvPr id="96" name="Google Shape;96;p14"/>
          <p:cNvGrpSpPr/>
          <p:nvPr/>
        </p:nvGrpSpPr>
        <p:grpSpPr>
          <a:xfrm>
            <a:off x="539999" y="511027"/>
            <a:ext cx="6486501" cy="3678422"/>
            <a:chOff x="539999" y="511027"/>
            <a:chExt cx="6486501" cy="3678422"/>
          </a:xfrm>
        </p:grpSpPr>
        <p:sp>
          <p:nvSpPr>
            <p:cNvPr id="97" name="Google Shape;97;p14"/>
            <p:cNvSpPr txBox="1"/>
            <p:nvPr/>
          </p:nvSpPr>
          <p:spPr>
            <a:xfrm>
              <a:off x="539999" y="511027"/>
              <a:ext cx="2903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2. Event Details</a:t>
              </a:r>
              <a:endParaRPr b="1" sz="1800">
                <a:solidFill>
                  <a:srgbClr val="314A3B"/>
                </a:solidFill>
                <a:latin typeface="Lato"/>
                <a:ea typeface="Lato"/>
                <a:cs typeface="Lato"/>
                <a:sym typeface="Lato"/>
              </a:endParaRPr>
            </a:p>
          </p:txBody>
        </p:sp>
        <p:grpSp>
          <p:nvGrpSpPr>
            <p:cNvPr id="98" name="Google Shape;98;p14"/>
            <p:cNvGrpSpPr/>
            <p:nvPr/>
          </p:nvGrpSpPr>
          <p:grpSpPr>
            <a:xfrm>
              <a:off x="540000" y="1091948"/>
              <a:ext cx="6486500" cy="3097500"/>
              <a:chOff x="540000" y="1091948"/>
              <a:chExt cx="6486500" cy="3097500"/>
            </a:xfrm>
          </p:grpSpPr>
          <p:sp>
            <p:nvSpPr>
              <p:cNvPr id="99" name="Google Shape;99;p14"/>
              <p:cNvSpPr/>
              <p:nvPr/>
            </p:nvSpPr>
            <p:spPr>
              <a:xfrm>
                <a:off x="544275" y="1094773"/>
                <a:ext cx="6475800" cy="302100"/>
              </a:xfrm>
              <a:prstGeom prst="rect">
                <a:avLst/>
              </a:prstGeom>
              <a:solidFill>
                <a:srgbClr val="E1EAD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0" name="Google Shape;100;p14"/>
              <p:cNvSpPr/>
              <p:nvPr/>
            </p:nvSpPr>
            <p:spPr>
              <a:xfrm>
                <a:off x="540000" y="1094800"/>
                <a:ext cx="6486000" cy="3089100"/>
              </a:xfrm>
              <a:prstGeom prst="rect">
                <a:avLst/>
              </a:prstGeom>
              <a:noFill/>
              <a:ln cap="flat" cmpd="sng" w="9525">
                <a:solidFill>
                  <a:srgbClr val="BBCAB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01" name="Google Shape;101;p14"/>
              <p:cNvCxnSpPr/>
              <p:nvPr/>
            </p:nvCxnSpPr>
            <p:spPr>
              <a:xfrm>
                <a:off x="540500" y="1396023"/>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02" name="Google Shape;102;p14"/>
              <p:cNvCxnSpPr/>
              <p:nvPr/>
            </p:nvCxnSpPr>
            <p:spPr>
              <a:xfrm>
                <a:off x="540500" y="1706426"/>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03" name="Google Shape;103;p14"/>
              <p:cNvCxnSpPr/>
              <p:nvPr/>
            </p:nvCxnSpPr>
            <p:spPr>
              <a:xfrm>
                <a:off x="540500" y="2016829"/>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04" name="Google Shape;104;p14"/>
              <p:cNvCxnSpPr/>
              <p:nvPr/>
            </p:nvCxnSpPr>
            <p:spPr>
              <a:xfrm>
                <a:off x="540500" y="2327232"/>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05" name="Google Shape;105;p14"/>
              <p:cNvCxnSpPr/>
              <p:nvPr/>
            </p:nvCxnSpPr>
            <p:spPr>
              <a:xfrm>
                <a:off x="540500" y="2637634"/>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06" name="Google Shape;106;p14"/>
              <p:cNvCxnSpPr/>
              <p:nvPr/>
            </p:nvCxnSpPr>
            <p:spPr>
              <a:xfrm>
                <a:off x="540500" y="2948037"/>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07" name="Google Shape;107;p14"/>
              <p:cNvCxnSpPr/>
              <p:nvPr/>
            </p:nvCxnSpPr>
            <p:spPr>
              <a:xfrm>
                <a:off x="2551825" y="1091948"/>
                <a:ext cx="0" cy="3097500"/>
              </a:xfrm>
              <a:prstGeom prst="straightConnector1">
                <a:avLst/>
              </a:prstGeom>
              <a:noFill/>
              <a:ln cap="flat" cmpd="sng" w="9525">
                <a:solidFill>
                  <a:srgbClr val="BBCABF"/>
                </a:solidFill>
                <a:prstDash val="solid"/>
                <a:round/>
                <a:headEnd len="med" w="med" type="none"/>
                <a:tailEnd len="med" w="med" type="none"/>
              </a:ln>
            </p:spPr>
          </p:cxnSp>
          <p:cxnSp>
            <p:nvCxnSpPr>
              <p:cNvPr id="108" name="Google Shape;108;p14"/>
              <p:cNvCxnSpPr/>
              <p:nvPr/>
            </p:nvCxnSpPr>
            <p:spPr>
              <a:xfrm>
                <a:off x="540500" y="3258440"/>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09" name="Google Shape;109;p14"/>
              <p:cNvCxnSpPr/>
              <p:nvPr/>
            </p:nvCxnSpPr>
            <p:spPr>
              <a:xfrm>
                <a:off x="540500" y="3568843"/>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110" name="Google Shape;110;p14"/>
              <p:cNvCxnSpPr/>
              <p:nvPr/>
            </p:nvCxnSpPr>
            <p:spPr>
              <a:xfrm>
                <a:off x="540500" y="3879245"/>
                <a:ext cx="6486000" cy="0"/>
              </a:xfrm>
              <a:prstGeom prst="straightConnector1">
                <a:avLst/>
              </a:prstGeom>
              <a:noFill/>
              <a:ln cap="flat" cmpd="sng" w="9525">
                <a:solidFill>
                  <a:srgbClr val="BBCABF"/>
                </a:solidFill>
                <a:prstDash val="solid"/>
                <a:round/>
                <a:headEnd len="med" w="med" type="none"/>
                <a:tailEnd len="med" w="med" type="none"/>
              </a:ln>
            </p:spPr>
          </p:cxnSp>
          <p:grpSp>
            <p:nvGrpSpPr>
              <p:cNvPr id="111" name="Google Shape;111;p14"/>
              <p:cNvGrpSpPr/>
              <p:nvPr/>
            </p:nvGrpSpPr>
            <p:grpSpPr>
              <a:xfrm>
                <a:off x="616551" y="1152998"/>
                <a:ext cx="1833300" cy="2353038"/>
                <a:chOff x="616551" y="1152998"/>
                <a:chExt cx="1833300" cy="2353038"/>
              </a:xfrm>
            </p:grpSpPr>
            <p:sp>
              <p:nvSpPr>
                <p:cNvPr id="112" name="Google Shape;112;p14"/>
                <p:cNvSpPr txBox="1"/>
                <p:nvPr/>
              </p:nvSpPr>
              <p:spPr>
                <a:xfrm>
                  <a:off x="616551" y="1458238"/>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Organizing Entity</a:t>
                  </a:r>
                  <a:endParaRPr sz="1200">
                    <a:latin typeface="Lato"/>
                    <a:ea typeface="Lato"/>
                    <a:cs typeface="Lato"/>
                    <a:sym typeface="Lato"/>
                  </a:endParaRPr>
                </a:p>
              </p:txBody>
            </p:sp>
            <p:sp>
              <p:nvSpPr>
                <p:cNvPr id="113" name="Google Shape;113;p14"/>
                <p:cNvSpPr txBox="1"/>
                <p:nvPr/>
              </p:nvSpPr>
              <p:spPr>
                <a:xfrm>
                  <a:off x="616551" y="1772788"/>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Date of Proposal</a:t>
                  </a:r>
                  <a:endParaRPr sz="1200">
                    <a:latin typeface="Lato"/>
                    <a:ea typeface="Lato"/>
                    <a:cs typeface="Lato"/>
                    <a:sym typeface="Lato"/>
                  </a:endParaRPr>
                </a:p>
              </p:txBody>
            </p:sp>
            <p:sp>
              <p:nvSpPr>
                <p:cNvPr id="114" name="Google Shape;114;p14"/>
                <p:cNvSpPr txBox="1"/>
                <p:nvPr/>
              </p:nvSpPr>
              <p:spPr>
                <a:xfrm>
                  <a:off x="616551" y="2087313"/>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Time</a:t>
                  </a:r>
                  <a:endParaRPr sz="1200">
                    <a:latin typeface="Lato"/>
                    <a:ea typeface="Lato"/>
                    <a:cs typeface="Lato"/>
                    <a:sym typeface="Lato"/>
                  </a:endParaRPr>
                </a:p>
              </p:txBody>
            </p:sp>
            <p:sp>
              <p:nvSpPr>
                <p:cNvPr id="115" name="Google Shape;115;p14"/>
                <p:cNvSpPr txBox="1"/>
                <p:nvPr/>
              </p:nvSpPr>
              <p:spPr>
                <a:xfrm>
                  <a:off x="616551" y="2385923"/>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Venue</a:t>
                  </a:r>
                  <a:endParaRPr sz="1200">
                    <a:latin typeface="Lato"/>
                    <a:ea typeface="Lato"/>
                    <a:cs typeface="Lato"/>
                    <a:sym typeface="Lato"/>
                  </a:endParaRPr>
                </a:p>
              </p:txBody>
            </p:sp>
            <p:sp>
              <p:nvSpPr>
                <p:cNvPr id="116" name="Google Shape;116;p14"/>
                <p:cNvSpPr txBox="1"/>
                <p:nvPr/>
              </p:nvSpPr>
              <p:spPr>
                <a:xfrm>
                  <a:off x="616551" y="2695153"/>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Expected Attendees</a:t>
                  </a:r>
                  <a:endParaRPr sz="1200">
                    <a:latin typeface="Lato"/>
                    <a:ea typeface="Lato"/>
                    <a:cs typeface="Lato"/>
                    <a:sym typeface="Lato"/>
                  </a:endParaRPr>
                </a:p>
              </p:txBody>
            </p:sp>
            <p:sp>
              <p:nvSpPr>
                <p:cNvPr id="117" name="Google Shape;117;p14"/>
                <p:cNvSpPr txBox="1"/>
                <p:nvPr/>
              </p:nvSpPr>
              <p:spPr>
                <a:xfrm>
                  <a:off x="616551" y="1152998"/>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sz="1200">
                      <a:solidFill>
                        <a:schemeClr val="dk1"/>
                      </a:solidFill>
                      <a:latin typeface="Lato"/>
                      <a:ea typeface="Lato"/>
                      <a:cs typeface="Lato"/>
                      <a:sym typeface="Lato"/>
                    </a:rPr>
                    <a:t>CATEGORY</a:t>
                  </a:r>
                  <a:endParaRPr b="1" sz="1200">
                    <a:latin typeface="Lato"/>
                    <a:ea typeface="Lato"/>
                    <a:cs typeface="Lato"/>
                    <a:sym typeface="Lato"/>
                  </a:endParaRPr>
                </a:p>
              </p:txBody>
            </p:sp>
            <p:sp>
              <p:nvSpPr>
                <p:cNvPr id="118" name="Google Shape;118;p14"/>
                <p:cNvSpPr txBox="1"/>
                <p:nvPr/>
              </p:nvSpPr>
              <p:spPr>
                <a:xfrm>
                  <a:off x="616551" y="3010834"/>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Time</a:t>
                  </a:r>
                  <a:endParaRPr sz="1200">
                    <a:latin typeface="Lato"/>
                    <a:ea typeface="Lato"/>
                    <a:cs typeface="Lato"/>
                    <a:sym typeface="Lato"/>
                  </a:endParaRPr>
                </a:p>
              </p:txBody>
            </p:sp>
            <p:sp>
              <p:nvSpPr>
                <p:cNvPr id="119" name="Google Shape;119;p14"/>
                <p:cNvSpPr txBox="1"/>
                <p:nvPr/>
              </p:nvSpPr>
              <p:spPr>
                <a:xfrm>
                  <a:off x="616551" y="3321236"/>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Venue</a:t>
                  </a:r>
                  <a:endParaRPr sz="1200">
                    <a:latin typeface="Lato"/>
                    <a:ea typeface="Lato"/>
                    <a:cs typeface="Lato"/>
                    <a:sym typeface="Lato"/>
                  </a:endParaRPr>
                </a:p>
              </p:txBody>
            </p:sp>
          </p:grpSp>
          <p:grpSp>
            <p:nvGrpSpPr>
              <p:cNvPr id="120" name="Google Shape;120;p14"/>
              <p:cNvGrpSpPr/>
              <p:nvPr/>
            </p:nvGrpSpPr>
            <p:grpSpPr>
              <a:xfrm>
                <a:off x="2657479" y="1152998"/>
                <a:ext cx="3995401" cy="2353048"/>
                <a:chOff x="2694350" y="1152998"/>
                <a:chExt cx="3995401" cy="2353048"/>
              </a:xfrm>
            </p:grpSpPr>
            <p:sp>
              <p:nvSpPr>
                <p:cNvPr id="121" name="Google Shape;121;p14"/>
                <p:cNvSpPr txBox="1"/>
                <p:nvPr/>
              </p:nvSpPr>
              <p:spPr>
                <a:xfrm>
                  <a:off x="2694350" y="1458248"/>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[Name of the Organizing Entity]</a:t>
                  </a:r>
                  <a:endParaRPr sz="1200">
                    <a:solidFill>
                      <a:srgbClr val="575756"/>
                    </a:solidFill>
                    <a:latin typeface="Lato"/>
                    <a:ea typeface="Lato"/>
                    <a:cs typeface="Lato"/>
                    <a:sym typeface="Lato"/>
                  </a:endParaRPr>
                </a:p>
              </p:txBody>
            </p:sp>
            <p:sp>
              <p:nvSpPr>
                <p:cNvPr id="122" name="Google Shape;122;p14"/>
                <p:cNvSpPr txBox="1"/>
                <p:nvPr/>
              </p:nvSpPr>
              <p:spPr>
                <a:xfrm>
                  <a:off x="2694350" y="1772798"/>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[Date of the Event]</a:t>
                  </a:r>
                  <a:endParaRPr sz="1200">
                    <a:solidFill>
                      <a:srgbClr val="575756"/>
                    </a:solidFill>
                    <a:latin typeface="Lato"/>
                    <a:ea typeface="Lato"/>
                    <a:cs typeface="Lato"/>
                    <a:sym typeface="Lato"/>
                  </a:endParaRPr>
                </a:p>
              </p:txBody>
            </p:sp>
            <p:sp>
              <p:nvSpPr>
                <p:cNvPr id="123" name="Google Shape;123;p14"/>
                <p:cNvSpPr txBox="1"/>
                <p:nvPr/>
              </p:nvSpPr>
              <p:spPr>
                <a:xfrm>
                  <a:off x="2694350" y="2087323"/>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[Start Time - End Time]</a:t>
                  </a:r>
                  <a:endParaRPr sz="1200">
                    <a:solidFill>
                      <a:srgbClr val="575756"/>
                    </a:solidFill>
                    <a:latin typeface="Lato"/>
                    <a:ea typeface="Lato"/>
                    <a:cs typeface="Lato"/>
                    <a:sym typeface="Lato"/>
                  </a:endParaRPr>
                </a:p>
              </p:txBody>
            </p:sp>
            <p:sp>
              <p:nvSpPr>
                <p:cNvPr id="124" name="Google Shape;124;p14"/>
                <p:cNvSpPr txBox="1"/>
                <p:nvPr/>
              </p:nvSpPr>
              <p:spPr>
                <a:xfrm>
                  <a:off x="2694350" y="2385933"/>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[Location/Venue of the Event]</a:t>
                  </a:r>
                  <a:endParaRPr sz="1200">
                    <a:solidFill>
                      <a:srgbClr val="575756"/>
                    </a:solidFill>
                    <a:latin typeface="Lato"/>
                    <a:ea typeface="Lato"/>
                    <a:cs typeface="Lato"/>
                    <a:sym typeface="Lato"/>
                  </a:endParaRPr>
                </a:p>
              </p:txBody>
            </p:sp>
            <p:sp>
              <p:nvSpPr>
                <p:cNvPr id="125" name="Google Shape;125;p14"/>
                <p:cNvSpPr txBox="1"/>
                <p:nvPr/>
              </p:nvSpPr>
              <p:spPr>
                <a:xfrm>
                  <a:off x="2694350" y="2695163"/>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[Number of Expected Attendees]</a:t>
                  </a:r>
                  <a:endParaRPr sz="1200">
                    <a:solidFill>
                      <a:srgbClr val="575756"/>
                    </a:solidFill>
                    <a:latin typeface="Lato"/>
                    <a:ea typeface="Lato"/>
                    <a:cs typeface="Lato"/>
                    <a:sym typeface="Lato"/>
                  </a:endParaRPr>
                </a:p>
              </p:txBody>
            </p:sp>
            <p:sp>
              <p:nvSpPr>
                <p:cNvPr id="126" name="Google Shape;126;p14"/>
                <p:cNvSpPr txBox="1"/>
                <p:nvPr/>
              </p:nvSpPr>
              <p:spPr>
                <a:xfrm>
                  <a:off x="2694350" y="1152998"/>
                  <a:ext cx="2471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sz="1200">
                      <a:solidFill>
                        <a:schemeClr val="dk1"/>
                      </a:solidFill>
                      <a:latin typeface="Lato"/>
                      <a:ea typeface="Lato"/>
                      <a:cs typeface="Lato"/>
                      <a:sym typeface="Lato"/>
                    </a:rPr>
                    <a:t>DETAILS</a:t>
                  </a:r>
                  <a:endParaRPr b="1" sz="1200">
                    <a:latin typeface="Lato"/>
                    <a:ea typeface="Lato"/>
                    <a:cs typeface="Lato"/>
                    <a:sym typeface="Lato"/>
                  </a:endParaRPr>
                </a:p>
              </p:txBody>
            </p:sp>
            <p:sp>
              <p:nvSpPr>
                <p:cNvPr id="127" name="Google Shape;127;p14"/>
                <p:cNvSpPr txBox="1"/>
                <p:nvPr/>
              </p:nvSpPr>
              <p:spPr>
                <a:xfrm>
                  <a:off x="2694350" y="3010844"/>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[Theme or Focus of the Event]</a:t>
                  </a:r>
                  <a:endParaRPr sz="1200">
                    <a:solidFill>
                      <a:srgbClr val="575756"/>
                    </a:solidFill>
                    <a:latin typeface="Lato"/>
                    <a:ea typeface="Lato"/>
                    <a:cs typeface="Lato"/>
                    <a:sym typeface="Lato"/>
                  </a:endParaRPr>
                </a:p>
              </p:txBody>
            </p:sp>
            <p:sp>
              <p:nvSpPr>
                <p:cNvPr id="128" name="Google Shape;128;p14"/>
                <p:cNvSpPr txBox="1"/>
                <p:nvPr/>
              </p:nvSpPr>
              <p:spPr>
                <a:xfrm>
                  <a:off x="2694350" y="3321246"/>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[Brief Overview of the Agenda/Program]</a:t>
                  </a:r>
                  <a:endParaRPr sz="1200">
                    <a:solidFill>
                      <a:srgbClr val="575756"/>
                    </a:solidFill>
                    <a:latin typeface="Lato"/>
                    <a:ea typeface="Lato"/>
                    <a:cs typeface="Lato"/>
                    <a:sym typeface="Lato"/>
                  </a:endParaRPr>
                </a:p>
              </p:txBody>
            </p:sp>
          </p:grpSp>
        </p:grpSp>
      </p:grpSp>
      <p:grpSp>
        <p:nvGrpSpPr>
          <p:cNvPr id="129" name="Google Shape;129;p14"/>
          <p:cNvGrpSpPr/>
          <p:nvPr/>
        </p:nvGrpSpPr>
        <p:grpSpPr>
          <a:xfrm>
            <a:off x="539999" y="4497102"/>
            <a:ext cx="6017401" cy="4375753"/>
            <a:chOff x="539999" y="4497102"/>
            <a:chExt cx="6017401" cy="4375753"/>
          </a:xfrm>
        </p:grpSpPr>
        <p:sp>
          <p:nvSpPr>
            <p:cNvPr id="130" name="Google Shape;130;p14"/>
            <p:cNvSpPr txBox="1"/>
            <p:nvPr/>
          </p:nvSpPr>
          <p:spPr>
            <a:xfrm>
              <a:off x="539999" y="4497102"/>
              <a:ext cx="2903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3. Target Audience</a:t>
              </a:r>
              <a:endParaRPr b="1" sz="1800">
                <a:solidFill>
                  <a:srgbClr val="314A3B"/>
                </a:solidFill>
                <a:latin typeface="Lato"/>
                <a:ea typeface="Lato"/>
                <a:cs typeface="Lato"/>
                <a:sym typeface="Lato"/>
              </a:endParaRPr>
            </a:p>
          </p:txBody>
        </p:sp>
        <p:grpSp>
          <p:nvGrpSpPr>
            <p:cNvPr id="131" name="Google Shape;131;p14"/>
            <p:cNvGrpSpPr/>
            <p:nvPr/>
          </p:nvGrpSpPr>
          <p:grpSpPr>
            <a:xfrm>
              <a:off x="539999" y="5031732"/>
              <a:ext cx="6017399" cy="1100392"/>
              <a:chOff x="539999" y="5031732"/>
              <a:chExt cx="6017399" cy="1100392"/>
            </a:xfrm>
          </p:grpSpPr>
          <p:sp>
            <p:nvSpPr>
              <p:cNvPr id="132" name="Google Shape;132;p14"/>
              <p:cNvSpPr txBox="1"/>
              <p:nvPr/>
            </p:nvSpPr>
            <p:spPr>
              <a:xfrm>
                <a:off x="539999" y="5031732"/>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14A3B"/>
                    </a:solidFill>
                    <a:latin typeface="Lato"/>
                    <a:ea typeface="Lato"/>
                    <a:cs typeface="Lato"/>
                    <a:sym typeface="Lato"/>
                  </a:rPr>
                  <a:t>Demographic Profile:</a:t>
                </a:r>
                <a:endParaRPr b="1" sz="1200">
                  <a:solidFill>
                    <a:srgbClr val="314A3B"/>
                  </a:solidFill>
                  <a:latin typeface="Lato"/>
                  <a:ea typeface="Lato"/>
                  <a:cs typeface="Lato"/>
                  <a:sym typeface="Lato"/>
                </a:endParaRPr>
              </a:p>
            </p:txBody>
          </p:sp>
          <p:sp>
            <p:nvSpPr>
              <p:cNvPr id="133" name="Google Shape;133;p14"/>
              <p:cNvSpPr txBox="1"/>
              <p:nvPr/>
            </p:nvSpPr>
            <p:spPr>
              <a:xfrm>
                <a:off x="628498" y="52652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Age range: [Age range of attendees]</a:t>
                </a:r>
                <a:endParaRPr sz="1200">
                  <a:solidFill>
                    <a:srgbClr val="3F3F3F"/>
                  </a:solidFill>
                  <a:latin typeface="Lato"/>
                  <a:ea typeface="Lato"/>
                  <a:cs typeface="Lato"/>
                  <a:sym typeface="Lato"/>
                </a:endParaRPr>
              </a:p>
            </p:txBody>
          </p:sp>
          <p:sp>
            <p:nvSpPr>
              <p:cNvPr id="134" name="Google Shape;134;p14"/>
              <p:cNvSpPr txBox="1"/>
              <p:nvPr/>
            </p:nvSpPr>
            <p:spPr>
              <a:xfrm>
                <a:off x="628498" y="5492591"/>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Gender: [Gender breakdown, if applicable]</a:t>
                </a:r>
                <a:endParaRPr sz="1200">
                  <a:solidFill>
                    <a:srgbClr val="3F3F3F"/>
                  </a:solidFill>
                  <a:latin typeface="Lato"/>
                  <a:ea typeface="Lato"/>
                  <a:cs typeface="Lato"/>
                  <a:sym typeface="Lato"/>
                </a:endParaRPr>
              </a:p>
            </p:txBody>
          </p:sp>
          <p:sp>
            <p:nvSpPr>
              <p:cNvPr id="135" name="Google Shape;135;p14"/>
              <p:cNvSpPr txBox="1"/>
              <p:nvPr/>
            </p:nvSpPr>
            <p:spPr>
              <a:xfrm>
                <a:off x="628498" y="5719958"/>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Occupation: [Professions or industries represented]</a:t>
                </a:r>
                <a:endParaRPr sz="1200">
                  <a:solidFill>
                    <a:srgbClr val="3F3F3F"/>
                  </a:solidFill>
                  <a:latin typeface="Lato"/>
                  <a:ea typeface="Lato"/>
                  <a:cs typeface="Lato"/>
                  <a:sym typeface="Lato"/>
                </a:endParaRPr>
              </a:p>
            </p:txBody>
          </p:sp>
          <p:sp>
            <p:nvSpPr>
              <p:cNvPr id="136" name="Google Shape;136;p14"/>
              <p:cNvSpPr txBox="1"/>
              <p:nvPr/>
            </p:nvSpPr>
            <p:spPr>
              <a:xfrm>
                <a:off x="628498" y="5947324"/>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Geographic Location: [Location of attendees]</a:t>
                </a:r>
                <a:endParaRPr sz="1200">
                  <a:solidFill>
                    <a:srgbClr val="3F3F3F"/>
                  </a:solidFill>
                  <a:latin typeface="Lato"/>
                  <a:ea typeface="Lato"/>
                  <a:cs typeface="Lato"/>
                  <a:sym typeface="Lato"/>
                </a:endParaRPr>
              </a:p>
            </p:txBody>
          </p:sp>
        </p:grpSp>
        <p:grpSp>
          <p:nvGrpSpPr>
            <p:cNvPr id="137" name="Google Shape;137;p14"/>
            <p:cNvGrpSpPr/>
            <p:nvPr/>
          </p:nvGrpSpPr>
          <p:grpSpPr>
            <a:xfrm>
              <a:off x="539999" y="6400033"/>
              <a:ext cx="6017401" cy="645668"/>
              <a:chOff x="539999" y="6402107"/>
              <a:chExt cx="6017401" cy="645668"/>
            </a:xfrm>
          </p:grpSpPr>
          <p:sp>
            <p:nvSpPr>
              <p:cNvPr id="138" name="Google Shape;138;p14"/>
              <p:cNvSpPr txBox="1"/>
              <p:nvPr/>
            </p:nvSpPr>
            <p:spPr>
              <a:xfrm>
                <a:off x="539999" y="6402107"/>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14A3B"/>
                    </a:solidFill>
                    <a:latin typeface="Lato"/>
                    <a:ea typeface="Lato"/>
                    <a:cs typeface="Lato"/>
                    <a:sym typeface="Lato"/>
                  </a:rPr>
                  <a:t>Interests and Preferences:</a:t>
                </a:r>
                <a:endParaRPr b="1" sz="1200">
                  <a:solidFill>
                    <a:srgbClr val="314A3B"/>
                  </a:solidFill>
                  <a:latin typeface="Lato"/>
                  <a:ea typeface="Lato"/>
                  <a:cs typeface="Lato"/>
                  <a:sym typeface="Lato"/>
                </a:endParaRPr>
              </a:p>
            </p:txBody>
          </p:sp>
          <p:sp>
            <p:nvSpPr>
              <p:cNvPr id="139" name="Google Shape;139;p14"/>
              <p:cNvSpPr txBox="1"/>
              <p:nvPr/>
            </p:nvSpPr>
            <p:spPr>
              <a:xfrm>
                <a:off x="628500" y="6635600"/>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[List specific interests or preferences relevant to the audience]</a:t>
                </a:r>
                <a:endParaRPr sz="1200">
                  <a:solidFill>
                    <a:srgbClr val="3F3F3F"/>
                  </a:solidFill>
                  <a:latin typeface="Lato"/>
                  <a:ea typeface="Lato"/>
                  <a:cs typeface="Lato"/>
                  <a:sym typeface="Lato"/>
                </a:endParaRPr>
              </a:p>
            </p:txBody>
          </p:sp>
          <p:sp>
            <p:nvSpPr>
              <p:cNvPr id="140" name="Google Shape;140;p14"/>
              <p:cNvSpPr txBox="1"/>
              <p:nvPr/>
            </p:nvSpPr>
            <p:spPr>
              <a:xfrm>
                <a:off x="628500" y="686297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[List any specific industries or sectors of interest]</a:t>
                </a:r>
                <a:endParaRPr sz="1200">
                  <a:solidFill>
                    <a:srgbClr val="3F3F3F"/>
                  </a:solidFill>
                  <a:latin typeface="Lato"/>
                  <a:ea typeface="Lato"/>
                  <a:cs typeface="Lato"/>
                  <a:sym typeface="Lato"/>
                </a:endParaRPr>
              </a:p>
            </p:txBody>
          </p:sp>
        </p:grpSp>
        <p:grpSp>
          <p:nvGrpSpPr>
            <p:cNvPr id="141" name="Google Shape;141;p14"/>
            <p:cNvGrpSpPr/>
            <p:nvPr/>
          </p:nvGrpSpPr>
          <p:grpSpPr>
            <a:xfrm>
              <a:off x="539999" y="7313610"/>
              <a:ext cx="6017401" cy="645668"/>
              <a:chOff x="539999" y="6402107"/>
              <a:chExt cx="6017401" cy="645668"/>
            </a:xfrm>
          </p:grpSpPr>
          <p:sp>
            <p:nvSpPr>
              <p:cNvPr id="142" name="Google Shape;142;p14"/>
              <p:cNvSpPr txBox="1"/>
              <p:nvPr/>
            </p:nvSpPr>
            <p:spPr>
              <a:xfrm>
                <a:off x="539999" y="6402107"/>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14A3B"/>
                    </a:solidFill>
                    <a:latin typeface="Lato"/>
                    <a:ea typeface="Lato"/>
                    <a:cs typeface="Lato"/>
                    <a:sym typeface="Lato"/>
                  </a:rPr>
                  <a:t>Key Characteristics:</a:t>
                </a:r>
                <a:endParaRPr b="1" sz="1200">
                  <a:solidFill>
                    <a:srgbClr val="314A3B"/>
                  </a:solidFill>
                  <a:latin typeface="Lato"/>
                  <a:ea typeface="Lato"/>
                  <a:cs typeface="Lato"/>
                  <a:sym typeface="Lato"/>
                </a:endParaRPr>
              </a:p>
            </p:txBody>
          </p:sp>
          <p:sp>
            <p:nvSpPr>
              <p:cNvPr id="143" name="Google Shape;143;p14"/>
              <p:cNvSpPr txBox="1"/>
              <p:nvPr/>
            </p:nvSpPr>
            <p:spPr>
              <a:xfrm>
                <a:off x="628500" y="6635600"/>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[Describe any unique characteristics or traits shared by the target audience]</a:t>
                </a:r>
                <a:endParaRPr sz="1200">
                  <a:solidFill>
                    <a:srgbClr val="3F3F3F"/>
                  </a:solidFill>
                  <a:latin typeface="Lato"/>
                  <a:ea typeface="Lato"/>
                  <a:cs typeface="Lato"/>
                  <a:sym typeface="Lato"/>
                </a:endParaRPr>
              </a:p>
            </p:txBody>
          </p:sp>
          <p:sp>
            <p:nvSpPr>
              <p:cNvPr id="144" name="Google Shape;144;p14"/>
              <p:cNvSpPr txBox="1"/>
              <p:nvPr/>
            </p:nvSpPr>
            <p:spPr>
              <a:xfrm>
                <a:off x="628500" y="686297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[Highlight any common challenges, needs, or aspirations]</a:t>
                </a:r>
                <a:endParaRPr sz="1200">
                  <a:solidFill>
                    <a:srgbClr val="3F3F3F"/>
                  </a:solidFill>
                  <a:latin typeface="Lato"/>
                  <a:ea typeface="Lato"/>
                  <a:cs typeface="Lato"/>
                  <a:sym typeface="Lato"/>
                </a:endParaRPr>
              </a:p>
            </p:txBody>
          </p:sp>
        </p:grpSp>
        <p:grpSp>
          <p:nvGrpSpPr>
            <p:cNvPr id="145" name="Google Shape;145;p14"/>
            <p:cNvGrpSpPr/>
            <p:nvPr/>
          </p:nvGrpSpPr>
          <p:grpSpPr>
            <a:xfrm>
              <a:off x="539999" y="8227187"/>
              <a:ext cx="6017401" cy="645668"/>
              <a:chOff x="539999" y="6402107"/>
              <a:chExt cx="6017401" cy="645668"/>
            </a:xfrm>
          </p:grpSpPr>
          <p:sp>
            <p:nvSpPr>
              <p:cNvPr id="146" name="Google Shape;146;p14"/>
              <p:cNvSpPr txBox="1"/>
              <p:nvPr/>
            </p:nvSpPr>
            <p:spPr>
              <a:xfrm>
                <a:off x="539999" y="6402107"/>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14A3B"/>
                    </a:solidFill>
                    <a:latin typeface="Lato"/>
                    <a:ea typeface="Lato"/>
                    <a:cs typeface="Lato"/>
                    <a:sym typeface="Lato"/>
                  </a:rPr>
                  <a:t>Benefits for Attendees:</a:t>
                </a:r>
                <a:endParaRPr b="1" sz="1200">
                  <a:solidFill>
                    <a:srgbClr val="314A3B"/>
                  </a:solidFill>
                  <a:latin typeface="Lato"/>
                  <a:ea typeface="Lato"/>
                  <a:cs typeface="Lato"/>
                  <a:sym typeface="Lato"/>
                </a:endParaRPr>
              </a:p>
            </p:txBody>
          </p:sp>
          <p:sp>
            <p:nvSpPr>
              <p:cNvPr id="147" name="Google Shape;147;p14"/>
              <p:cNvSpPr txBox="1"/>
              <p:nvPr/>
            </p:nvSpPr>
            <p:spPr>
              <a:xfrm>
                <a:off x="628500" y="6635600"/>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[Explain how the event will meet the needs or interests of the target audience]</a:t>
                </a:r>
                <a:endParaRPr sz="1200">
                  <a:solidFill>
                    <a:srgbClr val="3F3F3F"/>
                  </a:solidFill>
                  <a:latin typeface="Lato"/>
                  <a:ea typeface="Lato"/>
                  <a:cs typeface="Lato"/>
                  <a:sym typeface="Lato"/>
                </a:endParaRPr>
              </a:p>
            </p:txBody>
          </p:sp>
          <p:sp>
            <p:nvSpPr>
              <p:cNvPr id="148" name="Google Shape;148;p14"/>
              <p:cNvSpPr txBox="1"/>
              <p:nvPr/>
            </p:nvSpPr>
            <p:spPr>
              <a:xfrm>
                <a:off x="628500" y="686297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[Highlight any value propositions or incentives for attending]</a:t>
                </a:r>
                <a:endParaRPr sz="1200">
                  <a:solidFill>
                    <a:srgbClr val="3F3F3F"/>
                  </a:solidFill>
                  <a:latin typeface="Lato"/>
                  <a:ea typeface="Lato"/>
                  <a:cs typeface="Lato"/>
                  <a:sym typeface="Lato"/>
                </a:endParaRPr>
              </a:p>
            </p:txBody>
          </p:sp>
        </p:grpSp>
      </p:grpSp>
      <p:sp>
        <p:nvSpPr>
          <p:cNvPr id="149" name="Google Shape;149;p14"/>
          <p:cNvSpPr txBox="1"/>
          <p:nvPr/>
        </p:nvSpPr>
        <p:spPr>
          <a:xfrm>
            <a:off x="539999" y="9236003"/>
            <a:ext cx="2903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4. Event Components</a:t>
            </a:r>
            <a:endParaRPr b="1" sz="1800">
              <a:solidFill>
                <a:srgbClr val="314A3B"/>
              </a:solidFill>
              <a:latin typeface="Lato"/>
              <a:ea typeface="Lato"/>
              <a:cs typeface="Lato"/>
              <a:sym typeface="Lato"/>
            </a:endParaRPr>
          </a:p>
        </p:txBody>
      </p:sp>
      <p:sp>
        <p:nvSpPr>
          <p:cNvPr id="150" name="Google Shape;150;p14"/>
          <p:cNvSpPr txBox="1"/>
          <p:nvPr/>
        </p:nvSpPr>
        <p:spPr>
          <a:xfrm>
            <a:off x="540000" y="9760250"/>
            <a:ext cx="64866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The [Event Title] will feature a variety of components designed to engage and entertain attendees while achieving the objectives of the event. Key components include:</a:t>
            </a:r>
            <a:endParaRPr sz="1200">
              <a:solidFill>
                <a:srgbClr val="3F3F3F"/>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5"/>
          <p:cNvSpPr txBox="1"/>
          <p:nvPr/>
        </p:nvSpPr>
        <p:spPr>
          <a:xfrm>
            <a:off x="335280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3</a:t>
            </a:r>
            <a:endParaRPr sz="900">
              <a:solidFill>
                <a:srgbClr val="9D9D9C"/>
              </a:solidFill>
              <a:latin typeface="Lato"/>
              <a:ea typeface="Lato"/>
              <a:cs typeface="Lato"/>
              <a:sym typeface="Lato"/>
            </a:endParaRPr>
          </a:p>
        </p:txBody>
      </p:sp>
      <p:grpSp>
        <p:nvGrpSpPr>
          <p:cNvPr id="156" name="Google Shape;156;p15"/>
          <p:cNvGrpSpPr/>
          <p:nvPr/>
        </p:nvGrpSpPr>
        <p:grpSpPr>
          <a:xfrm>
            <a:off x="540000" y="1027625"/>
            <a:ext cx="6480000" cy="645671"/>
            <a:chOff x="540000" y="1027625"/>
            <a:chExt cx="6480000" cy="645671"/>
          </a:xfrm>
        </p:grpSpPr>
        <p:sp>
          <p:nvSpPr>
            <p:cNvPr id="157" name="Google Shape;157;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Keynote Speakers and Presentations:</a:t>
              </a:r>
              <a:endParaRPr b="1" sz="1200">
                <a:solidFill>
                  <a:srgbClr val="3F3F3F"/>
                </a:solidFill>
                <a:latin typeface="Lato"/>
                <a:ea typeface="Lato"/>
                <a:cs typeface="Lato"/>
                <a:sym typeface="Lato"/>
              </a:endParaRPr>
            </a:p>
          </p:txBody>
        </p:sp>
        <p:sp>
          <p:nvSpPr>
            <p:cNvPr id="158" name="Google Shape;158;p15"/>
            <p:cNvSpPr txBox="1"/>
            <p:nvPr/>
          </p:nvSpPr>
          <p:spPr>
            <a:xfrm>
              <a:off x="628500" y="1261125"/>
              <a:ext cx="6391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[Engaging keynote presentations from industry leaders and experts]</a:t>
              </a:r>
              <a:endParaRPr sz="1200">
                <a:solidFill>
                  <a:srgbClr val="3F3F3F"/>
                </a:solidFill>
                <a:latin typeface="Lato"/>
                <a:ea typeface="Lato"/>
                <a:cs typeface="Lato"/>
                <a:sym typeface="Lato"/>
              </a:endParaRPr>
            </a:p>
          </p:txBody>
        </p:sp>
        <p:sp>
          <p:nvSpPr>
            <p:cNvPr id="159" name="Google Shape;159;p15"/>
            <p:cNvSpPr txBox="1"/>
            <p:nvPr/>
          </p:nvSpPr>
          <p:spPr>
            <a:xfrm>
              <a:off x="628500" y="1488496"/>
              <a:ext cx="6391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[Informative sessions covering [relevant topics or themes]</a:t>
              </a:r>
              <a:endParaRPr sz="1200">
                <a:solidFill>
                  <a:srgbClr val="3F3F3F"/>
                </a:solidFill>
                <a:latin typeface="Lato"/>
                <a:ea typeface="Lato"/>
                <a:cs typeface="Lato"/>
                <a:sym typeface="Lato"/>
              </a:endParaRPr>
            </a:p>
          </p:txBody>
        </p:sp>
      </p:grpSp>
      <p:sp>
        <p:nvSpPr>
          <p:cNvPr id="160" name="Google Shape;160;p15"/>
          <p:cNvSpPr txBox="1"/>
          <p:nvPr/>
        </p:nvSpPr>
        <p:spPr>
          <a:xfrm>
            <a:off x="540001" y="511025"/>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4. Event Components Continued</a:t>
            </a:r>
            <a:endParaRPr b="1" sz="1800">
              <a:solidFill>
                <a:srgbClr val="314A3B"/>
              </a:solidFill>
              <a:latin typeface="Lato"/>
              <a:ea typeface="Lato"/>
              <a:cs typeface="Lato"/>
              <a:sym typeface="Lato"/>
            </a:endParaRPr>
          </a:p>
        </p:txBody>
      </p:sp>
      <p:grpSp>
        <p:nvGrpSpPr>
          <p:cNvPr id="161" name="Google Shape;161;p15"/>
          <p:cNvGrpSpPr/>
          <p:nvPr/>
        </p:nvGrpSpPr>
        <p:grpSpPr>
          <a:xfrm>
            <a:off x="540000" y="1942060"/>
            <a:ext cx="6480000" cy="645665"/>
            <a:chOff x="540000" y="1945542"/>
            <a:chExt cx="6480000" cy="645665"/>
          </a:xfrm>
        </p:grpSpPr>
        <p:sp>
          <p:nvSpPr>
            <p:cNvPr id="162" name="Google Shape;162;p15"/>
            <p:cNvSpPr txBox="1"/>
            <p:nvPr/>
          </p:nvSpPr>
          <p:spPr>
            <a:xfrm>
              <a:off x="540000" y="1945542"/>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Interactive Workshops and Panels:</a:t>
              </a:r>
              <a:endParaRPr b="1" sz="1200">
                <a:solidFill>
                  <a:srgbClr val="3F3F3F"/>
                </a:solidFill>
                <a:latin typeface="Lato"/>
                <a:ea typeface="Lato"/>
                <a:cs typeface="Lato"/>
                <a:sym typeface="Lato"/>
              </a:endParaRPr>
            </a:p>
          </p:txBody>
        </p:sp>
        <p:sp>
          <p:nvSpPr>
            <p:cNvPr id="163" name="Google Shape;163;p15"/>
            <p:cNvSpPr txBox="1"/>
            <p:nvPr/>
          </p:nvSpPr>
          <p:spPr>
            <a:xfrm>
              <a:off x="628500" y="2179050"/>
              <a:ext cx="6391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[Hands-on workshops exploring [specific skills or topics]</a:t>
              </a:r>
              <a:endParaRPr sz="1200">
                <a:solidFill>
                  <a:srgbClr val="3F3F3F"/>
                </a:solidFill>
                <a:latin typeface="Lato"/>
                <a:ea typeface="Lato"/>
                <a:cs typeface="Lato"/>
                <a:sym typeface="Lato"/>
              </a:endParaRPr>
            </a:p>
          </p:txBody>
        </p:sp>
        <p:sp>
          <p:nvSpPr>
            <p:cNvPr id="164" name="Google Shape;164;p15"/>
            <p:cNvSpPr txBox="1"/>
            <p:nvPr/>
          </p:nvSpPr>
          <p:spPr>
            <a:xfrm>
              <a:off x="628500" y="2406407"/>
              <a:ext cx="6391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[Panel discussions featuring thought leaders and influencers]</a:t>
              </a:r>
              <a:endParaRPr sz="1200">
                <a:solidFill>
                  <a:srgbClr val="3F3F3F"/>
                </a:solidFill>
                <a:latin typeface="Lato"/>
                <a:ea typeface="Lato"/>
                <a:cs typeface="Lato"/>
                <a:sym typeface="Lato"/>
              </a:endParaRPr>
            </a:p>
          </p:txBody>
        </p:sp>
      </p:grpSp>
      <p:grpSp>
        <p:nvGrpSpPr>
          <p:cNvPr id="165" name="Google Shape;165;p15"/>
          <p:cNvGrpSpPr/>
          <p:nvPr/>
        </p:nvGrpSpPr>
        <p:grpSpPr>
          <a:xfrm>
            <a:off x="540014" y="2856490"/>
            <a:ext cx="6486755" cy="645667"/>
            <a:chOff x="540000" y="1027625"/>
            <a:chExt cx="6017398" cy="645667"/>
          </a:xfrm>
        </p:grpSpPr>
        <p:sp>
          <p:nvSpPr>
            <p:cNvPr id="166" name="Google Shape;166;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Networking Opportunities:</a:t>
              </a:r>
              <a:endParaRPr b="1" sz="1200">
                <a:solidFill>
                  <a:srgbClr val="3F3F3F"/>
                </a:solidFill>
                <a:latin typeface="Lato"/>
                <a:ea typeface="Lato"/>
                <a:cs typeface="Lato"/>
                <a:sym typeface="Lato"/>
              </a:endParaRPr>
            </a:p>
          </p:txBody>
        </p:sp>
        <p:sp>
          <p:nvSpPr>
            <p:cNvPr id="167" name="Google Shape;167;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[Structured networking sessions to facilitate connections among attendees]</a:t>
              </a:r>
              <a:endParaRPr sz="1200">
                <a:solidFill>
                  <a:srgbClr val="3F3F3F"/>
                </a:solidFill>
                <a:latin typeface="Lato"/>
                <a:ea typeface="Lato"/>
                <a:cs typeface="Lato"/>
                <a:sym typeface="Lato"/>
              </a:endParaRPr>
            </a:p>
          </p:txBody>
        </p:sp>
        <p:sp>
          <p:nvSpPr>
            <p:cNvPr id="168" name="Google Shape;168;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[Informal networking opportunities during breaks and social events]</a:t>
              </a:r>
              <a:endParaRPr sz="1200">
                <a:solidFill>
                  <a:srgbClr val="3F3F3F"/>
                </a:solidFill>
                <a:latin typeface="Lato"/>
                <a:ea typeface="Lato"/>
                <a:cs typeface="Lato"/>
                <a:sym typeface="Lato"/>
              </a:endParaRPr>
            </a:p>
          </p:txBody>
        </p:sp>
      </p:grpSp>
      <p:grpSp>
        <p:nvGrpSpPr>
          <p:cNvPr id="169" name="Google Shape;169;p15"/>
          <p:cNvGrpSpPr/>
          <p:nvPr/>
        </p:nvGrpSpPr>
        <p:grpSpPr>
          <a:xfrm>
            <a:off x="539988" y="3770921"/>
            <a:ext cx="6486755" cy="645667"/>
            <a:chOff x="540000" y="1027625"/>
            <a:chExt cx="6017398" cy="645667"/>
          </a:xfrm>
        </p:grpSpPr>
        <p:sp>
          <p:nvSpPr>
            <p:cNvPr id="170" name="Google Shape;170;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Exhibitor Showcase:</a:t>
              </a:r>
              <a:endParaRPr b="1" sz="1200">
                <a:solidFill>
                  <a:srgbClr val="3F3F3F"/>
                </a:solidFill>
                <a:latin typeface="Lato"/>
                <a:ea typeface="Lato"/>
                <a:cs typeface="Lato"/>
                <a:sym typeface="Lato"/>
              </a:endParaRPr>
            </a:p>
          </p:txBody>
        </p:sp>
        <p:sp>
          <p:nvSpPr>
            <p:cNvPr id="171" name="Google Shape;171;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[Exhibition area showcasing [products, services, or innovations]</a:t>
              </a:r>
              <a:endParaRPr sz="1200">
                <a:solidFill>
                  <a:srgbClr val="3F3F3F"/>
                </a:solidFill>
                <a:latin typeface="Lato"/>
                <a:ea typeface="Lato"/>
                <a:cs typeface="Lato"/>
                <a:sym typeface="Lato"/>
              </a:endParaRPr>
            </a:p>
          </p:txBody>
        </p:sp>
        <p:sp>
          <p:nvSpPr>
            <p:cNvPr id="172" name="Google Shape;172;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[Opportunities for exhibitors to interact with attendees and demonstrate their offerings]</a:t>
              </a:r>
              <a:endParaRPr sz="1200">
                <a:solidFill>
                  <a:srgbClr val="3F3F3F"/>
                </a:solidFill>
                <a:latin typeface="Lato"/>
                <a:ea typeface="Lato"/>
                <a:cs typeface="Lato"/>
                <a:sym typeface="Lato"/>
              </a:endParaRPr>
            </a:p>
          </p:txBody>
        </p:sp>
      </p:grpSp>
      <p:grpSp>
        <p:nvGrpSpPr>
          <p:cNvPr id="173" name="Google Shape;173;p15"/>
          <p:cNvGrpSpPr/>
          <p:nvPr/>
        </p:nvGrpSpPr>
        <p:grpSpPr>
          <a:xfrm>
            <a:off x="539988" y="4685352"/>
            <a:ext cx="6486755" cy="645667"/>
            <a:chOff x="540000" y="1027625"/>
            <a:chExt cx="6017398" cy="645667"/>
          </a:xfrm>
        </p:grpSpPr>
        <p:sp>
          <p:nvSpPr>
            <p:cNvPr id="174" name="Google Shape;174;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Entertainment and Special Attractions:</a:t>
              </a:r>
              <a:endParaRPr b="1" sz="1200">
                <a:solidFill>
                  <a:srgbClr val="3F3F3F"/>
                </a:solidFill>
                <a:latin typeface="Lato"/>
                <a:ea typeface="Lato"/>
                <a:cs typeface="Lato"/>
                <a:sym typeface="Lato"/>
              </a:endParaRPr>
            </a:p>
          </p:txBody>
        </p:sp>
        <p:sp>
          <p:nvSpPr>
            <p:cNvPr id="175" name="Google Shape;175;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[Live performances, entertainment, or cultural experiences]</a:t>
              </a:r>
              <a:endParaRPr sz="1200">
                <a:solidFill>
                  <a:srgbClr val="3F3F3F"/>
                </a:solidFill>
                <a:latin typeface="Lato"/>
                <a:ea typeface="Lato"/>
                <a:cs typeface="Lato"/>
                <a:sym typeface="Lato"/>
              </a:endParaRPr>
            </a:p>
          </p:txBody>
        </p:sp>
        <p:sp>
          <p:nvSpPr>
            <p:cNvPr id="176" name="Google Shape;176;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[Special attractions such as [highlight any unique features or activities]</a:t>
              </a:r>
              <a:endParaRPr sz="1200">
                <a:solidFill>
                  <a:srgbClr val="3F3F3F"/>
                </a:solidFill>
                <a:latin typeface="Lato"/>
                <a:ea typeface="Lato"/>
                <a:cs typeface="Lato"/>
                <a:sym typeface="Lato"/>
              </a:endParaRPr>
            </a:p>
          </p:txBody>
        </p:sp>
      </p:grpSp>
      <p:grpSp>
        <p:nvGrpSpPr>
          <p:cNvPr id="177" name="Google Shape;177;p15"/>
          <p:cNvGrpSpPr/>
          <p:nvPr/>
        </p:nvGrpSpPr>
        <p:grpSpPr>
          <a:xfrm>
            <a:off x="539988" y="5599783"/>
            <a:ext cx="6486755" cy="645667"/>
            <a:chOff x="540000" y="1027625"/>
            <a:chExt cx="6017398" cy="645667"/>
          </a:xfrm>
        </p:grpSpPr>
        <p:sp>
          <p:nvSpPr>
            <p:cNvPr id="178" name="Google Shape;178;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Sponsorship Activation Zones:</a:t>
              </a:r>
              <a:endParaRPr b="1" sz="1200">
                <a:solidFill>
                  <a:srgbClr val="3F3F3F"/>
                </a:solidFill>
                <a:latin typeface="Lato"/>
                <a:ea typeface="Lato"/>
                <a:cs typeface="Lato"/>
                <a:sym typeface="Lato"/>
              </a:endParaRPr>
            </a:p>
          </p:txBody>
        </p:sp>
        <p:sp>
          <p:nvSpPr>
            <p:cNvPr id="179" name="Google Shape;179;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[Dedicated areas for sponsors to showcase their brand and engage with attendees]</a:t>
              </a:r>
              <a:endParaRPr sz="1200">
                <a:solidFill>
                  <a:srgbClr val="3F3F3F"/>
                </a:solidFill>
                <a:latin typeface="Lato"/>
                <a:ea typeface="Lato"/>
                <a:cs typeface="Lato"/>
                <a:sym typeface="Lato"/>
              </a:endParaRPr>
            </a:p>
          </p:txBody>
        </p:sp>
        <p:sp>
          <p:nvSpPr>
            <p:cNvPr id="180" name="Google Shape;180;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[Customized activations and promotional opportunities for sponsors]</a:t>
              </a:r>
              <a:endParaRPr sz="1200">
                <a:solidFill>
                  <a:srgbClr val="3F3F3F"/>
                </a:solidFill>
                <a:latin typeface="Lato"/>
                <a:ea typeface="Lato"/>
                <a:cs typeface="Lato"/>
                <a:sym typeface="Lato"/>
              </a:endParaRPr>
            </a:p>
          </p:txBody>
        </p:sp>
      </p:grpSp>
      <p:grpSp>
        <p:nvGrpSpPr>
          <p:cNvPr id="181" name="Google Shape;181;p15"/>
          <p:cNvGrpSpPr/>
          <p:nvPr/>
        </p:nvGrpSpPr>
        <p:grpSpPr>
          <a:xfrm>
            <a:off x="539988" y="6514214"/>
            <a:ext cx="6486755" cy="645667"/>
            <a:chOff x="540000" y="1027625"/>
            <a:chExt cx="6017398" cy="645667"/>
          </a:xfrm>
        </p:grpSpPr>
        <p:sp>
          <p:nvSpPr>
            <p:cNvPr id="182" name="Google Shape;182;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Interactive Technology:</a:t>
              </a:r>
              <a:endParaRPr b="1" sz="1200">
                <a:solidFill>
                  <a:srgbClr val="3F3F3F"/>
                </a:solidFill>
                <a:latin typeface="Lato"/>
                <a:ea typeface="Lato"/>
                <a:cs typeface="Lato"/>
                <a:sym typeface="Lato"/>
              </a:endParaRPr>
            </a:p>
          </p:txBody>
        </p:sp>
        <p:sp>
          <p:nvSpPr>
            <p:cNvPr id="183" name="Google Shape;183;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[Interactive technology demonstrations or showcases]</a:t>
              </a:r>
              <a:endParaRPr sz="1200">
                <a:solidFill>
                  <a:srgbClr val="3F3F3F"/>
                </a:solidFill>
                <a:latin typeface="Lato"/>
                <a:ea typeface="Lato"/>
                <a:cs typeface="Lato"/>
                <a:sym typeface="Lato"/>
              </a:endParaRPr>
            </a:p>
          </p:txBody>
        </p:sp>
        <p:sp>
          <p:nvSpPr>
            <p:cNvPr id="184" name="Google Shape;184;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[Virtual reality experiences, augmented reality exhibits, or digital installations]</a:t>
              </a:r>
              <a:endParaRPr sz="1200">
                <a:solidFill>
                  <a:srgbClr val="3F3F3F"/>
                </a:solidFill>
                <a:latin typeface="Lato"/>
                <a:ea typeface="Lato"/>
                <a:cs typeface="Lato"/>
                <a:sym typeface="Lato"/>
              </a:endParaRPr>
            </a:p>
          </p:txBody>
        </p:sp>
      </p:grpSp>
      <p:grpSp>
        <p:nvGrpSpPr>
          <p:cNvPr id="185" name="Google Shape;185;p15"/>
          <p:cNvGrpSpPr/>
          <p:nvPr/>
        </p:nvGrpSpPr>
        <p:grpSpPr>
          <a:xfrm>
            <a:off x="539988" y="7428645"/>
            <a:ext cx="6486755" cy="645667"/>
            <a:chOff x="540000" y="1027625"/>
            <a:chExt cx="6017398" cy="645667"/>
          </a:xfrm>
        </p:grpSpPr>
        <p:sp>
          <p:nvSpPr>
            <p:cNvPr id="186" name="Google Shape;186;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Social Media Engagement:</a:t>
              </a:r>
              <a:endParaRPr b="1" sz="1200">
                <a:solidFill>
                  <a:srgbClr val="3F3F3F"/>
                </a:solidFill>
                <a:latin typeface="Lato"/>
                <a:ea typeface="Lato"/>
                <a:cs typeface="Lato"/>
                <a:sym typeface="Lato"/>
              </a:endParaRPr>
            </a:p>
          </p:txBody>
        </p:sp>
        <p:sp>
          <p:nvSpPr>
            <p:cNvPr id="187" name="Google Shape;187;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[Social media activations to encourage attendee participation and interaction]</a:t>
              </a:r>
              <a:endParaRPr sz="1200">
                <a:solidFill>
                  <a:srgbClr val="3F3F3F"/>
                </a:solidFill>
                <a:latin typeface="Lato"/>
                <a:ea typeface="Lato"/>
                <a:cs typeface="Lato"/>
                <a:sym typeface="Lato"/>
              </a:endParaRPr>
            </a:p>
          </p:txBody>
        </p:sp>
        <p:sp>
          <p:nvSpPr>
            <p:cNvPr id="188" name="Google Shape;188;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[Hashtag campaigns, photo booths, and social media contests]</a:t>
              </a:r>
              <a:endParaRPr sz="1200">
                <a:solidFill>
                  <a:srgbClr val="3F3F3F"/>
                </a:solidFill>
                <a:latin typeface="Lato"/>
                <a:ea typeface="Lato"/>
                <a:cs typeface="Lato"/>
                <a:sym typeface="Lato"/>
              </a:endParaRPr>
            </a:p>
          </p:txBody>
        </p:sp>
      </p:grpSp>
      <p:grpSp>
        <p:nvGrpSpPr>
          <p:cNvPr id="189" name="Google Shape;189;p15"/>
          <p:cNvGrpSpPr/>
          <p:nvPr/>
        </p:nvGrpSpPr>
        <p:grpSpPr>
          <a:xfrm>
            <a:off x="540013" y="8343076"/>
            <a:ext cx="6486755" cy="645667"/>
            <a:chOff x="540000" y="1027625"/>
            <a:chExt cx="6017398" cy="645667"/>
          </a:xfrm>
        </p:grpSpPr>
        <p:sp>
          <p:nvSpPr>
            <p:cNvPr id="190" name="Google Shape;190;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Feedback and Q&amp;A Sessions:</a:t>
              </a:r>
              <a:endParaRPr b="1" sz="1200">
                <a:solidFill>
                  <a:srgbClr val="3F3F3F"/>
                </a:solidFill>
                <a:latin typeface="Lato"/>
                <a:ea typeface="Lato"/>
                <a:cs typeface="Lato"/>
                <a:sym typeface="Lato"/>
              </a:endParaRPr>
            </a:p>
          </p:txBody>
        </p:sp>
        <p:sp>
          <p:nvSpPr>
            <p:cNvPr id="191" name="Google Shape;191;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[Opportunities for attendees to provide feedback and ask questions]</a:t>
              </a:r>
              <a:endParaRPr sz="1200">
                <a:solidFill>
                  <a:srgbClr val="3F3F3F"/>
                </a:solidFill>
                <a:latin typeface="Lato"/>
                <a:ea typeface="Lato"/>
                <a:cs typeface="Lato"/>
                <a:sym typeface="Lato"/>
              </a:endParaRPr>
            </a:p>
          </p:txBody>
        </p:sp>
        <p:sp>
          <p:nvSpPr>
            <p:cNvPr id="192" name="Google Shape;192;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[Interactive Q&amp;A sessions with speakers and presenters]</a:t>
              </a:r>
              <a:endParaRPr sz="1200">
                <a:solidFill>
                  <a:srgbClr val="3F3F3F"/>
                </a:solidFill>
                <a:latin typeface="Lato"/>
                <a:ea typeface="Lato"/>
                <a:cs typeface="Lato"/>
                <a:sym typeface="Lato"/>
              </a:endParaRPr>
            </a:p>
          </p:txBody>
        </p:sp>
      </p:grpSp>
      <p:grpSp>
        <p:nvGrpSpPr>
          <p:cNvPr id="193" name="Google Shape;193;p15"/>
          <p:cNvGrpSpPr/>
          <p:nvPr/>
        </p:nvGrpSpPr>
        <p:grpSpPr>
          <a:xfrm>
            <a:off x="540013" y="9257508"/>
            <a:ext cx="6486755" cy="645667"/>
            <a:chOff x="540000" y="1027625"/>
            <a:chExt cx="6017398" cy="645667"/>
          </a:xfrm>
        </p:grpSpPr>
        <p:sp>
          <p:nvSpPr>
            <p:cNvPr id="194" name="Google Shape;194;p15"/>
            <p:cNvSpPr txBox="1"/>
            <p:nvPr/>
          </p:nvSpPr>
          <p:spPr>
            <a:xfrm>
              <a:off x="540000" y="1027625"/>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Closing Remarks and Networking Reception:</a:t>
              </a:r>
              <a:endParaRPr b="1" sz="1200">
                <a:solidFill>
                  <a:srgbClr val="3F3F3F"/>
                </a:solidFill>
                <a:latin typeface="Lato"/>
                <a:ea typeface="Lato"/>
                <a:cs typeface="Lato"/>
                <a:sym typeface="Lato"/>
              </a:endParaRPr>
            </a:p>
          </p:txBody>
        </p:sp>
        <p:sp>
          <p:nvSpPr>
            <p:cNvPr id="195" name="Google Shape;195;p15"/>
            <p:cNvSpPr txBox="1"/>
            <p:nvPr/>
          </p:nvSpPr>
          <p:spPr>
            <a:xfrm>
              <a:off x="628498" y="12611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[Closing remarks summarizing key takeaways from the event]</a:t>
              </a:r>
              <a:endParaRPr sz="1200">
                <a:solidFill>
                  <a:srgbClr val="3F3F3F"/>
                </a:solidFill>
                <a:latin typeface="Lato"/>
                <a:ea typeface="Lato"/>
                <a:cs typeface="Lato"/>
                <a:sym typeface="Lato"/>
              </a:endParaRPr>
            </a:p>
          </p:txBody>
        </p:sp>
        <p:sp>
          <p:nvSpPr>
            <p:cNvPr id="196" name="Google Shape;196;p15"/>
            <p:cNvSpPr txBox="1"/>
            <p:nvPr/>
          </p:nvSpPr>
          <p:spPr>
            <a:xfrm>
              <a:off x="628498" y="1488492"/>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[Networking reception to foster continued discussions and connections]</a:t>
              </a:r>
              <a:endParaRPr sz="1200">
                <a:solidFill>
                  <a:srgbClr val="3F3F3F"/>
                </a:solidFill>
                <a:latin typeface="Lato"/>
                <a:ea typeface="Lato"/>
                <a:cs typeface="Lato"/>
                <a:sym typeface="Lato"/>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6"/>
          <p:cNvSpPr txBox="1"/>
          <p:nvPr/>
        </p:nvSpPr>
        <p:spPr>
          <a:xfrm>
            <a:off x="335280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4</a:t>
            </a:r>
            <a:endParaRPr sz="900">
              <a:solidFill>
                <a:srgbClr val="9D9D9C"/>
              </a:solidFill>
              <a:latin typeface="Lato"/>
              <a:ea typeface="Lato"/>
              <a:cs typeface="Lato"/>
              <a:sym typeface="Lato"/>
            </a:endParaRPr>
          </a:p>
        </p:txBody>
      </p:sp>
      <p:sp>
        <p:nvSpPr>
          <p:cNvPr id="202" name="Google Shape;202;p16"/>
          <p:cNvSpPr txBox="1"/>
          <p:nvPr/>
        </p:nvSpPr>
        <p:spPr>
          <a:xfrm>
            <a:off x="539999" y="511027"/>
            <a:ext cx="2903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5. Budget and Funding</a:t>
            </a:r>
            <a:endParaRPr b="1" sz="1800">
              <a:solidFill>
                <a:srgbClr val="314A3B"/>
              </a:solidFill>
              <a:latin typeface="Lato"/>
              <a:ea typeface="Lato"/>
              <a:cs typeface="Lato"/>
              <a:sym typeface="Lato"/>
            </a:endParaRPr>
          </a:p>
        </p:txBody>
      </p:sp>
      <p:sp>
        <p:nvSpPr>
          <p:cNvPr id="203" name="Google Shape;203;p16"/>
          <p:cNvSpPr txBox="1"/>
          <p:nvPr/>
        </p:nvSpPr>
        <p:spPr>
          <a:xfrm>
            <a:off x="539999" y="5100008"/>
            <a:ext cx="2903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5.1 Sources of Funding</a:t>
            </a:r>
            <a:endParaRPr b="1" sz="1800">
              <a:solidFill>
                <a:srgbClr val="314A3B"/>
              </a:solidFill>
              <a:latin typeface="Lato"/>
              <a:ea typeface="Lato"/>
              <a:cs typeface="Lato"/>
              <a:sym typeface="Lato"/>
            </a:endParaRPr>
          </a:p>
        </p:txBody>
      </p:sp>
      <p:grpSp>
        <p:nvGrpSpPr>
          <p:cNvPr id="204" name="Google Shape;204;p16"/>
          <p:cNvGrpSpPr/>
          <p:nvPr/>
        </p:nvGrpSpPr>
        <p:grpSpPr>
          <a:xfrm>
            <a:off x="539999" y="5634639"/>
            <a:ext cx="6017399" cy="418293"/>
            <a:chOff x="539999" y="5031732"/>
            <a:chExt cx="6017399" cy="418293"/>
          </a:xfrm>
        </p:grpSpPr>
        <p:sp>
          <p:nvSpPr>
            <p:cNvPr id="205" name="Google Shape;205;p16"/>
            <p:cNvSpPr txBox="1"/>
            <p:nvPr/>
          </p:nvSpPr>
          <p:spPr>
            <a:xfrm>
              <a:off x="539999" y="5031732"/>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Sponsorships:</a:t>
              </a:r>
              <a:endParaRPr b="1" sz="1200">
                <a:solidFill>
                  <a:srgbClr val="3F3F3F"/>
                </a:solidFill>
                <a:latin typeface="Lato"/>
                <a:ea typeface="Lato"/>
                <a:cs typeface="Lato"/>
                <a:sym typeface="Lato"/>
              </a:endParaRPr>
            </a:p>
          </p:txBody>
        </p:sp>
        <p:sp>
          <p:nvSpPr>
            <p:cNvPr id="206" name="Google Shape;206;p16"/>
            <p:cNvSpPr txBox="1"/>
            <p:nvPr/>
          </p:nvSpPr>
          <p:spPr>
            <a:xfrm>
              <a:off x="628498" y="52652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[List of sponsors and corresponding sponsorship amounts]</a:t>
              </a:r>
              <a:endParaRPr sz="1200">
                <a:solidFill>
                  <a:srgbClr val="3F3F3F"/>
                </a:solidFill>
                <a:latin typeface="Lato"/>
                <a:ea typeface="Lato"/>
                <a:cs typeface="Lato"/>
                <a:sym typeface="Lato"/>
              </a:endParaRPr>
            </a:p>
          </p:txBody>
        </p:sp>
      </p:grpSp>
      <p:grpSp>
        <p:nvGrpSpPr>
          <p:cNvPr id="207" name="Google Shape;207;p16"/>
          <p:cNvGrpSpPr/>
          <p:nvPr/>
        </p:nvGrpSpPr>
        <p:grpSpPr>
          <a:xfrm>
            <a:off x="540000" y="1063975"/>
            <a:ext cx="6486500" cy="3727800"/>
            <a:chOff x="540000" y="1063975"/>
            <a:chExt cx="6486500" cy="3727800"/>
          </a:xfrm>
        </p:grpSpPr>
        <p:grpSp>
          <p:nvGrpSpPr>
            <p:cNvPr id="208" name="Google Shape;208;p16"/>
            <p:cNvGrpSpPr/>
            <p:nvPr/>
          </p:nvGrpSpPr>
          <p:grpSpPr>
            <a:xfrm>
              <a:off x="540000" y="1063975"/>
              <a:ext cx="6486500" cy="3727800"/>
              <a:chOff x="540000" y="1063975"/>
              <a:chExt cx="6486500" cy="3727800"/>
            </a:xfrm>
          </p:grpSpPr>
          <p:sp>
            <p:nvSpPr>
              <p:cNvPr id="209" name="Google Shape;209;p16"/>
              <p:cNvSpPr/>
              <p:nvPr/>
            </p:nvSpPr>
            <p:spPr>
              <a:xfrm>
                <a:off x="540000" y="1063975"/>
                <a:ext cx="6486000" cy="332400"/>
              </a:xfrm>
              <a:prstGeom prst="rect">
                <a:avLst/>
              </a:prstGeom>
              <a:solidFill>
                <a:srgbClr val="E1EAD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210" name="Google Shape;210;p16"/>
              <p:cNvCxnSpPr/>
              <p:nvPr/>
            </p:nvCxnSpPr>
            <p:spPr>
              <a:xfrm>
                <a:off x="3710875" y="1063975"/>
                <a:ext cx="0" cy="3727800"/>
              </a:xfrm>
              <a:prstGeom prst="straightConnector1">
                <a:avLst/>
              </a:prstGeom>
              <a:noFill/>
              <a:ln cap="flat" cmpd="sng" w="9525">
                <a:solidFill>
                  <a:srgbClr val="BBCABF"/>
                </a:solidFill>
                <a:prstDash val="solid"/>
                <a:round/>
                <a:headEnd len="med" w="med" type="none"/>
                <a:tailEnd len="med" w="med" type="none"/>
              </a:ln>
            </p:spPr>
          </p:cxnSp>
          <p:grpSp>
            <p:nvGrpSpPr>
              <p:cNvPr id="211" name="Google Shape;211;p16"/>
              <p:cNvGrpSpPr/>
              <p:nvPr/>
            </p:nvGrpSpPr>
            <p:grpSpPr>
              <a:xfrm>
                <a:off x="540500" y="1063975"/>
                <a:ext cx="6486000" cy="3727800"/>
                <a:chOff x="540500" y="1063975"/>
                <a:chExt cx="6486000" cy="3727800"/>
              </a:xfrm>
            </p:grpSpPr>
            <p:cxnSp>
              <p:nvCxnSpPr>
                <p:cNvPr id="212" name="Google Shape;212;p16"/>
                <p:cNvCxnSpPr/>
                <p:nvPr/>
              </p:nvCxnSpPr>
              <p:spPr>
                <a:xfrm>
                  <a:off x="540500" y="1396023"/>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13" name="Google Shape;213;p16"/>
                <p:cNvCxnSpPr/>
                <p:nvPr/>
              </p:nvCxnSpPr>
              <p:spPr>
                <a:xfrm>
                  <a:off x="540500" y="170482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14" name="Google Shape;214;p16"/>
                <p:cNvCxnSpPr/>
                <p:nvPr/>
              </p:nvCxnSpPr>
              <p:spPr>
                <a:xfrm>
                  <a:off x="540500" y="2013627"/>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15" name="Google Shape;215;p16"/>
                <p:cNvCxnSpPr/>
                <p:nvPr/>
              </p:nvCxnSpPr>
              <p:spPr>
                <a:xfrm>
                  <a:off x="540500" y="2322429"/>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16" name="Google Shape;216;p16"/>
                <p:cNvCxnSpPr/>
                <p:nvPr/>
              </p:nvCxnSpPr>
              <p:spPr>
                <a:xfrm>
                  <a:off x="540500" y="2631231"/>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17" name="Google Shape;217;p16"/>
                <p:cNvCxnSpPr/>
                <p:nvPr/>
              </p:nvCxnSpPr>
              <p:spPr>
                <a:xfrm>
                  <a:off x="540500" y="2940033"/>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18" name="Google Shape;218;p16"/>
                <p:cNvCxnSpPr/>
                <p:nvPr/>
              </p:nvCxnSpPr>
              <p:spPr>
                <a:xfrm>
                  <a:off x="540500" y="3248835"/>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19" name="Google Shape;219;p16"/>
                <p:cNvCxnSpPr/>
                <p:nvPr/>
              </p:nvCxnSpPr>
              <p:spPr>
                <a:xfrm>
                  <a:off x="540500" y="3557637"/>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20" name="Google Shape;220;p16"/>
                <p:cNvCxnSpPr/>
                <p:nvPr/>
              </p:nvCxnSpPr>
              <p:spPr>
                <a:xfrm>
                  <a:off x="540500" y="3866439"/>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21" name="Google Shape;221;p16"/>
                <p:cNvCxnSpPr/>
                <p:nvPr/>
              </p:nvCxnSpPr>
              <p:spPr>
                <a:xfrm>
                  <a:off x="540500" y="4175241"/>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222" name="Google Shape;222;p16"/>
                <p:cNvCxnSpPr/>
                <p:nvPr/>
              </p:nvCxnSpPr>
              <p:spPr>
                <a:xfrm>
                  <a:off x="540500" y="4484043"/>
                  <a:ext cx="6486000" cy="0"/>
                </a:xfrm>
                <a:prstGeom prst="straightConnector1">
                  <a:avLst/>
                </a:prstGeom>
                <a:noFill/>
                <a:ln cap="flat" cmpd="sng" w="9525">
                  <a:solidFill>
                    <a:srgbClr val="BBCABF"/>
                  </a:solidFill>
                  <a:prstDash val="solid"/>
                  <a:round/>
                  <a:headEnd len="med" w="med" type="none"/>
                  <a:tailEnd len="med" w="med" type="none"/>
                </a:ln>
              </p:spPr>
            </p:cxnSp>
            <p:sp>
              <p:nvSpPr>
                <p:cNvPr id="223" name="Google Shape;223;p16"/>
                <p:cNvSpPr/>
                <p:nvPr/>
              </p:nvSpPr>
              <p:spPr>
                <a:xfrm>
                  <a:off x="540500" y="1063975"/>
                  <a:ext cx="6486000" cy="3727800"/>
                </a:xfrm>
                <a:prstGeom prst="rect">
                  <a:avLst/>
                </a:prstGeom>
                <a:noFill/>
                <a:ln cap="flat" cmpd="sng" w="9525">
                  <a:solidFill>
                    <a:srgbClr val="BBCAB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nvGrpSpPr>
            <p:cNvPr id="224" name="Google Shape;224;p16"/>
            <p:cNvGrpSpPr/>
            <p:nvPr/>
          </p:nvGrpSpPr>
          <p:grpSpPr>
            <a:xfrm>
              <a:off x="3816526" y="1152998"/>
              <a:ext cx="3078300" cy="2949177"/>
              <a:chOff x="3816526" y="1152998"/>
              <a:chExt cx="3078300" cy="2949177"/>
            </a:xfrm>
          </p:grpSpPr>
          <p:sp>
            <p:nvSpPr>
              <p:cNvPr id="225" name="Google Shape;225;p16"/>
              <p:cNvSpPr txBox="1"/>
              <p:nvPr/>
            </p:nvSpPr>
            <p:spPr>
              <a:xfrm>
                <a:off x="3816526" y="1458250"/>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26" name="Google Shape;226;p16"/>
              <p:cNvSpPr txBox="1"/>
              <p:nvPr/>
            </p:nvSpPr>
            <p:spPr>
              <a:xfrm>
                <a:off x="3816526" y="1772800"/>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27" name="Google Shape;227;p16"/>
              <p:cNvSpPr txBox="1"/>
              <p:nvPr/>
            </p:nvSpPr>
            <p:spPr>
              <a:xfrm>
                <a:off x="3816526" y="2087326"/>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28" name="Google Shape;228;p16"/>
              <p:cNvSpPr txBox="1"/>
              <p:nvPr/>
            </p:nvSpPr>
            <p:spPr>
              <a:xfrm>
                <a:off x="3816526" y="2385936"/>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29" name="Google Shape;229;p16"/>
              <p:cNvSpPr txBox="1"/>
              <p:nvPr/>
            </p:nvSpPr>
            <p:spPr>
              <a:xfrm>
                <a:off x="3816526" y="2695166"/>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30" name="Google Shape;230;p16"/>
              <p:cNvSpPr txBox="1"/>
              <p:nvPr/>
            </p:nvSpPr>
            <p:spPr>
              <a:xfrm>
                <a:off x="3816529" y="1152998"/>
                <a:ext cx="2471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Lato"/>
                    <a:ea typeface="Lato"/>
                    <a:cs typeface="Lato"/>
                    <a:sym typeface="Lato"/>
                  </a:rPr>
                  <a:t>ESTIMATED COST</a:t>
                </a:r>
                <a:endParaRPr b="1" sz="1200">
                  <a:latin typeface="Lato"/>
                  <a:ea typeface="Lato"/>
                  <a:cs typeface="Lato"/>
                  <a:sym typeface="Lato"/>
                </a:endParaRPr>
              </a:p>
            </p:txBody>
          </p:sp>
          <p:sp>
            <p:nvSpPr>
              <p:cNvPr id="231" name="Google Shape;231;p16"/>
              <p:cNvSpPr txBox="1"/>
              <p:nvPr/>
            </p:nvSpPr>
            <p:spPr>
              <a:xfrm>
                <a:off x="3816526" y="3010847"/>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32" name="Google Shape;232;p16"/>
              <p:cNvSpPr txBox="1"/>
              <p:nvPr/>
            </p:nvSpPr>
            <p:spPr>
              <a:xfrm>
                <a:off x="3816526" y="3321250"/>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33" name="Google Shape;233;p16"/>
              <p:cNvSpPr txBox="1"/>
              <p:nvPr/>
            </p:nvSpPr>
            <p:spPr>
              <a:xfrm>
                <a:off x="3816526" y="3619325"/>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sp>
            <p:nvSpPr>
              <p:cNvPr id="234" name="Google Shape;234;p16"/>
              <p:cNvSpPr txBox="1"/>
              <p:nvPr/>
            </p:nvSpPr>
            <p:spPr>
              <a:xfrm>
                <a:off x="3816526" y="3917375"/>
                <a:ext cx="3078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[Amount]</a:t>
                </a:r>
                <a:endParaRPr sz="1200">
                  <a:solidFill>
                    <a:srgbClr val="575756"/>
                  </a:solidFill>
                  <a:latin typeface="Lato"/>
                  <a:ea typeface="Lato"/>
                  <a:cs typeface="Lato"/>
                  <a:sym typeface="Lato"/>
                </a:endParaRPr>
              </a:p>
            </p:txBody>
          </p:sp>
        </p:grpSp>
        <p:grpSp>
          <p:nvGrpSpPr>
            <p:cNvPr id="235" name="Google Shape;235;p16"/>
            <p:cNvGrpSpPr/>
            <p:nvPr/>
          </p:nvGrpSpPr>
          <p:grpSpPr>
            <a:xfrm>
              <a:off x="616572" y="1152994"/>
              <a:ext cx="2903764" cy="3577850"/>
              <a:chOff x="616572" y="1152994"/>
              <a:chExt cx="2903764" cy="3577850"/>
            </a:xfrm>
          </p:grpSpPr>
          <p:sp>
            <p:nvSpPr>
              <p:cNvPr id="236" name="Google Shape;236;p16"/>
              <p:cNvSpPr txBox="1"/>
              <p:nvPr/>
            </p:nvSpPr>
            <p:spPr>
              <a:xfrm>
                <a:off x="616572" y="1458234"/>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Venue Rental</a:t>
                </a:r>
                <a:endParaRPr sz="1200">
                  <a:latin typeface="Lato"/>
                  <a:ea typeface="Lato"/>
                  <a:cs typeface="Lato"/>
                  <a:sym typeface="Lato"/>
                </a:endParaRPr>
              </a:p>
            </p:txBody>
          </p:sp>
          <p:sp>
            <p:nvSpPr>
              <p:cNvPr id="237" name="Google Shape;237;p16"/>
              <p:cNvSpPr txBox="1"/>
              <p:nvPr/>
            </p:nvSpPr>
            <p:spPr>
              <a:xfrm>
                <a:off x="616572" y="1772784"/>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Catering</a:t>
                </a:r>
                <a:endParaRPr sz="1200">
                  <a:latin typeface="Lato"/>
                  <a:ea typeface="Lato"/>
                  <a:cs typeface="Lato"/>
                  <a:sym typeface="Lato"/>
                </a:endParaRPr>
              </a:p>
            </p:txBody>
          </p:sp>
          <p:sp>
            <p:nvSpPr>
              <p:cNvPr id="238" name="Google Shape;238;p16"/>
              <p:cNvSpPr txBox="1"/>
              <p:nvPr/>
            </p:nvSpPr>
            <p:spPr>
              <a:xfrm>
                <a:off x="616572" y="2087309"/>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Audio/Visual Equipment</a:t>
                </a:r>
                <a:endParaRPr sz="1200">
                  <a:latin typeface="Lato"/>
                  <a:ea typeface="Lato"/>
                  <a:cs typeface="Lato"/>
                  <a:sym typeface="Lato"/>
                </a:endParaRPr>
              </a:p>
            </p:txBody>
          </p:sp>
          <p:sp>
            <p:nvSpPr>
              <p:cNvPr id="239" name="Google Shape;239;p16"/>
              <p:cNvSpPr txBox="1"/>
              <p:nvPr/>
            </p:nvSpPr>
            <p:spPr>
              <a:xfrm>
                <a:off x="616572" y="2385919"/>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Marketing and Promotion</a:t>
                </a:r>
                <a:endParaRPr sz="1200">
                  <a:latin typeface="Lato"/>
                  <a:ea typeface="Lato"/>
                  <a:cs typeface="Lato"/>
                  <a:sym typeface="Lato"/>
                </a:endParaRPr>
              </a:p>
            </p:txBody>
          </p:sp>
          <p:sp>
            <p:nvSpPr>
              <p:cNvPr id="240" name="Google Shape;240;p16"/>
              <p:cNvSpPr txBox="1"/>
              <p:nvPr/>
            </p:nvSpPr>
            <p:spPr>
              <a:xfrm>
                <a:off x="616572" y="2695149"/>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Speaker Fees</a:t>
                </a:r>
                <a:endParaRPr sz="1200">
                  <a:latin typeface="Lato"/>
                  <a:ea typeface="Lato"/>
                  <a:cs typeface="Lato"/>
                  <a:sym typeface="Lato"/>
                </a:endParaRPr>
              </a:p>
            </p:txBody>
          </p:sp>
          <p:sp>
            <p:nvSpPr>
              <p:cNvPr id="241" name="Google Shape;241;p16"/>
              <p:cNvSpPr txBox="1"/>
              <p:nvPr/>
            </p:nvSpPr>
            <p:spPr>
              <a:xfrm>
                <a:off x="616572" y="1152994"/>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Lato"/>
                    <a:ea typeface="Lato"/>
                    <a:cs typeface="Lato"/>
                    <a:sym typeface="Lato"/>
                  </a:rPr>
                  <a:t>EXPENSE CATEGORY</a:t>
                </a:r>
                <a:endParaRPr b="1" sz="1200">
                  <a:latin typeface="Lato"/>
                  <a:ea typeface="Lato"/>
                  <a:cs typeface="Lato"/>
                  <a:sym typeface="Lato"/>
                </a:endParaRPr>
              </a:p>
            </p:txBody>
          </p:sp>
          <p:sp>
            <p:nvSpPr>
              <p:cNvPr id="242" name="Google Shape;242;p16"/>
              <p:cNvSpPr txBox="1"/>
              <p:nvPr/>
            </p:nvSpPr>
            <p:spPr>
              <a:xfrm>
                <a:off x="616572" y="3010829"/>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Staffing</a:t>
                </a:r>
                <a:endParaRPr sz="1200">
                  <a:latin typeface="Lato"/>
                  <a:ea typeface="Lato"/>
                  <a:cs typeface="Lato"/>
                  <a:sym typeface="Lato"/>
                </a:endParaRPr>
              </a:p>
            </p:txBody>
          </p:sp>
          <p:sp>
            <p:nvSpPr>
              <p:cNvPr id="243" name="Google Shape;243;p16"/>
              <p:cNvSpPr txBox="1"/>
              <p:nvPr/>
            </p:nvSpPr>
            <p:spPr>
              <a:xfrm>
                <a:off x="616572" y="3321232"/>
                <a:ext cx="2903764"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Printing Materials</a:t>
                </a:r>
                <a:endParaRPr sz="1200">
                  <a:latin typeface="Lato"/>
                  <a:ea typeface="Lato"/>
                  <a:cs typeface="Lato"/>
                  <a:sym typeface="Lato"/>
                </a:endParaRPr>
              </a:p>
            </p:txBody>
          </p:sp>
          <p:sp>
            <p:nvSpPr>
              <p:cNvPr id="244" name="Google Shape;244;p16"/>
              <p:cNvSpPr txBox="1"/>
              <p:nvPr/>
            </p:nvSpPr>
            <p:spPr>
              <a:xfrm>
                <a:off x="616572" y="3619307"/>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Transportation</a:t>
                </a:r>
                <a:endParaRPr sz="1200">
                  <a:latin typeface="Lato"/>
                  <a:ea typeface="Lato"/>
                  <a:cs typeface="Lato"/>
                  <a:sym typeface="Lato"/>
                </a:endParaRPr>
              </a:p>
            </p:txBody>
          </p:sp>
          <p:sp>
            <p:nvSpPr>
              <p:cNvPr id="245" name="Google Shape;245;p16"/>
              <p:cNvSpPr txBox="1"/>
              <p:nvPr/>
            </p:nvSpPr>
            <p:spPr>
              <a:xfrm>
                <a:off x="616572" y="3917357"/>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Miscellaneous Expenses</a:t>
                </a:r>
                <a:endParaRPr sz="1200">
                  <a:latin typeface="Lato"/>
                  <a:ea typeface="Lato"/>
                  <a:cs typeface="Lato"/>
                  <a:sym typeface="Lato"/>
                </a:endParaRPr>
              </a:p>
            </p:txBody>
          </p:sp>
          <p:sp>
            <p:nvSpPr>
              <p:cNvPr id="246" name="Google Shape;246;p16"/>
              <p:cNvSpPr txBox="1"/>
              <p:nvPr/>
            </p:nvSpPr>
            <p:spPr>
              <a:xfrm>
                <a:off x="616572" y="4546044"/>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Lato"/>
                    <a:ea typeface="Lato"/>
                    <a:cs typeface="Lato"/>
                    <a:sym typeface="Lato"/>
                  </a:rPr>
                  <a:t>Total Budget:</a:t>
                </a:r>
                <a:endParaRPr b="1" sz="1200">
                  <a:latin typeface="Lato"/>
                  <a:ea typeface="Lato"/>
                  <a:cs typeface="Lato"/>
                  <a:sym typeface="Lato"/>
                </a:endParaRPr>
              </a:p>
            </p:txBody>
          </p:sp>
        </p:grpSp>
      </p:grpSp>
      <p:grpSp>
        <p:nvGrpSpPr>
          <p:cNvPr id="247" name="Google Shape;247;p16"/>
          <p:cNvGrpSpPr/>
          <p:nvPr/>
        </p:nvGrpSpPr>
        <p:grpSpPr>
          <a:xfrm>
            <a:off x="539999" y="6318433"/>
            <a:ext cx="6017399" cy="418293"/>
            <a:chOff x="539999" y="5031732"/>
            <a:chExt cx="6017399" cy="418293"/>
          </a:xfrm>
        </p:grpSpPr>
        <p:sp>
          <p:nvSpPr>
            <p:cNvPr id="248" name="Google Shape;248;p16"/>
            <p:cNvSpPr txBox="1"/>
            <p:nvPr/>
          </p:nvSpPr>
          <p:spPr>
            <a:xfrm>
              <a:off x="539999" y="5031732"/>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Ticket Sales:</a:t>
              </a:r>
              <a:endParaRPr b="1" sz="1200">
                <a:solidFill>
                  <a:srgbClr val="3F3F3F"/>
                </a:solidFill>
                <a:latin typeface="Lato"/>
                <a:ea typeface="Lato"/>
                <a:cs typeface="Lato"/>
                <a:sym typeface="Lato"/>
              </a:endParaRPr>
            </a:p>
          </p:txBody>
        </p:sp>
        <p:sp>
          <p:nvSpPr>
            <p:cNvPr id="249" name="Google Shape;249;p16"/>
            <p:cNvSpPr txBox="1"/>
            <p:nvPr/>
          </p:nvSpPr>
          <p:spPr>
            <a:xfrm>
              <a:off x="628498" y="52652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[Estimated revenue from ticket sales]</a:t>
              </a:r>
              <a:endParaRPr sz="1200">
                <a:solidFill>
                  <a:srgbClr val="3F3F3F"/>
                </a:solidFill>
                <a:latin typeface="Lato"/>
                <a:ea typeface="Lato"/>
                <a:cs typeface="Lato"/>
                <a:sym typeface="Lato"/>
              </a:endParaRPr>
            </a:p>
          </p:txBody>
        </p:sp>
      </p:grpSp>
      <p:grpSp>
        <p:nvGrpSpPr>
          <p:cNvPr id="250" name="Google Shape;250;p16"/>
          <p:cNvGrpSpPr/>
          <p:nvPr/>
        </p:nvGrpSpPr>
        <p:grpSpPr>
          <a:xfrm>
            <a:off x="539999" y="7002227"/>
            <a:ext cx="6017399" cy="418293"/>
            <a:chOff x="539999" y="5031732"/>
            <a:chExt cx="6017399" cy="418293"/>
          </a:xfrm>
        </p:grpSpPr>
        <p:sp>
          <p:nvSpPr>
            <p:cNvPr id="251" name="Google Shape;251;p16"/>
            <p:cNvSpPr txBox="1"/>
            <p:nvPr/>
          </p:nvSpPr>
          <p:spPr>
            <a:xfrm>
              <a:off x="539999" y="5031732"/>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Grants and Donations:</a:t>
              </a:r>
              <a:endParaRPr b="1" sz="1200">
                <a:solidFill>
                  <a:srgbClr val="3F3F3F"/>
                </a:solidFill>
                <a:latin typeface="Lato"/>
                <a:ea typeface="Lato"/>
                <a:cs typeface="Lato"/>
                <a:sym typeface="Lato"/>
              </a:endParaRPr>
            </a:p>
          </p:txBody>
        </p:sp>
        <p:sp>
          <p:nvSpPr>
            <p:cNvPr id="252" name="Google Shape;252;p16"/>
            <p:cNvSpPr txBox="1"/>
            <p:nvPr/>
          </p:nvSpPr>
          <p:spPr>
            <a:xfrm>
              <a:off x="628498" y="52652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[Any grants or donations secured for the event]</a:t>
              </a:r>
              <a:endParaRPr sz="1200">
                <a:solidFill>
                  <a:srgbClr val="3F3F3F"/>
                </a:solidFill>
                <a:latin typeface="Lato"/>
                <a:ea typeface="Lato"/>
                <a:cs typeface="Lato"/>
                <a:sym typeface="Lato"/>
              </a:endParaRPr>
            </a:p>
          </p:txBody>
        </p:sp>
      </p:grpSp>
      <p:grpSp>
        <p:nvGrpSpPr>
          <p:cNvPr id="253" name="Google Shape;253;p16"/>
          <p:cNvGrpSpPr/>
          <p:nvPr/>
        </p:nvGrpSpPr>
        <p:grpSpPr>
          <a:xfrm>
            <a:off x="539999" y="7686020"/>
            <a:ext cx="6017399" cy="418293"/>
            <a:chOff x="539999" y="5031732"/>
            <a:chExt cx="6017399" cy="418293"/>
          </a:xfrm>
        </p:grpSpPr>
        <p:sp>
          <p:nvSpPr>
            <p:cNvPr id="254" name="Google Shape;254;p16"/>
            <p:cNvSpPr txBox="1"/>
            <p:nvPr/>
          </p:nvSpPr>
          <p:spPr>
            <a:xfrm>
              <a:off x="539999" y="5031732"/>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In-kind Contributions:</a:t>
              </a:r>
              <a:endParaRPr b="1" sz="1200">
                <a:solidFill>
                  <a:srgbClr val="3F3F3F"/>
                </a:solidFill>
                <a:latin typeface="Lato"/>
                <a:ea typeface="Lato"/>
                <a:cs typeface="Lato"/>
                <a:sym typeface="Lato"/>
              </a:endParaRPr>
            </a:p>
          </p:txBody>
        </p:sp>
        <p:sp>
          <p:nvSpPr>
            <p:cNvPr id="255" name="Google Shape;255;p16"/>
            <p:cNvSpPr txBox="1"/>
            <p:nvPr/>
          </p:nvSpPr>
          <p:spPr>
            <a:xfrm>
              <a:off x="628498" y="52652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[Value of in-kind contributions received]</a:t>
              </a:r>
              <a:endParaRPr sz="1200">
                <a:solidFill>
                  <a:srgbClr val="3F3F3F"/>
                </a:solidFill>
                <a:latin typeface="Lato"/>
                <a:ea typeface="Lato"/>
                <a:cs typeface="Lato"/>
                <a:sym typeface="Lato"/>
              </a:endParaRPr>
            </a:p>
          </p:txBody>
        </p:sp>
      </p:grpSp>
      <p:grpSp>
        <p:nvGrpSpPr>
          <p:cNvPr id="256" name="Google Shape;256;p16"/>
          <p:cNvGrpSpPr/>
          <p:nvPr/>
        </p:nvGrpSpPr>
        <p:grpSpPr>
          <a:xfrm>
            <a:off x="539999" y="8369814"/>
            <a:ext cx="6017399" cy="418293"/>
            <a:chOff x="539999" y="5031732"/>
            <a:chExt cx="6017399" cy="418293"/>
          </a:xfrm>
        </p:grpSpPr>
        <p:sp>
          <p:nvSpPr>
            <p:cNvPr id="257" name="Google Shape;257;p16"/>
            <p:cNvSpPr txBox="1"/>
            <p:nvPr/>
          </p:nvSpPr>
          <p:spPr>
            <a:xfrm>
              <a:off x="539999" y="5031732"/>
              <a:ext cx="29037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Other Revenue Streams:</a:t>
              </a:r>
              <a:endParaRPr b="1" sz="1200">
                <a:solidFill>
                  <a:srgbClr val="3F3F3F"/>
                </a:solidFill>
                <a:latin typeface="Lato"/>
                <a:ea typeface="Lato"/>
                <a:cs typeface="Lato"/>
                <a:sym typeface="Lato"/>
              </a:endParaRPr>
            </a:p>
          </p:txBody>
        </p:sp>
        <p:sp>
          <p:nvSpPr>
            <p:cNvPr id="258" name="Google Shape;258;p16"/>
            <p:cNvSpPr txBox="1"/>
            <p:nvPr/>
          </p:nvSpPr>
          <p:spPr>
            <a:xfrm>
              <a:off x="628498" y="5265225"/>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[Any other sources of revenue, such as merchandise sales]</a:t>
              </a:r>
              <a:endParaRPr sz="1200">
                <a:solidFill>
                  <a:srgbClr val="3F3F3F"/>
                </a:solidFill>
                <a:latin typeface="Lato"/>
                <a:ea typeface="Lato"/>
                <a:cs typeface="Lato"/>
                <a:sym typeface="Lato"/>
              </a:endParaRPr>
            </a:p>
          </p:txBody>
        </p:sp>
      </p:grpSp>
      <p:sp>
        <p:nvSpPr>
          <p:cNvPr id="259" name="Google Shape;259;p16"/>
          <p:cNvSpPr txBox="1"/>
          <p:nvPr/>
        </p:nvSpPr>
        <p:spPr>
          <a:xfrm>
            <a:off x="539999" y="9210353"/>
            <a:ext cx="2903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5.2 Total Funding</a:t>
            </a:r>
            <a:endParaRPr b="1" sz="1800">
              <a:solidFill>
                <a:srgbClr val="314A3B"/>
              </a:solidFill>
              <a:latin typeface="Lato"/>
              <a:ea typeface="Lato"/>
              <a:cs typeface="Lato"/>
              <a:sym typeface="Lato"/>
            </a:endParaRPr>
          </a:p>
        </p:txBody>
      </p:sp>
      <p:sp>
        <p:nvSpPr>
          <p:cNvPr id="260" name="Google Shape;260;p16"/>
          <p:cNvSpPr txBox="1"/>
          <p:nvPr/>
        </p:nvSpPr>
        <p:spPr>
          <a:xfrm>
            <a:off x="628498" y="9749876"/>
            <a:ext cx="59289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[Total amount secured from all funding sources]</a:t>
            </a:r>
            <a:endParaRPr sz="1200">
              <a:solidFill>
                <a:srgbClr val="3F3F3F"/>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7"/>
          <p:cNvSpPr txBox="1"/>
          <p:nvPr/>
        </p:nvSpPr>
        <p:spPr>
          <a:xfrm>
            <a:off x="335280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5</a:t>
            </a:r>
            <a:endParaRPr sz="900">
              <a:solidFill>
                <a:srgbClr val="9D9D9C"/>
              </a:solidFill>
              <a:latin typeface="Lato"/>
              <a:ea typeface="Lato"/>
              <a:cs typeface="Lato"/>
              <a:sym typeface="Lato"/>
            </a:endParaRPr>
          </a:p>
        </p:txBody>
      </p:sp>
      <p:sp>
        <p:nvSpPr>
          <p:cNvPr id="266" name="Google Shape;266;p17"/>
          <p:cNvSpPr txBox="1"/>
          <p:nvPr/>
        </p:nvSpPr>
        <p:spPr>
          <a:xfrm>
            <a:off x="628500" y="1022446"/>
            <a:ext cx="6391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[Difference between total budget and total funding secured]</a:t>
            </a:r>
            <a:endParaRPr sz="1200">
              <a:solidFill>
                <a:srgbClr val="3F3F3F"/>
              </a:solidFill>
              <a:latin typeface="Lato"/>
              <a:ea typeface="Lato"/>
              <a:cs typeface="Lato"/>
              <a:sym typeface="Lato"/>
            </a:endParaRPr>
          </a:p>
        </p:txBody>
      </p:sp>
      <p:sp>
        <p:nvSpPr>
          <p:cNvPr id="267" name="Google Shape;267;p17"/>
          <p:cNvSpPr txBox="1"/>
          <p:nvPr/>
        </p:nvSpPr>
        <p:spPr>
          <a:xfrm>
            <a:off x="540001" y="511025"/>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5.3 Funding Gap</a:t>
            </a:r>
            <a:endParaRPr b="1" sz="1800">
              <a:solidFill>
                <a:srgbClr val="314A3B"/>
              </a:solidFill>
              <a:latin typeface="Lato"/>
              <a:ea typeface="Lato"/>
              <a:cs typeface="Lato"/>
              <a:sym typeface="Lato"/>
            </a:endParaRPr>
          </a:p>
        </p:txBody>
      </p:sp>
      <p:sp>
        <p:nvSpPr>
          <p:cNvPr id="268" name="Google Shape;268;p17"/>
          <p:cNvSpPr txBox="1"/>
          <p:nvPr/>
        </p:nvSpPr>
        <p:spPr>
          <a:xfrm>
            <a:off x="540000" y="2110775"/>
            <a:ext cx="6480000" cy="646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The success of the [Event Title] relies heavily on a comprehensive marketing and promotion strategy that effectively communicates the value of the event and encourages attendance. Our marketing plan includes the following key components:</a:t>
            </a:r>
            <a:endParaRPr sz="1200">
              <a:solidFill>
                <a:srgbClr val="3F3F3F"/>
              </a:solidFill>
              <a:latin typeface="Lato"/>
              <a:ea typeface="Lato"/>
              <a:cs typeface="Lato"/>
              <a:sym typeface="Lato"/>
            </a:endParaRPr>
          </a:p>
        </p:txBody>
      </p:sp>
      <p:sp>
        <p:nvSpPr>
          <p:cNvPr id="269" name="Google Shape;269;p17"/>
          <p:cNvSpPr txBox="1"/>
          <p:nvPr/>
        </p:nvSpPr>
        <p:spPr>
          <a:xfrm>
            <a:off x="540001" y="1594184"/>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6.  Marketing and Promotion:</a:t>
            </a:r>
            <a:endParaRPr b="1" sz="1800">
              <a:solidFill>
                <a:srgbClr val="314A3B"/>
              </a:solidFill>
              <a:latin typeface="Lato"/>
              <a:ea typeface="Lato"/>
              <a:cs typeface="Lato"/>
              <a:sym typeface="Lato"/>
            </a:endParaRPr>
          </a:p>
        </p:txBody>
      </p:sp>
      <p:grpSp>
        <p:nvGrpSpPr>
          <p:cNvPr id="270" name="Google Shape;270;p17"/>
          <p:cNvGrpSpPr/>
          <p:nvPr/>
        </p:nvGrpSpPr>
        <p:grpSpPr>
          <a:xfrm>
            <a:off x="540000" y="3028960"/>
            <a:ext cx="6480000" cy="1104781"/>
            <a:chOff x="540000" y="3028960"/>
            <a:chExt cx="6480000" cy="1104781"/>
          </a:xfrm>
        </p:grpSpPr>
        <p:sp>
          <p:nvSpPr>
            <p:cNvPr id="271" name="Google Shape;271;p17"/>
            <p:cNvSpPr txBox="1"/>
            <p:nvPr/>
          </p:nvSpPr>
          <p:spPr>
            <a:xfrm>
              <a:off x="540000" y="3028960"/>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Multi-Channel Marketing Campaign:</a:t>
              </a:r>
              <a:endParaRPr b="1" sz="1200">
                <a:solidFill>
                  <a:srgbClr val="3F3F3F"/>
                </a:solidFill>
                <a:latin typeface="Lato"/>
                <a:ea typeface="Lato"/>
                <a:cs typeface="Lato"/>
                <a:sym typeface="Lato"/>
              </a:endParaRPr>
            </a:p>
          </p:txBody>
        </p:sp>
        <p:sp>
          <p:nvSpPr>
            <p:cNvPr id="272" name="Google Shape;272;p17"/>
            <p:cNvSpPr txBox="1"/>
            <p:nvPr/>
          </p:nvSpPr>
          <p:spPr>
            <a:xfrm>
              <a:off x="628500" y="3262460"/>
              <a:ext cx="6391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Leveraging a combination of online and offline channels to reach a wide audience.</a:t>
              </a:r>
              <a:endParaRPr sz="1200">
                <a:solidFill>
                  <a:srgbClr val="3F3F3F"/>
                </a:solidFill>
                <a:latin typeface="Lato"/>
                <a:ea typeface="Lato"/>
                <a:cs typeface="Lato"/>
                <a:sym typeface="Lato"/>
              </a:endParaRPr>
            </a:p>
          </p:txBody>
        </p:sp>
        <p:sp>
          <p:nvSpPr>
            <p:cNvPr id="273" name="Google Shape;273;p17"/>
            <p:cNvSpPr txBox="1"/>
            <p:nvPr/>
          </p:nvSpPr>
          <p:spPr>
            <a:xfrm>
              <a:off x="628500" y="3490350"/>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Digital marketing efforts including email marketing, social media promotion, and online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advertising.</a:t>
              </a:r>
              <a:endParaRPr sz="1200">
                <a:solidFill>
                  <a:srgbClr val="3F3F3F"/>
                </a:solidFill>
                <a:latin typeface="Lato"/>
                <a:ea typeface="Lato"/>
                <a:cs typeface="Lato"/>
                <a:sym typeface="Lato"/>
              </a:endParaRPr>
            </a:p>
          </p:txBody>
        </p:sp>
        <p:sp>
          <p:nvSpPr>
            <p:cNvPr id="274" name="Google Shape;274;p17"/>
            <p:cNvSpPr txBox="1"/>
            <p:nvPr/>
          </p:nvSpPr>
          <p:spPr>
            <a:xfrm>
              <a:off x="628500" y="3948941"/>
              <a:ext cx="63915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F3F3F"/>
                  </a:solidFill>
                  <a:latin typeface="Lato"/>
                  <a:ea typeface="Lato"/>
                  <a:cs typeface="Lato"/>
                  <a:sym typeface="Lato"/>
                </a:rPr>
                <a:t>•  Traditional marketing tactics such as print advertisements, flyers, and direct mail campaigns.</a:t>
              </a:r>
              <a:endParaRPr sz="1200">
                <a:solidFill>
                  <a:srgbClr val="3F3F3F"/>
                </a:solidFill>
                <a:latin typeface="Lato"/>
                <a:ea typeface="Lato"/>
                <a:cs typeface="Lato"/>
                <a:sym typeface="Lato"/>
              </a:endParaRPr>
            </a:p>
          </p:txBody>
        </p:sp>
      </p:grpSp>
      <p:grpSp>
        <p:nvGrpSpPr>
          <p:cNvPr id="275" name="Google Shape;275;p17"/>
          <p:cNvGrpSpPr/>
          <p:nvPr/>
        </p:nvGrpSpPr>
        <p:grpSpPr>
          <a:xfrm>
            <a:off x="540000" y="4405464"/>
            <a:ext cx="6480000" cy="1558575"/>
            <a:chOff x="540000" y="4410504"/>
            <a:chExt cx="6480000" cy="1558575"/>
          </a:xfrm>
        </p:grpSpPr>
        <p:sp>
          <p:nvSpPr>
            <p:cNvPr id="276" name="Google Shape;276;p17"/>
            <p:cNvSpPr txBox="1"/>
            <p:nvPr/>
          </p:nvSpPr>
          <p:spPr>
            <a:xfrm>
              <a:off x="540000" y="4410504"/>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Targeted Outreach:</a:t>
              </a:r>
              <a:endParaRPr b="1" sz="1200">
                <a:solidFill>
                  <a:srgbClr val="3F3F3F"/>
                </a:solidFill>
                <a:latin typeface="Lato"/>
                <a:ea typeface="Lato"/>
                <a:cs typeface="Lato"/>
                <a:sym typeface="Lato"/>
              </a:endParaRPr>
            </a:p>
          </p:txBody>
        </p:sp>
        <p:sp>
          <p:nvSpPr>
            <p:cNvPr id="277" name="Google Shape;277;p17"/>
            <p:cNvSpPr txBox="1"/>
            <p:nvPr/>
          </p:nvSpPr>
          <p:spPr>
            <a:xfrm>
              <a:off x="628500" y="4644004"/>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Identifying and targeting specific demographics and interest groups most likely to be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interested in the event.</a:t>
              </a:r>
              <a:endParaRPr sz="1200">
                <a:solidFill>
                  <a:srgbClr val="3F3F3F"/>
                </a:solidFill>
                <a:latin typeface="Lato"/>
                <a:ea typeface="Lato"/>
                <a:cs typeface="Lato"/>
                <a:sym typeface="Lato"/>
              </a:endParaRPr>
            </a:p>
          </p:txBody>
        </p:sp>
        <p:sp>
          <p:nvSpPr>
            <p:cNvPr id="278" name="Google Shape;278;p17"/>
            <p:cNvSpPr txBox="1"/>
            <p:nvPr/>
          </p:nvSpPr>
          <p:spPr>
            <a:xfrm>
              <a:off x="628500" y="509879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Partnering with relevant organizations, associations, and industry influencers to expand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our reach and access new audiences.</a:t>
              </a:r>
              <a:endParaRPr sz="1200">
                <a:solidFill>
                  <a:srgbClr val="3F3F3F"/>
                </a:solidFill>
                <a:latin typeface="Lato"/>
                <a:ea typeface="Lato"/>
                <a:cs typeface="Lato"/>
                <a:sym typeface="Lato"/>
              </a:endParaRPr>
            </a:p>
          </p:txBody>
        </p:sp>
        <p:sp>
          <p:nvSpPr>
            <p:cNvPr id="279" name="Google Shape;279;p17"/>
            <p:cNvSpPr txBox="1"/>
            <p:nvPr/>
          </p:nvSpPr>
          <p:spPr>
            <a:xfrm>
              <a:off x="628500" y="5553579"/>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Personalized outreach to past attendees and contacts in our network to encourage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participation.</a:t>
              </a:r>
              <a:endParaRPr sz="1200">
                <a:solidFill>
                  <a:srgbClr val="3F3F3F"/>
                </a:solidFill>
                <a:latin typeface="Lato"/>
                <a:ea typeface="Lato"/>
                <a:cs typeface="Lato"/>
                <a:sym typeface="Lato"/>
              </a:endParaRPr>
            </a:p>
          </p:txBody>
        </p:sp>
      </p:grpSp>
      <p:grpSp>
        <p:nvGrpSpPr>
          <p:cNvPr id="280" name="Google Shape;280;p17"/>
          <p:cNvGrpSpPr/>
          <p:nvPr/>
        </p:nvGrpSpPr>
        <p:grpSpPr>
          <a:xfrm>
            <a:off x="540000" y="6235762"/>
            <a:ext cx="6480000" cy="1558575"/>
            <a:chOff x="540000" y="4410504"/>
            <a:chExt cx="6480000" cy="1558575"/>
          </a:xfrm>
        </p:grpSpPr>
        <p:sp>
          <p:nvSpPr>
            <p:cNvPr id="281" name="Google Shape;281;p17"/>
            <p:cNvSpPr txBox="1"/>
            <p:nvPr/>
          </p:nvSpPr>
          <p:spPr>
            <a:xfrm>
              <a:off x="540000" y="4410504"/>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Compelling Messaging and Branding:</a:t>
              </a:r>
              <a:endParaRPr b="1" sz="1200">
                <a:solidFill>
                  <a:srgbClr val="3F3F3F"/>
                </a:solidFill>
                <a:latin typeface="Lato"/>
                <a:ea typeface="Lato"/>
                <a:cs typeface="Lato"/>
                <a:sym typeface="Lato"/>
              </a:endParaRPr>
            </a:p>
          </p:txBody>
        </p:sp>
        <p:sp>
          <p:nvSpPr>
            <p:cNvPr id="282" name="Google Shape;282;p17"/>
            <p:cNvSpPr txBox="1"/>
            <p:nvPr/>
          </p:nvSpPr>
          <p:spPr>
            <a:xfrm>
              <a:off x="628500" y="4644004"/>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Developing clear and compelling messaging that highlights the unique value proposition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of the event.</a:t>
              </a:r>
              <a:endParaRPr sz="1200">
                <a:solidFill>
                  <a:srgbClr val="3F3F3F"/>
                </a:solidFill>
                <a:latin typeface="Lato"/>
                <a:ea typeface="Lato"/>
                <a:cs typeface="Lato"/>
                <a:sym typeface="Lato"/>
              </a:endParaRPr>
            </a:p>
          </p:txBody>
        </p:sp>
        <p:sp>
          <p:nvSpPr>
            <p:cNvPr id="283" name="Google Shape;283;p17"/>
            <p:cNvSpPr txBox="1"/>
            <p:nvPr/>
          </p:nvSpPr>
          <p:spPr>
            <a:xfrm>
              <a:off x="628500" y="509879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Consistent branding across all marketing materials to create a cohesive and memorable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identity for the event.</a:t>
              </a:r>
              <a:endParaRPr sz="1200">
                <a:solidFill>
                  <a:srgbClr val="3F3F3F"/>
                </a:solidFill>
                <a:latin typeface="Lato"/>
                <a:ea typeface="Lato"/>
                <a:cs typeface="Lato"/>
                <a:sym typeface="Lato"/>
              </a:endParaRPr>
            </a:p>
          </p:txBody>
        </p:sp>
        <p:sp>
          <p:nvSpPr>
            <p:cNvPr id="284" name="Google Shape;284;p17"/>
            <p:cNvSpPr txBox="1"/>
            <p:nvPr/>
          </p:nvSpPr>
          <p:spPr>
            <a:xfrm>
              <a:off x="628500" y="5553579"/>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Creating engaging content, such as blog posts, articles, and videos, to generate interest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and excitement.</a:t>
              </a:r>
              <a:endParaRPr sz="1200">
                <a:solidFill>
                  <a:srgbClr val="3F3F3F"/>
                </a:solidFill>
                <a:latin typeface="Lato"/>
                <a:ea typeface="Lato"/>
                <a:cs typeface="Lato"/>
                <a:sym typeface="Lato"/>
              </a:endParaRPr>
            </a:p>
          </p:txBody>
        </p:sp>
      </p:grpSp>
      <p:grpSp>
        <p:nvGrpSpPr>
          <p:cNvPr id="285" name="Google Shape;285;p17"/>
          <p:cNvGrpSpPr/>
          <p:nvPr/>
        </p:nvGrpSpPr>
        <p:grpSpPr>
          <a:xfrm>
            <a:off x="540000" y="8066060"/>
            <a:ext cx="6480000" cy="1104596"/>
            <a:chOff x="540000" y="4410504"/>
            <a:chExt cx="6480000" cy="1104596"/>
          </a:xfrm>
        </p:grpSpPr>
        <p:sp>
          <p:nvSpPr>
            <p:cNvPr id="286" name="Google Shape;286;p17"/>
            <p:cNvSpPr txBox="1"/>
            <p:nvPr/>
          </p:nvSpPr>
          <p:spPr>
            <a:xfrm>
              <a:off x="540000" y="4410504"/>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Promotional Offers and Incentives:</a:t>
              </a:r>
              <a:endParaRPr b="1" sz="1200">
                <a:solidFill>
                  <a:srgbClr val="3F3F3F"/>
                </a:solidFill>
                <a:latin typeface="Lato"/>
                <a:ea typeface="Lato"/>
                <a:cs typeface="Lato"/>
                <a:sym typeface="Lato"/>
              </a:endParaRPr>
            </a:p>
          </p:txBody>
        </p:sp>
        <p:sp>
          <p:nvSpPr>
            <p:cNvPr id="287" name="Google Shape;287;p17"/>
            <p:cNvSpPr txBox="1"/>
            <p:nvPr/>
          </p:nvSpPr>
          <p:spPr>
            <a:xfrm>
              <a:off x="628500" y="4644004"/>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Offering early bird discounts, group rates, and other promotional incentives to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encourage early registration and increase ticket sales.</a:t>
              </a:r>
              <a:endParaRPr sz="1200">
                <a:solidFill>
                  <a:srgbClr val="3F3F3F"/>
                </a:solidFill>
                <a:latin typeface="Lato"/>
                <a:ea typeface="Lato"/>
                <a:cs typeface="Lato"/>
                <a:sym typeface="Lato"/>
              </a:endParaRPr>
            </a:p>
          </p:txBody>
        </p:sp>
        <p:sp>
          <p:nvSpPr>
            <p:cNvPr id="288" name="Google Shape;288;p17"/>
            <p:cNvSpPr txBox="1"/>
            <p:nvPr/>
          </p:nvSpPr>
          <p:spPr>
            <a:xfrm>
              <a:off x="628500" y="5098791"/>
              <a:ext cx="63915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Contests, giveaways, and sweepstakes to generate buzz and excitement around the event.</a:t>
              </a:r>
              <a:endParaRPr sz="1200">
                <a:solidFill>
                  <a:srgbClr val="3F3F3F"/>
                </a:solidFill>
                <a:latin typeface="Lato"/>
                <a:ea typeface="Lato"/>
                <a:cs typeface="Lato"/>
                <a:sym typeface="Lato"/>
              </a:endParaRPr>
            </a:p>
          </p:txBody>
        </p:sp>
        <p:sp>
          <p:nvSpPr>
            <p:cNvPr id="289" name="Google Shape;289;p17"/>
            <p:cNvSpPr txBox="1"/>
            <p:nvPr/>
          </p:nvSpPr>
          <p:spPr>
            <a:xfrm>
              <a:off x="628500" y="5330300"/>
              <a:ext cx="63915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Exclusive perks and benefits for VIP attendees or sponsors to drive interest and participation.</a:t>
              </a:r>
              <a:endParaRPr sz="1200">
                <a:solidFill>
                  <a:srgbClr val="3F3F3F"/>
                </a:solidFill>
                <a:latin typeface="Lato"/>
                <a:ea typeface="Lato"/>
                <a:cs typeface="Lato"/>
                <a:sym typeface="Lato"/>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18"/>
          <p:cNvSpPr txBox="1"/>
          <p:nvPr/>
        </p:nvSpPr>
        <p:spPr>
          <a:xfrm>
            <a:off x="3352800" y="10356250"/>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6</a:t>
            </a:r>
            <a:endParaRPr sz="900">
              <a:solidFill>
                <a:srgbClr val="9D9D9C"/>
              </a:solidFill>
              <a:latin typeface="Lato"/>
              <a:ea typeface="Lato"/>
              <a:cs typeface="Lato"/>
              <a:sym typeface="Lato"/>
            </a:endParaRPr>
          </a:p>
        </p:txBody>
      </p:sp>
      <p:grpSp>
        <p:nvGrpSpPr>
          <p:cNvPr id="295" name="Google Shape;295;p18"/>
          <p:cNvGrpSpPr/>
          <p:nvPr/>
        </p:nvGrpSpPr>
        <p:grpSpPr>
          <a:xfrm>
            <a:off x="540000" y="510988"/>
            <a:ext cx="6480000" cy="3442277"/>
            <a:chOff x="540000" y="510988"/>
            <a:chExt cx="6480000" cy="3442277"/>
          </a:xfrm>
        </p:grpSpPr>
        <p:grpSp>
          <p:nvGrpSpPr>
            <p:cNvPr id="296" name="Google Shape;296;p18"/>
            <p:cNvGrpSpPr/>
            <p:nvPr/>
          </p:nvGrpSpPr>
          <p:grpSpPr>
            <a:xfrm>
              <a:off x="540000" y="2396741"/>
              <a:ext cx="6480000" cy="1556524"/>
              <a:chOff x="540000" y="2396741"/>
              <a:chExt cx="6480000" cy="1556524"/>
            </a:xfrm>
          </p:grpSpPr>
          <p:sp>
            <p:nvSpPr>
              <p:cNvPr id="297" name="Google Shape;297;p18"/>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Measurement and Analytics:</a:t>
                </a:r>
                <a:endParaRPr b="1" sz="1200">
                  <a:solidFill>
                    <a:srgbClr val="3F3F3F"/>
                  </a:solidFill>
                  <a:latin typeface="Lato"/>
                  <a:ea typeface="Lato"/>
                  <a:cs typeface="Lato"/>
                  <a:sym typeface="Lato"/>
                </a:endParaRPr>
              </a:p>
            </p:txBody>
          </p:sp>
          <p:sp>
            <p:nvSpPr>
              <p:cNvPr id="298" name="Google Shape;298;p18"/>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Implementing tracking mechanisms and analytics tools to monitor the effectiveness of our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marketing efforts.</a:t>
                </a:r>
                <a:endParaRPr sz="1200">
                  <a:solidFill>
                    <a:srgbClr val="3F3F3F"/>
                  </a:solidFill>
                  <a:latin typeface="Lato"/>
                  <a:ea typeface="Lato"/>
                  <a:cs typeface="Lato"/>
                  <a:sym typeface="Lato"/>
                </a:endParaRPr>
              </a:p>
            </p:txBody>
          </p:sp>
          <p:sp>
            <p:nvSpPr>
              <p:cNvPr id="299" name="Google Shape;299;p18"/>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Regularly reviewing key performance indicators (KPIs) such as website traffic, social media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engagement, and ticket sales to evaluate the success of our campaigns.</a:t>
                </a:r>
                <a:endParaRPr sz="1200">
                  <a:solidFill>
                    <a:srgbClr val="3F3F3F"/>
                  </a:solidFill>
                  <a:latin typeface="Lato"/>
                  <a:ea typeface="Lato"/>
                  <a:cs typeface="Lato"/>
                  <a:sym typeface="Lato"/>
                </a:endParaRPr>
              </a:p>
            </p:txBody>
          </p:sp>
          <p:sp>
            <p:nvSpPr>
              <p:cNvPr id="300" name="Google Shape;300;p18"/>
              <p:cNvSpPr txBox="1"/>
              <p:nvPr/>
            </p:nvSpPr>
            <p:spPr>
              <a:xfrm>
                <a:off x="628500" y="3537765"/>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Making data-driven adjustments and optimizations to our marketing strategy as needed to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maximize results.</a:t>
                </a:r>
                <a:endParaRPr sz="1200">
                  <a:solidFill>
                    <a:srgbClr val="3F3F3F"/>
                  </a:solidFill>
                  <a:latin typeface="Lato"/>
                  <a:ea typeface="Lato"/>
                  <a:cs typeface="Lato"/>
                  <a:sym typeface="Lato"/>
                </a:endParaRPr>
              </a:p>
            </p:txBody>
          </p:sp>
        </p:grpSp>
        <p:grpSp>
          <p:nvGrpSpPr>
            <p:cNvPr id="301" name="Google Shape;301;p18"/>
            <p:cNvGrpSpPr/>
            <p:nvPr/>
          </p:nvGrpSpPr>
          <p:grpSpPr>
            <a:xfrm>
              <a:off x="540000" y="1015541"/>
              <a:ext cx="6480000" cy="1102762"/>
              <a:chOff x="540000" y="2396741"/>
              <a:chExt cx="6480000" cy="1102762"/>
            </a:xfrm>
          </p:grpSpPr>
          <p:sp>
            <p:nvSpPr>
              <p:cNvPr id="302" name="Google Shape;302;p18"/>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Event Partnerships and Collaborations:</a:t>
                </a:r>
                <a:endParaRPr b="1" sz="1200">
                  <a:solidFill>
                    <a:srgbClr val="3F3F3F"/>
                  </a:solidFill>
                  <a:latin typeface="Lato"/>
                  <a:ea typeface="Lato"/>
                  <a:cs typeface="Lato"/>
                  <a:sym typeface="Lato"/>
                </a:endParaRPr>
              </a:p>
            </p:txBody>
          </p:sp>
          <p:sp>
            <p:nvSpPr>
              <p:cNvPr id="303" name="Google Shape;303;p18"/>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Collaborating with media partners, industry influencers, and relevant publications to secure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coverage and endorsements for the event.</a:t>
                </a:r>
                <a:endParaRPr sz="1200">
                  <a:solidFill>
                    <a:srgbClr val="3F3F3F"/>
                  </a:solidFill>
                  <a:latin typeface="Lato"/>
                  <a:ea typeface="Lato"/>
                  <a:cs typeface="Lato"/>
                  <a:sym typeface="Lato"/>
                </a:endParaRPr>
              </a:p>
            </p:txBody>
          </p:sp>
          <p:sp>
            <p:nvSpPr>
              <p:cNvPr id="304" name="Google Shape;304;p18"/>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Cross-promotional opportunities with event sponsors and exhibitors to expand reach and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amplify the message.</a:t>
                </a:r>
                <a:endParaRPr sz="1200">
                  <a:solidFill>
                    <a:srgbClr val="3F3F3F"/>
                  </a:solidFill>
                  <a:latin typeface="Lato"/>
                  <a:ea typeface="Lato"/>
                  <a:cs typeface="Lato"/>
                  <a:sym typeface="Lato"/>
                </a:endParaRPr>
              </a:p>
            </p:txBody>
          </p:sp>
        </p:grpSp>
        <p:sp>
          <p:nvSpPr>
            <p:cNvPr id="305" name="Google Shape;305;p18"/>
            <p:cNvSpPr txBox="1"/>
            <p:nvPr/>
          </p:nvSpPr>
          <p:spPr>
            <a:xfrm>
              <a:off x="540001" y="510988"/>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6.  Marketing and Promotion Continued</a:t>
              </a:r>
              <a:endParaRPr b="1" sz="1800">
                <a:solidFill>
                  <a:srgbClr val="314A3B"/>
                </a:solidFill>
                <a:latin typeface="Lato"/>
                <a:ea typeface="Lato"/>
                <a:cs typeface="Lato"/>
                <a:sym typeface="Lato"/>
              </a:endParaRPr>
            </a:p>
          </p:txBody>
        </p:sp>
      </p:grpSp>
      <p:grpSp>
        <p:nvGrpSpPr>
          <p:cNvPr id="306" name="Google Shape;306;p18"/>
          <p:cNvGrpSpPr/>
          <p:nvPr/>
        </p:nvGrpSpPr>
        <p:grpSpPr>
          <a:xfrm>
            <a:off x="540000" y="4251625"/>
            <a:ext cx="6480000" cy="5522851"/>
            <a:chOff x="540000" y="4251625"/>
            <a:chExt cx="6480000" cy="5522851"/>
          </a:xfrm>
        </p:grpSpPr>
        <p:sp>
          <p:nvSpPr>
            <p:cNvPr id="307" name="Google Shape;307;p18"/>
            <p:cNvSpPr txBox="1"/>
            <p:nvPr/>
          </p:nvSpPr>
          <p:spPr>
            <a:xfrm>
              <a:off x="540001" y="4251625"/>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7. Partnerships and Collaborations</a:t>
              </a:r>
              <a:endParaRPr b="1" sz="1800">
                <a:solidFill>
                  <a:srgbClr val="314A3B"/>
                </a:solidFill>
                <a:latin typeface="Lato"/>
                <a:ea typeface="Lato"/>
                <a:cs typeface="Lato"/>
                <a:sym typeface="Lato"/>
              </a:endParaRPr>
            </a:p>
          </p:txBody>
        </p:sp>
        <p:sp>
          <p:nvSpPr>
            <p:cNvPr id="308" name="Google Shape;308;p18"/>
            <p:cNvSpPr txBox="1"/>
            <p:nvPr/>
          </p:nvSpPr>
          <p:spPr>
            <a:xfrm>
              <a:off x="540000" y="4766000"/>
              <a:ext cx="6480000" cy="877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The success of the [Event Title] will be significantly enhanced through strategic partnerships and collaborations with key organizations, businesses, and influencers. We have identified several opportunities for collaboration that will help us reach a broader audience, increase engagement, and deliver greater value to attendees:</a:t>
              </a:r>
              <a:endParaRPr sz="1200">
                <a:solidFill>
                  <a:srgbClr val="3F3F3F"/>
                </a:solidFill>
                <a:latin typeface="Lato"/>
                <a:ea typeface="Lato"/>
                <a:cs typeface="Lato"/>
                <a:sym typeface="Lato"/>
              </a:endParaRPr>
            </a:p>
          </p:txBody>
        </p:sp>
        <p:grpSp>
          <p:nvGrpSpPr>
            <p:cNvPr id="309" name="Google Shape;309;p18"/>
            <p:cNvGrpSpPr/>
            <p:nvPr/>
          </p:nvGrpSpPr>
          <p:grpSpPr>
            <a:xfrm>
              <a:off x="540000" y="5919264"/>
              <a:ext cx="6480000" cy="1102762"/>
              <a:chOff x="540000" y="2396741"/>
              <a:chExt cx="6480000" cy="1102762"/>
            </a:xfrm>
          </p:grpSpPr>
          <p:sp>
            <p:nvSpPr>
              <p:cNvPr id="310" name="Google Shape;310;p18"/>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Media Partnerships:</a:t>
                </a:r>
                <a:endParaRPr b="1" sz="1200">
                  <a:solidFill>
                    <a:srgbClr val="3F3F3F"/>
                  </a:solidFill>
                  <a:latin typeface="Lato"/>
                  <a:ea typeface="Lato"/>
                  <a:cs typeface="Lato"/>
                  <a:sym typeface="Lato"/>
                </a:endParaRPr>
              </a:p>
            </p:txBody>
          </p:sp>
          <p:sp>
            <p:nvSpPr>
              <p:cNvPr id="311" name="Google Shape;311;p18"/>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Collaborating with leading media outlets, publications, and industry blogs to secure coverage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and promotion for the event.</a:t>
                </a:r>
                <a:endParaRPr sz="1200">
                  <a:solidFill>
                    <a:srgbClr val="3F3F3F"/>
                  </a:solidFill>
                  <a:latin typeface="Lato"/>
                  <a:ea typeface="Lato"/>
                  <a:cs typeface="Lato"/>
                  <a:sym typeface="Lato"/>
                </a:endParaRPr>
              </a:p>
            </p:txBody>
          </p:sp>
          <p:sp>
            <p:nvSpPr>
              <p:cNvPr id="312" name="Google Shape;312;p18"/>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Offering media partners exclusive access, interviews, and behind-the-scenes content to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incentivize their participation.</a:t>
                </a:r>
                <a:endParaRPr sz="1200">
                  <a:solidFill>
                    <a:srgbClr val="3F3F3F"/>
                  </a:solidFill>
                  <a:latin typeface="Lato"/>
                  <a:ea typeface="Lato"/>
                  <a:cs typeface="Lato"/>
                  <a:sym typeface="Lato"/>
                </a:endParaRPr>
              </a:p>
            </p:txBody>
          </p:sp>
        </p:grpSp>
        <p:grpSp>
          <p:nvGrpSpPr>
            <p:cNvPr id="313" name="Google Shape;313;p18"/>
            <p:cNvGrpSpPr/>
            <p:nvPr/>
          </p:nvGrpSpPr>
          <p:grpSpPr>
            <a:xfrm>
              <a:off x="540000" y="7284514"/>
              <a:ext cx="6480000" cy="1102762"/>
              <a:chOff x="540000" y="2396741"/>
              <a:chExt cx="6480000" cy="1102762"/>
            </a:xfrm>
          </p:grpSpPr>
          <p:sp>
            <p:nvSpPr>
              <p:cNvPr id="314" name="Google Shape;314;p18"/>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Industry Associations and Organizations:</a:t>
                </a:r>
                <a:endParaRPr b="1" sz="1200">
                  <a:solidFill>
                    <a:srgbClr val="3F3F3F"/>
                  </a:solidFill>
                  <a:latin typeface="Lato"/>
                  <a:ea typeface="Lato"/>
                  <a:cs typeface="Lato"/>
                  <a:sym typeface="Lato"/>
                </a:endParaRPr>
              </a:p>
            </p:txBody>
          </p:sp>
          <p:sp>
            <p:nvSpPr>
              <p:cNvPr id="315" name="Google Shape;315;p18"/>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Forming partnerships with relevant industry associations, chambers of commerce,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and professional organizations to expand our reach within the target audience.</a:t>
                </a:r>
                <a:endParaRPr sz="1200">
                  <a:solidFill>
                    <a:srgbClr val="3F3F3F"/>
                  </a:solidFill>
                  <a:latin typeface="Lato"/>
                  <a:ea typeface="Lato"/>
                  <a:cs typeface="Lato"/>
                  <a:sym typeface="Lato"/>
                </a:endParaRPr>
              </a:p>
            </p:txBody>
          </p:sp>
          <p:sp>
            <p:nvSpPr>
              <p:cNvPr id="316" name="Google Shape;316;p18"/>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Co-promoting the event to members of these organizations and offering special discounts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or incentives for their participation.</a:t>
                </a:r>
                <a:endParaRPr sz="1200">
                  <a:solidFill>
                    <a:srgbClr val="3F3F3F"/>
                  </a:solidFill>
                  <a:latin typeface="Lato"/>
                  <a:ea typeface="Lato"/>
                  <a:cs typeface="Lato"/>
                  <a:sym typeface="Lato"/>
                </a:endParaRPr>
              </a:p>
            </p:txBody>
          </p:sp>
        </p:grpSp>
        <p:grpSp>
          <p:nvGrpSpPr>
            <p:cNvPr id="317" name="Google Shape;317;p18"/>
            <p:cNvGrpSpPr/>
            <p:nvPr/>
          </p:nvGrpSpPr>
          <p:grpSpPr>
            <a:xfrm>
              <a:off x="540000" y="8671714"/>
              <a:ext cx="6480000" cy="1102762"/>
              <a:chOff x="540000" y="2396741"/>
              <a:chExt cx="6480000" cy="1102762"/>
            </a:xfrm>
          </p:grpSpPr>
          <p:sp>
            <p:nvSpPr>
              <p:cNvPr id="318" name="Google Shape;318;p18"/>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Corporate Sponsors and Exhibitors:</a:t>
                </a:r>
                <a:endParaRPr b="1" sz="1200">
                  <a:solidFill>
                    <a:srgbClr val="3F3F3F"/>
                  </a:solidFill>
                  <a:latin typeface="Lato"/>
                  <a:ea typeface="Lato"/>
                  <a:cs typeface="Lato"/>
                  <a:sym typeface="Lato"/>
                </a:endParaRPr>
              </a:p>
            </p:txBody>
          </p:sp>
          <p:sp>
            <p:nvSpPr>
              <p:cNvPr id="319" name="Google Shape;319;p18"/>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Partnering with corporate sponsors and exhibitors to enhance the event experience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and provide additional value to attendees.</a:t>
                </a:r>
                <a:endParaRPr sz="1200">
                  <a:solidFill>
                    <a:srgbClr val="3F3F3F"/>
                  </a:solidFill>
                  <a:latin typeface="Lato"/>
                  <a:ea typeface="Lato"/>
                  <a:cs typeface="Lato"/>
                  <a:sym typeface="Lato"/>
                </a:endParaRPr>
              </a:p>
            </p:txBody>
          </p:sp>
          <p:sp>
            <p:nvSpPr>
              <p:cNvPr id="320" name="Google Shape;320;p18"/>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Offering sponsorship packages that include branding opportunities, speaking slots, and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exclusive access to networking events.</a:t>
                </a:r>
                <a:endParaRPr sz="1200">
                  <a:solidFill>
                    <a:srgbClr val="3F3F3F"/>
                  </a:solidFill>
                  <a:latin typeface="Lato"/>
                  <a:ea typeface="Lato"/>
                  <a:cs typeface="Lato"/>
                  <a:sym typeface="Lato"/>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19"/>
          <p:cNvSpPr txBox="1"/>
          <p:nvPr/>
        </p:nvSpPr>
        <p:spPr>
          <a:xfrm>
            <a:off x="335280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7</a:t>
            </a:r>
            <a:endParaRPr sz="900">
              <a:solidFill>
                <a:srgbClr val="9D9D9C"/>
              </a:solidFill>
              <a:latin typeface="Lato"/>
              <a:ea typeface="Lato"/>
              <a:cs typeface="Lato"/>
              <a:sym typeface="Lato"/>
            </a:endParaRPr>
          </a:p>
        </p:txBody>
      </p:sp>
      <p:grpSp>
        <p:nvGrpSpPr>
          <p:cNvPr id="326" name="Google Shape;326;p19"/>
          <p:cNvGrpSpPr/>
          <p:nvPr/>
        </p:nvGrpSpPr>
        <p:grpSpPr>
          <a:xfrm>
            <a:off x="540000" y="510988"/>
            <a:ext cx="6480000" cy="4384940"/>
            <a:chOff x="540000" y="510988"/>
            <a:chExt cx="6480000" cy="4384940"/>
          </a:xfrm>
        </p:grpSpPr>
        <p:grpSp>
          <p:nvGrpSpPr>
            <p:cNvPr id="327" name="Google Shape;327;p19"/>
            <p:cNvGrpSpPr/>
            <p:nvPr/>
          </p:nvGrpSpPr>
          <p:grpSpPr>
            <a:xfrm>
              <a:off x="540000" y="1015541"/>
              <a:ext cx="6480000" cy="1102762"/>
              <a:chOff x="540000" y="2396741"/>
              <a:chExt cx="6480000" cy="1102762"/>
            </a:xfrm>
          </p:grpSpPr>
          <p:sp>
            <p:nvSpPr>
              <p:cNvPr id="328" name="Google Shape;328;p19"/>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Influencer Collaborations:</a:t>
                </a:r>
                <a:endParaRPr b="1" sz="1200">
                  <a:solidFill>
                    <a:srgbClr val="3F3F3F"/>
                  </a:solidFill>
                  <a:latin typeface="Lato"/>
                  <a:ea typeface="Lato"/>
                  <a:cs typeface="Lato"/>
                  <a:sym typeface="Lato"/>
                </a:endParaRPr>
              </a:p>
            </p:txBody>
          </p:sp>
          <p:sp>
            <p:nvSpPr>
              <p:cNvPr id="329" name="Google Shape;329;p19"/>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Engaging with industry influencers, thought leaders, and experts to endorse and promote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the event to their followers.</a:t>
                </a:r>
                <a:endParaRPr sz="1200">
                  <a:solidFill>
                    <a:srgbClr val="3F3F3F"/>
                  </a:solidFill>
                  <a:latin typeface="Lato"/>
                  <a:ea typeface="Lato"/>
                  <a:cs typeface="Lato"/>
                  <a:sym typeface="Lato"/>
                </a:endParaRPr>
              </a:p>
            </p:txBody>
          </p:sp>
          <p:sp>
            <p:nvSpPr>
              <p:cNvPr id="330" name="Google Shape;330;p19"/>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Collaborating with influencers on content creation, social media campaigns, and live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appearances to generate buzz and excitement.</a:t>
                </a:r>
                <a:endParaRPr sz="1200">
                  <a:solidFill>
                    <a:srgbClr val="3F3F3F"/>
                  </a:solidFill>
                  <a:latin typeface="Lato"/>
                  <a:ea typeface="Lato"/>
                  <a:cs typeface="Lato"/>
                  <a:sym typeface="Lato"/>
                </a:endParaRPr>
              </a:p>
            </p:txBody>
          </p:sp>
        </p:grpSp>
        <p:sp>
          <p:nvSpPr>
            <p:cNvPr id="331" name="Google Shape;331;p19"/>
            <p:cNvSpPr txBox="1"/>
            <p:nvPr/>
          </p:nvSpPr>
          <p:spPr>
            <a:xfrm>
              <a:off x="540001" y="510988"/>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7. Partnerships and Collaborations Continued</a:t>
              </a:r>
              <a:endParaRPr b="1" sz="1800">
                <a:solidFill>
                  <a:srgbClr val="314A3B"/>
                </a:solidFill>
                <a:latin typeface="Lato"/>
                <a:ea typeface="Lato"/>
                <a:cs typeface="Lato"/>
                <a:sym typeface="Lato"/>
              </a:endParaRPr>
            </a:p>
          </p:txBody>
        </p:sp>
        <p:grpSp>
          <p:nvGrpSpPr>
            <p:cNvPr id="332" name="Google Shape;332;p19"/>
            <p:cNvGrpSpPr/>
            <p:nvPr/>
          </p:nvGrpSpPr>
          <p:grpSpPr>
            <a:xfrm>
              <a:off x="540000" y="2440091"/>
              <a:ext cx="6480000" cy="1102762"/>
              <a:chOff x="540000" y="2396741"/>
              <a:chExt cx="6480000" cy="1102762"/>
            </a:xfrm>
          </p:grpSpPr>
          <p:sp>
            <p:nvSpPr>
              <p:cNvPr id="333" name="Google Shape;333;p19"/>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Community Partnerships:</a:t>
                </a:r>
                <a:endParaRPr b="1" sz="1200">
                  <a:solidFill>
                    <a:srgbClr val="3F3F3F"/>
                  </a:solidFill>
                  <a:latin typeface="Lato"/>
                  <a:ea typeface="Lato"/>
                  <a:cs typeface="Lato"/>
                  <a:sym typeface="Lato"/>
                </a:endParaRPr>
              </a:p>
            </p:txBody>
          </p:sp>
          <p:sp>
            <p:nvSpPr>
              <p:cNvPr id="334" name="Google Shape;334;p19"/>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Partnering with local businesses, community organizations, and nonprofit groups to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engage with the local community and drive attendance.</a:t>
                </a:r>
                <a:endParaRPr sz="1200">
                  <a:solidFill>
                    <a:srgbClr val="3F3F3F"/>
                  </a:solidFill>
                  <a:latin typeface="Lato"/>
                  <a:ea typeface="Lato"/>
                  <a:cs typeface="Lato"/>
                  <a:sym typeface="Lato"/>
                </a:endParaRPr>
              </a:p>
            </p:txBody>
          </p:sp>
          <p:sp>
            <p:nvSpPr>
              <p:cNvPr id="335" name="Google Shape;335;p19"/>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Coordinating promotional activities, such as cross-promotions, joint events, and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community outreach initiatives.</a:t>
                </a:r>
                <a:endParaRPr sz="1200">
                  <a:solidFill>
                    <a:srgbClr val="3F3F3F"/>
                  </a:solidFill>
                  <a:latin typeface="Lato"/>
                  <a:ea typeface="Lato"/>
                  <a:cs typeface="Lato"/>
                  <a:sym typeface="Lato"/>
                </a:endParaRPr>
              </a:p>
            </p:txBody>
          </p:sp>
        </p:grpSp>
        <p:grpSp>
          <p:nvGrpSpPr>
            <p:cNvPr id="336" name="Google Shape;336;p19"/>
            <p:cNvGrpSpPr/>
            <p:nvPr/>
          </p:nvGrpSpPr>
          <p:grpSpPr>
            <a:xfrm>
              <a:off x="540000" y="3793166"/>
              <a:ext cx="6480000" cy="1102762"/>
              <a:chOff x="540000" y="2396741"/>
              <a:chExt cx="6480000" cy="1102762"/>
            </a:xfrm>
          </p:grpSpPr>
          <p:sp>
            <p:nvSpPr>
              <p:cNvPr id="337" name="Google Shape;337;p19"/>
              <p:cNvSpPr txBox="1"/>
              <p:nvPr/>
            </p:nvSpPr>
            <p:spPr>
              <a:xfrm>
                <a:off x="540000" y="2396741"/>
                <a:ext cx="36672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Educational Institutions:</a:t>
                </a:r>
                <a:endParaRPr b="1" sz="1200">
                  <a:solidFill>
                    <a:srgbClr val="3F3F3F"/>
                  </a:solidFill>
                  <a:latin typeface="Lato"/>
                  <a:ea typeface="Lato"/>
                  <a:cs typeface="Lato"/>
                  <a:sym typeface="Lato"/>
                </a:endParaRPr>
              </a:p>
            </p:txBody>
          </p:sp>
          <p:sp>
            <p:nvSpPr>
              <p:cNvPr id="338" name="Google Shape;338;p19"/>
              <p:cNvSpPr txBox="1"/>
              <p:nvPr/>
            </p:nvSpPr>
            <p:spPr>
              <a:xfrm>
                <a:off x="628500" y="2630241"/>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Partnering with colleges, universities, and educational institutions to engage with students,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faculty, and alumni.</a:t>
                </a:r>
                <a:endParaRPr sz="1200">
                  <a:solidFill>
                    <a:srgbClr val="3F3F3F"/>
                  </a:solidFill>
                  <a:latin typeface="Lato"/>
                  <a:ea typeface="Lato"/>
                  <a:cs typeface="Lato"/>
                  <a:sym typeface="Lato"/>
                </a:endParaRPr>
              </a:p>
            </p:txBody>
          </p:sp>
          <p:sp>
            <p:nvSpPr>
              <p:cNvPr id="339" name="Google Shape;339;p19"/>
              <p:cNvSpPr txBox="1"/>
              <p:nvPr/>
            </p:nvSpPr>
            <p:spPr>
              <a:xfrm>
                <a:off x="628500" y="3084003"/>
                <a:ext cx="63915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
                </a:r>
                <a:r>
                  <a:rPr lang="uk" sz="1200">
                    <a:solidFill>
                      <a:srgbClr val="3F3F3F"/>
                    </a:solidFill>
                    <a:latin typeface="Lato"/>
                    <a:ea typeface="Lato"/>
                    <a:cs typeface="Lato"/>
                    <a:sym typeface="Lato"/>
                  </a:rPr>
                  <a:t>Offering student discounts, internship opportunities, and educational programming to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attract younger audiences and foster talent development.</a:t>
                </a:r>
                <a:endParaRPr sz="1200">
                  <a:solidFill>
                    <a:srgbClr val="3F3F3F"/>
                  </a:solidFill>
                  <a:latin typeface="Lato"/>
                  <a:ea typeface="Lato"/>
                  <a:cs typeface="Lato"/>
                  <a:sym typeface="Lato"/>
                </a:endParaRPr>
              </a:p>
            </p:txBody>
          </p:sp>
        </p:grpSp>
      </p:grpSp>
      <p:grpSp>
        <p:nvGrpSpPr>
          <p:cNvPr id="340" name="Google Shape;340;p19"/>
          <p:cNvGrpSpPr/>
          <p:nvPr/>
        </p:nvGrpSpPr>
        <p:grpSpPr>
          <a:xfrm>
            <a:off x="540000" y="5244325"/>
            <a:ext cx="6486718" cy="3456700"/>
            <a:chOff x="540000" y="5244325"/>
            <a:chExt cx="6486718" cy="3456700"/>
          </a:xfrm>
        </p:grpSpPr>
        <p:sp>
          <p:nvSpPr>
            <p:cNvPr id="341" name="Google Shape;341;p19"/>
            <p:cNvSpPr txBox="1"/>
            <p:nvPr/>
          </p:nvSpPr>
          <p:spPr>
            <a:xfrm>
              <a:off x="540001" y="5244325"/>
              <a:ext cx="57090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8. Evaluation and Success Metrics</a:t>
              </a:r>
              <a:endParaRPr b="1" sz="1800">
                <a:solidFill>
                  <a:srgbClr val="314A3B"/>
                </a:solidFill>
                <a:latin typeface="Lato"/>
                <a:ea typeface="Lato"/>
                <a:cs typeface="Lato"/>
                <a:sym typeface="Lato"/>
              </a:endParaRPr>
            </a:p>
          </p:txBody>
        </p:sp>
        <p:grpSp>
          <p:nvGrpSpPr>
            <p:cNvPr id="342" name="Google Shape;342;p19"/>
            <p:cNvGrpSpPr/>
            <p:nvPr/>
          </p:nvGrpSpPr>
          <p:grpSpPr>
            <a:xfrm>
              <a:off x="540000" y="6223925"/>
              <a:ext cx="6486718" cy="2477100"/>
              <a:chOff x="540000" y="6223925"/>
              <a:chExt cx="6486718" cy="2477100"/>
            </a:xfrm>
          </p:grpSpPr>
          <p:sp>
            <p:nvSpPr>
              <p:cNvPr id="343" name="Google Shape;343;p19"/>
              <p:cNvSpPr/>
              <p:nvPr/>
            </p:nvSpPr>
            <p:spPr>
              <a:xfrm>
                <a:off x="544275" y="6226750"/>
                <a:ext cx="6475800" cy="302100"/>
              </a:xfrm>
              <a:prstGeom prst="rect">
                <a:avLst/>
              </a:prstGeom>
              <a:solidFill>
                <a:srgbClr val="E1EAD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44" name="Google Shape;344;p19"/>
              <p:cNvSpPr/>
              <p:nvPr/>
            </p:nvSpPr>
            <p:spPr>
              <a:xfrm>
                <a:off x="540000" y="6226775"/>
                <a:ext cx="6486000" cy="2474100"/>
              </a:xfrm>
              <a:prstGeom prst="rect">
                <a:avLst/>
              </a:prstGeom>
              <a:noFill/>
              <a:ln cap="flat" cmpd="sng" w="9525">
                <a:solidFill>
                  <a:srgbClr val="BBCAB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345" name="Google Shape;345;p19"/>
              <p:cNvCxnSpPr/>
              <p:nvPr/>
            </p:nvCxnSpPr>
            <p:spPr>
              <a:xfrm>
                <a:off x="540500" y="6528000"/>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346" name="Google Shape;346;p19"/>
              <p:cNvCxnSpPr/>
              <p:nvPr/>
            </p:nvCxnSpPr>
            <p:spPr>
              <a:xfrm>
                <a:off x="540500" y="6838403"/>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347" name="Google Shape;347;p19"/>
              <p:cNvCxnSpPr/>
              <p:nvPr/>
            </p:nvCxnSpPr>
            <p:spPr>
              <a:xfrm>
                <a:off x="540500" y="7148806"/>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348" name="Google Shape;348;p19"/>
              <p:cNvCxnSpPr/>
              <p:nvPr/>
            </p:nvCxnSpPr>
            <p:spPr>
              <a:xfrm>
                <a:off x="540500" y="7459208"/>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349" name="Google Shape;349;p19"/>
              <p:cNvCxnSpPr/>
              <p:nvPr/>
            </p:nvCxnSpPr>
            <p:spPr>
              <a:xfrm>
                <a:off x="540500" y="7769611"/>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350" name="Google Shape;350;p19"/>
              <p:cNvCxnSpPr/>
              <p:nvPr/>
            </p:nvCxnSpPr>
            <p:spPr>
              <a:xfrm>
                <a:off x="540500" y="8080014"/>
                <a:ext cx="6486000" cy="0"/>
              </a:xfrm>
              <a:prstGeom prst="straightConnector1">
                <a:avLst/>
              </a:prstGeom>
              <a:noFill/>
              <a:ln cap="flat" cmpd="sng" w="9525">
                <a:solidFill>
                  <a:srgbClr val="BBCABF"/>
                </a:solidFill>
                <a:prstDash val="solid"/>
                <a:round/>
                <a:headEnd len="med" w="med" type="none"/>
                <a:tailEnd len="med" w="med" type="none"/>
              </a:ln>
            </p:spPr>
          </p:cxnSp>
          <p:cxnSp>
            <p:nvCxnSpPr>
              <p:cNvPr id="351" name="Google Shape;351;p19"/>
              <p:cNvCxnSpPr/>
              <p:nvPr/>
            </p:nvCxnSpPr>
            <p:spPr>
              <a:xfrm>
                <a:off x="3710681" y="6223925"/>
                <a:ext cx="0" cy="2477100"/>
              </a:xfrm>
              <a:prstGeom prst="straightConnector1">
                <a:avLst/>
              </a:prstGeom>
              <a:noFill/>
              <a:ln cap="flat" cmpd="sng" w="9525">
                <a:solidFill>
                  <a:srgbClr val="BBCABF"/>
                </a:solidFill>
                <a:prstDash val="solid"/>
                <a:round/>
                <a:headEnd len="med" w="med" type="none"/>
                <a:tailEnd len="med" w="med" type="none"/>
              </a:ln>
            </p:spPr>
          </p:cxnSp>
          <p:cxnSp>
            <p:nvCxnSpPr>
              <p:cNvPr id="352" name="Google Shape;352;p19"/>
              <p:cNvCxnSpPr/>
              <p:nvPr/>
            </p:nvCxnSpPr>
            <p:spPr>
              <a:xfrm>
                <a:off x="540500" y="8390417"/>
                <a:ext cx="6486000" cy="0"/>
              </a:xfrm>
              <a:prstGeom prst="straightConnector1">
                <a:avLst/>
              </a:prstGeom>
              <a:noFill/>
              <a:ln cap="flat" cmpd="sng" w="9525">
                <a:solidFill>
                  <a:srgbClr val="BBCABF"/>
                </a:solidFill>
                <a:prstDash val="solid"/>
                <a:round/>
                <a:headEnd len="med" w="med" type="none"/>
                <a:tailEnd len="med" w="med" type="none"/>
              </a:ln>
            </p:spPr>
          </p:cxnSp>
          <p:grpSp>
            <p:nvGrpSpPr>
              <p:cNvPr id="353" name="Google Shape;353;p19"/>
              <p:cNvGrpSpPr/>
              <p:nvPr/>
            </p:nvGrpSpPr>
            <p:grpSpPr>
              <a:xfrm>
                <a:off x="616566" y="6284981"/>
                <a:ext cx="2834648" cy="1726955"/>
                <a:chOff x="616551" y="1152998"/>
                <a:chExt cx="1833300" cy="1726955"/>
              </a:xfrm>
            </p:grpSpPr>
            <p:sp>
              <p:nvSpPr>
                <p:cNvPr id="354" name="Google Shape;354;p19"/>
                <p:cNvSpPr txBox="1"/>
                <p:nvPr/>
              </p:nvSpPr>
              <p:spPr>
                <a:xfrm>
                  <a:off x="616551" y="1458238"/>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Number of Attendees</a:t>
                  </a:r>
                  <a:endParaRPr sz="1200">
                    <a:latin typeface="Lato"/>
                    <a:ea typeface="Lato"/>
                    <a:cs typeface="Lato"/>
                    <a:sym typeface="Lato"/>
                  </a:endParaRPr>
                </a:p>
              </p:txBody>
            </p:sp>
            <p:sp>
              <p:nvSpPr>
                <p:cNvPr id="355" name="Google Shape;355;p19"/>
                <p:cNvSpPr txBox="1"/>
                <p:nvPr/>
              </p:nvSpPr>
              <p:spPr>
                <a:xfrm>
                  <a:off x="616551" y="1772788"/>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Ticket Sales Revenue</a:t>
                  </a:r>
                  <a:endParaRPr sz="1200">
                    <a:latin typeface="Lato"/>
                    <a:ea typeface="Lato"/>
                    <a:cs typeface="Lato"/>
                    <a:sym typeface="Lato"/>
                  </a:endParaRPr>
                </a:p>
              </p:txBody>
            </p:sp>
            <p:sp>
              <p:nvSpPr>
                <p:cNvPr id="356" name="Google Shape;356;p19"/>
                <p:cNvSpPr txBox="1"/>
                <p:nvPr/>
              </p:nvSpPr>
              <p:spPr>
                <a:xfrm>
                  <a:off x="616551" y="2087313"/>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Sponsorship Revenue</a:t>
                  </a:r>
                  <a:endParaRPr sz="1200">
                    <a:latin typeface="Lato"/>
                    <a:ea typeface="Lato"/>
                    <a:cs typeface="Lato"/>
                    <a:sym typeface="Lato"/>
                  </a:endParaRPr>
                </a:p>
              </p:txBody>
            </p:sp>
            <p:sp>
              <p:nvSpPr>
                <p:cNvPr id="357" name="Google Shape;357;p19"/>
                <p:cNvSpPr txBox="1"/>
                <p:nvPr/>
              </p:nvSpPr>
              <p:spPr>
                <a:xfrm>
                  <a:off x="616551" y="2385923"/>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Social Media Engagement</a:t>
                  </a:r>
                  <a:endParaRPr sz="1200">
                    <a:latin typeface="Lato"/>
                    <a:ea typeface="Lato"/>
                    <a:cs typeface="Lato"/>
                    <a:sym typeface="Lato"/>
                  </a:endParaRPr>
                </a:p>
              </p:txBody>
            </p:sp>
            <p:sp>
              <p:nvSpPr>
                <p:cNvPr id="358" name="Google Shape;358;p19"/>
                <p:cNvSpPr txBox="1"/>
                <p:nvPr/>
              </p:nvSpPr>
              <p:spPr>
                <a:xfrm>
                  <a:off x="616551" y="2695153"/>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latin typeface="Lato"/>
                      <a:ea typeface="Lato"/>
                      <a:cs typeface="Lato"/>
                      <a:sym typeface="Lato"/>
                    </a:rPr>
                    <a:t>Post-Event Survey Responses</a:t>
                  </a:r>
                  <a:endParaRPr sz="1200">
                    <a:latin typeface="Lato"/>
                    <a:ea typeface="Lato"/>
                    <a:cs typeface="Lato"/>
                    <a:sym typeface="Lato"/>
                  </a:endParaRPr>
                </a:p>
              </p:txBody>
            </p:sp>
            <p:sp>
              <p:nvSpPr>
                <p:cNvPr id="359" name="Google Shape;359;p19"/>
                <p:cNvSpPr txBox="1"/>
                <p:nvPr/>
              </p:nvSpPr>
              <p:spPr>
                <a:xfrm>
                  <a:off x="616551" y="1152998"/>
                  <a:ext cx="18333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Lato"/>
                      <a:ea typeface="Lato"/>
                      <a:cs typeface="Lato"/>
                      <a:sym typeface="Lato"/>
                    </a:rPr>
                    <a:t>METRIC</a:t>
                  </a:r>
                  <a:endParaRPr b="1" sz="1200">
                    <a:latin typeface="Lato"/>
                    <a:ea typeface="Lato"/>
                    <a:cs typeface="Lato"/>
                    <a:sym typeface="Lato"/>
                  </a:endParaRPr>
                </a:p>
              </p:txBody>
            </p:sp>
          </p:grpSp>
          <p:grpSp>
            <p:nvGrpSpPr>
              <p:cNvPr id="360" name="Google Shape;360;p19"/>
              <p:cNvGrpSpPr/>
              <p:nvPr/>
            </p:nvGrpSpPr>
            <p:grpSpPr>
              <a:xfrm>
                <a:off x="3816414" y="6284974"/>
                <a:ext cx="3210304" cy="1726965"/>
                <a:chOff x="2694350" y="1152998"/>
                <a:chExt cx="3995401" cy="1726965"/>
              </a:xfrm>
            </p:grpSpPr>
            <p:sp>
              <p:nvSpPr>
                <p:cNvPr id="361" name="Google Shape;361;p19"/>
                <p:cNvSpPr txBox="1"/>
                <p:nvPr/>
              </p:nvSpPr>
              <p:spPr>
                <a:xfrm>
                  <a:off x="2694350" y="1458248"/>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[Target Number]</a:t>
                  </a:r>
                  <a:endParaRPr sz="1200">
                    <a:solidFill>
                      <a:srgbClr val="575756"/>
                    </a:solidFill>
                    <a:latin typeface="Lato"/>
                    <a:ea typeface="Lato"/>
                    <a:cs typeface="Lato"/>
                    <a:sym typeface="Lato"/>
                  </a:endParaRPr>
                </a:p>
              </p:txBody>
            </p:sp>
            <p:sp>
              <p:nvSpPr>
                <p:cNvPr id="362" name="Google Shape;362;p19"/>
                <p:cNvSpPr txBox="1"/>
                <p:nvPr/>
              </p:nvSpPr>
              <p:spPr>
                <a:xfrm>
                  <a:off x="2694350" y="1772798"/>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[Target Revenue]</a:t>
                  </a:r>
                  <a:endParaRPr sz="1200">
                    <a:solidFill>
                      <a:srgbClr val="575756"/>
                    </a:solidFill>
                    <a:latin typeface="Lato"/>
                    <a:ea typeface="Lato"/>
                    <a:cs typeface="Lato"/>
                    <a:sym typeface="Lato"/>
                  </a:endParaRPr>
                </a:p>
              </p:txBody>
            </p:sp>
            <p:sp>
              <p:nvSpPr>
                <p:cNvPr id="363" name="Google Shape;363;p19"/>
                <p:cNvSpPr txBox="1"/>
                <p:nvPr/>
              </p:nvSpPr>
              <p:spPr>
                <a:xfrm>
                  <a:off x="2694350" y="2087323"/>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[Target Revenue]</a:t>
                  </a:r>
                  <a:endParaRPr sz="1200">
                    <a:solidFill>
                      <a:srgbClr val="575756"/>
                    </a:solidFill>
                    <a:latin typeface="Lato"/>
                    <a:ea typeface="Lato"/>
                    <a:cs typeface="Lato"/>
                    <a:sym typeface="Lato"/>
                  </a:endParaRPr>
                </a:p>
              </p:txBody>
            </p:sp>
            <p:sp>
              <p:nvSpPr>
                <p:cNvPr id="364" name="Google Shape;364;p19"/>
                <p:cNvSpPr txBox="1"/>
                <p:nvPr/>
              </p:nvSpPr>
              <p:spPr>
                <a:xfrm>
                  <a:off x="2694350" y="2385933"/>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[Target Engagement Rate]</a:t>
                  </a:r>
                  <a:endParaRPr sz="1200">
                    <a:solidFill>
                      <a:srgbClr val="575756"/>
                    </a:solidFill>
                    <a:latin typeface="Lato"/>
                    <a:ea typeface="Lato"/>
                    <a:cs typeface="Lato"/>
                    <a:sym typeface="Lato"/>
                  </a:endParaRPr>
                </a:p>
              </p:txBody>
            </p:sp>
            <p:sp>
              <p:nvSpPr>
                <p:cNvPr id="365" name="Google Shape;365;p19"/>
                <p:cNvSpPr txBox="1"/>
                <p:nvPr/>
              </p:nvSpPr>
              <p:spPr>
                <a:xfrm>
                  <a:off x="2694350" y="2695163"/>
                  <a:ext cx="3995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575756"/>
                      </a:solidFill>
                      <a:latin typeface="Lato"/>
                      <a:ea typeface="Lato"/>
                      <a:cs typeface="Lato"/>
                      <a:sym typeface="Lato"/>
                    </a:rPr>
                    <a:t>[Target Response Rate]</a:t>
                  </a:r>
                  <a:endParaRPr sz="1200">
                    <a:solidFill>
                      <a:srgbClr val="575756"/>
                    </a:solidFill>
                    <a:latin typeface="Lato"/>
                    <a:ea typeface="Lato"/>
                    <a:cs typeface="Lato"/>
                    <a:sym typeface="Lato"/>
                  </a:endParaRPr>
                </a:p>
              </p:txBody>
            </p:sp>
            <p:sp>
              <p:nvSpPr>
                <p:cNvPr id="366" name="Google Shape;366;p19"/>
                <p:cNvSpPr txBox="1"/>
                <p:nvPr/>
              </p:nvSpPr>
              <p:spPr>
                <a:xfrm>
                  <a:off x="2694350" y="1152998"/>
                  <a:ext cx="24714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latin typeface="Lato"/>
                      <a:ea typeface="Lato"/>
                      <a:cs typeface="Lato"/>
                      <a:sym typeface="Lato"/>
                    </a:rPr>
                    <a:t>TARGET VALUE</a:t>
                  </a:r>
                  <a:endParaRPr b="1" sz="1200">
                    <a:latin typeface="Lato"/>
                    <a:ea typeface="Lato"/>
                    <a:cs typeface="Lato"/>
                    <a:sym typeface="Lato"/>
                  </a:endParaRPr>
                </a:p>
              </p:txBody>
            </p:sp>
          </p:grpSp>
        </p:grpSp>
        <p:sp>
          <p:nvSpPr>
            <p:cNvPr id="367" name="Google Shape;367;p19"/>
            <p:cNvSpPr txBox="1"/>
            <p:nvPr/>
          </p:nvSpPr>
          <p:spPr>
            <a:xfrm>
              <a:off x="540001" y="5767147"/>
              <a:ext cx="57090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rgbClr val="3F3F3F"/>
                  </a:solidFill>
                  <a:latin typeface="Lato"/>
                  <a:ea typeface="Lato"/>
                  <a:cs typeface="Lato"/>
                  <a:sym typeface="Lato"/>
                </a:rPr>
                <a:t>Key Performance Indicators (KPIs)</a:t>
              </a:r>
              <a:endParaRPr b="1" sz="1200">
                <a:solidFill>
                  <a:srgbClr val="3F3F3F"/>
                </a:solidFill>
                <a:latin typeface="Lato"/>
                <a:ea typeface="Lato"/>
                <a:cs typeface="Lato"/>
                <a:sym typeface="Lato"/>
              </a:endParaRPr>
            </a:p>
          </p:txBody>
        </p:sp>
      </p:grpSp>
      <p:grpSp>
        <p:nvGrpSpPr>
          <p:cNvPr id="368" name="Google Shape;368;p19"/>
          <p:cNvGrpSpPr/>
          <p:nvPr/>
        </p:nvGrpSpPr>
        <p:grpSpPr>
          <a:xfrm>
            <a:off x="540000" y="9054337"/>
            <a:ext cx="6475800" cy="938313"/>
            <a:chOff x="540000" y="9054337"/>
            <a:chExt cx="6475800" cy="938313"/>
          </a:xfrm>
        </p:grpSpPr>
        <p:sp>
          <p:nvSpPr>
            <p:cNvPr id="369" name="Google Shape;369;p19"/>
            <p:cNvSpPr txBox="1"/>
            <p:nvPr/>
          </p:nvSpPr>
          <p:spPr>
            <a:xfrm>
              <a:off x="540001" y="9054337"/>
              <a:ext cx="57090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8.1 Post-Event Survey Results</a:t>
              </a:r>
              <a:endParaRPr b="1" sz="1800">
                <a:solidFill>
                  <a:srgbClr val="314A3B"/>
                </a:solidFill>
                <a:latin typeface="Lato"/>
                <a:ea typeface="Lato"/>
                <a:cs typeface="Lato"/>
                <a:sym typeface="Lato"/>
              </a:endParaRPr>
            </a:p>
          </p:txBody>
        </p:sp>
        <p:sp>
          <p:nvSpPr>
            <p:cNvPr id="370" name="Google Shape;370;p19"/>
            <p:cNvSpPr txBox="1"/>
            <p:nvPr/>
          </p:nvSpPr>
          <p:spPr>
            <a:xfrm>
              <a:off x="540000" y="9577150"/>
              <a:ext cx="6475800" cy="415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We will conduct a post-event survey to gather feedback and insights from attendees. The survey will cover the following areas:</a:t>
              </a:r>
              <a:endParaRPr sz="1200">
                <a:solidFill>
                  <a:srgbClr val="3F3F3F"/>
                </a:solidFill>
                <a:latin typeface="Lato"/>
                <a:ea typeface="Lato"/>
                <a:cs typeface="Lato"/>
                <a:sym typeface="Lato"/>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20"/>
          <p:cNvSpPr txBox="1"/>
          <p:nvPr/>
        </p:nvSpPr>
        <p:spPr>
          <a:xfrm>
            <a:off x="335280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8</a:t>
            </a:r>
            <a:endParaRPr sz="900">
              <a:solidFill>
                <a:srgbClr val="9D9D9C"/>
              </a:solidFill>
              <a:latin typeface="Lato"/>
              <a:ea typeface="Lato"/>
              <a:cs typeface="Lato"/>
              <a:sym typeface="Lato"/>
            </a:endParaRPr>
          </a:p>
        </p:txBody>
      </p:sp>
      <p:grpSp>
        <p:nvGrpSpPr>
          <p:cNvPr id="376" name="Google Shape;376;p20"/>
          <p:cNvGrpSpPr/>
          <p:nvPr/>
        </p:nvGrpSpPr>
        <p:grpSpPr>
          <a:xfrm>
            <a:off x="540000" y="510988"/>
            <a:ext cx="6153601" cy="1843763"/>
            <a:chOff x="540000" y="510988"/>
            <a:chExt cx="6153601" cy="1843763"/>
          </a:xfrm>
        </p:grpSpPr>
        <p:sp>
          <p:nvSpPr>
            <p:cNvPr id="377" name="Google Shape;377;p20"/>
            <p:cNvSpPr txBox="1"/>
            <p:nvPr/>
          </p:nvSpPr>
          <p:spPr>
            <a:xfrm>
              <a:off x="540000" y="1015550"/>
              <a:ext cx="4895700" cy="1339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   •  Overall satisfaction with the event</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   •  Quality of speakers and presentations</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   •  Relevance of topics and sessions</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   •  Networking opportunities</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Clr>
                  <a:schemeClr val="dk1"/>
                </a:buClr>
                <a:buSzPts val="1100"/>
                <a:buFont typeface="Arial"/>
                <a:buNone/>
              </a:pPr>
              <a:r>
                <a:rPr lang="uk" sz="1200">
                  <a:solidFill>
                    <a:srgbClr val="3F3F3F"/>
                  </a:solidFill>
                  <a:latin typeface="Lato"/>
                  <a:ea typeface="Lato"/>
                  <a:cs typeface="Lato"/>
                  <a:sym typeface="Lato"/>
                </a:rPr>
                <a:t>   •  Venue and logistics</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   •  Suggestions for improvement</a:t>
              </a:r>
              <a:endParaRPr sz="1200">
                <a:solidFill>
                  <a:srgbClr val="3F3F3F"/>
                </a:solidFill>
                <a:latin typeface="Lato"/>
                <a:ea typeface="Lato"/>
                <a:cs typeface="Lato"/>
                <a:sym typeface="Lato"/>
              </a:endParaRPr>
            </a:p>
          </p:txBody>
        </p:sp>
        <p:sp>
          <p:nvSpPr>
            <p:cNvPr id="378" name="Google Shape;378;p20"/>
            <p:cNvSpPr txBox="1"/>
            <p:nvPr/>
          </p:nvSpPr>
          <p:spPr>
            <a:xfrm>
              <a:off x="540001" y="510988"/>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8.1 Post-Event Survey Results Continued</a:t>
              </a:r>
              <a:endParaRPr b="1" sz="1800">
                <a:solidFill>
                  <a:srgbClr val="314A3B"/>
                </a:solidFill>
                <a:latin typeface="Lato"/>
                <a:ea typeface="Lato"/>
                <a:cs typeface="Lato"/>
                <a:sym typeface="Lato"/>
              </a:endParaRPr>
            </a:p>
          </p:txBody>
        </p:sp>
      </p:grpSp>
      <p:grpSp>
        <p:nvGrpSpPr>
          <p:cNvPr id="379" name="Google Shape;379;p20"/>
          <p:cNvGrpSpPr/>
          <p:nvPr/>
        </p:nvGrpSpPr>
        <p:grpSpPr>
          <a:xfrm>
            <a:off x="540000" y="2602188"/>
            <a:ext cx="6480000" cy="1616563"/>
            <a:chOff x="540000" y="2602188"/>
            <a:chExt cx="6480000" cy="1616563"/>
          </a:xfrm>
        </p:grpSpPr>
        <p:grpSp>
          <p:nvGrpSpPr>
            <p:cNvPr id="380" name="Google Shape;380;p20"/>
            <p:cNvGrpSpPr/>
            <p:nvPr/>
          </p:nvGrpSpPr>
          <p:grpSpPr>
            <a:xfrm>
              <a:off x="540000" y="2602188"/>
              <a:ext cx="6153601" cy="689363"/>
              <a:chOff x="540000" y="510988"/>
              <a:chExt cx="6153601" cy="689363"/>
            </a:xfrm>
          </p:grpSpPr>
          <p:sp>
            <p:nvSpPr>
              <p:cNvPr id="381" name="Google Shape;381;p20"/>
              <p:cNvSpPr txBox="1"/>
              <p:nvPr/>
            </p:nvSpPr>
            <p:spPr>
              <a:xfrm>
                <a:off x="540000" y="1015550"/>
                <a:ext cx="48957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200">
                    <a:solidFill>
                      <a:srgbClr val="3F3F3F"/>
                    </a:solidFill>
                    <a:latin typeface="Lato"/>
                    <a:ea typeface="Lato"/>
                    <a:cs typeface="Lato"/>
                    <a:sym typeface="Lato"/>
                  </a:rPr>
                  <a:t>[Insert Graph]</a:t>
                </a:r>
                <a:endParaRPr b="1" sz="1200">
                  <a:solidFill>
                    <a:srgbClr val="3F3F3F"/>
                  </a:solidFill>
                  <a:latin typeface="Lato"/>
                  <a:ea typeface="Lato"/>
                  <a:cs typeface="Lato"/>
                  <a:sym typeface="Lato"/>
                </a:endParaRPr>
              </a:p>
            </p:txBody>
          </p:sp>
          <p:sp>
            <p:nvSpPr>
              <p:cNvPr id="382" name="Google Shape;382;p20"/>
              <p:cNvSpPr txBox="1"/>
              <p:nvPr/>
            </p:nvSpPr>
            <p:spPr>
              <a:xfrm>
                <a:off x="540001" y="510988"/>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8.2 Success Graph: Attendance Trends</a:t>
                </a:r>
                <a:endParaRPr b="1" sz="1800">
                  <a:solidFill>
                    <a:srgbClr val="314A3B"/>
                  </a:solidFill>
                  <a:latin typeface="Lato"/>
                  <a:ea typeface="Lato"/>
                  <a:cs typeface="Lato"/>
                  <a:sym typeface="Lato"/>
                </a:endParaRPr>
              </a:p>
            </p:txBody>
          </p:sp>
        </p:grpSp>
        <p:sp>
          <p:nvSpPr>
            <p:cNvPr id="383" name="Google Shape;383;p20"/>
            <p:cNvSpPr txBox="1"/>
            <p:nvPr/>
          </p:nvSpPr>
          <p:spPr>
            <a:xfrm>
              <a:off x="540000" y="3572250"/>
              <a:ext cx="6480000" cy="646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This graph illustrates the attendance trends for the [Event Title] over time. By tracking attendance numbers leading up to the event and during the event itself, we can evaluate the effectiveness of our marketing and promotion efforts and identify areas for improvement.</a:t>
              </a:r>
              <a:endParaRPr sz="1200">
                <a:solidFill>
                  <a:srgbClr val="3F3F3F"/>
                </a:solidFill>
                <a:latin typeface="Lato"/>
                <a:ea typeface="Lato"/>
                <a:cs typeface="Lato"/>
                <a:sym typeface="Lato"/>
              </a:endParaRPr>
            </a:p>
          </p:txBody>
        </p:sp>
      </p:grpSp>
      <p:grpSp>
        <p:nvGrpSpPr>
          <p:cNvPr id="384" name="Google Shape;384;p20"/>
          <p:cNvGrpSpPr/>
          <p:nvPr/>
        </p:nvGrpSpPr>
        <p:grpSpPr>
          <a:xfrm>
            <a:off x="540000" y="4421259"/>
            <a:ext cx="6480000" cy="1382066"/>
            <a:chOff x="540000" y="510988"/>
            <a:chExt cx="6480000" cy="1382066"/>
          </a:xfrm>
        </p:grpSpPr>
        <p:sp>
          <p:nvSpPr>
            <p:cNvPr id="385" name="Google Shape;385;p20"/>
            <p:cNvSpPr txBox="1"/>
            <p:nvPr/>
          </p:nvSpPr>
          <p:spPr>
            <a:xfrm>
              <a:off x="540000" y="1015553"/>
              <a:ext cx="6480000" cy="877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Based on the evaluation of key performance indicators and post-event survey results, we will analyze the success of the [Event Title] and identify strengths, weaknesses, opportunities, and threats. This analysis will inform future event planning efforts and help us continuously improve and innovate.</a:t>
              </a:r>
              <a:endParaRPr sz="1200">
                <a:solidFill>
                  <a:srgbClr val="3F3F3F"/>
                </a:solidFill>
                <a:latin typeface="Lato"/>
                <a:ea typeface="Lato"/>
                <a:cs typeface="Lato"/>
                <a:sym typeface="Lato"/>
              </a:endParaRPr>
            </a:p>
          </p:txBody>
        </p:sp>
        <p:sp>
          <p:nvSpPr>
            <p:cNvPr id="386" name="Google Shape;386;p20"/>
            <p:cNvSpPr txBox="1"/>
            <p:nvPr/>
          </p:nvSpPr>
          <p:spPr>
            <a:xfrm>
              <a:off x="540001" y="510988"/>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8.3 Success Analysis</a:t>
              </a:r>
              <a:endParaRPr b="1" sz="1800">
                <a:solidFill>
                  <a:srgbClr val="314A3B"/>
                </a:solidFill>
                <a:latin typeface="Lato"/>
                <a:ea typeface="Lato"/>
                <a:cs typeface="Lato"/>
                <a:sym typeface="Lato"/>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21"/>
          <p:cNvSpPr txBox="1"/>
          <p:nvPr/>
        </p:nvSpPr>
        <p:spPr>
          <a:xfrm>
            <a:off x="3352800" y="10348175"/>
            <a:ext cx="854400" cy="138600"/>
          </a:xfrm>
          <a:prstGeom prst="rect">
            <a:avLst/>
          </a:prstGeom>
          <a:noFill/>
          <a:ln>
            <a:noFill/>
          </a:ln>
        </p:spPr>
        <p:txBody>
          <a:bodyPr anchorCtr="0" anchor="t" bIns="0" lIns="0" spcFirstLastPara="1" rIns="0" wrap="square" tIns="0">
            <a:spAutoFit/>
          </a:bodyPr>
          <a:lstStyle/>
          <a:p>
            <a:pPr indent="0" lvl="0" marL="0" rtl="0" algn="ctr">
              <a:lnSpc>
                <a:spcPct val="125000"/>
              </a:lnSpc>
              <a:spcBef>
                <a:spcPts val="0"/>
              </a:spcBef>
              <a:spcAft>
                <a:spcPts val="0"/>
              </a:spcAft>
              <a:buNone/>
            </a:pPr>
            <a:r>
              <a:rPr lang="uk" sz="900">
                <a:solidFill>
                  <a:srgbClr val="9D9D9C"/>
                </a:solidFill>
                <a:latin typeface="Lato"/>
                <a:ea typeface="Lato"/>
                <a:cs typeface="Lato"/>
                <a:sym typeface="Lato"/>
              </a:rPr>
              <a:t>Page 9</a:t>
            </a:r>
            <a:endParaRPr sz="900">
              <a:solidFill>
                <a:srgbClr val="9D9D9C"/>
              </a:solidFill>
              <a:latin typeface="Lato"/>
              <a:ea typeface="Lato"/>
              <a:cs typeface="Lato"/>
              <a:sym typeface="Lato"/>
            </a:endParaRPr>
          </a:p>
        </p:txBody>
      </p:sp>
      <p:sp>
        <p:nvSpPr>
          <p:cNvPr id="392" name="Google Shape;392;p21"/>
          <p:cNvSpPr txBox="1"/>
          <p:nvPr/>
        </p:nvSpPr>
        <p:spPr>
          <a:xfrm>
            <a:off x="540001" y="510988"/>
            <a:ext cx="6153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314A3B"/>
                </a:solidFill>
                <a:latin typeface="Lato"/>
                <a:ea typeface="Lato"/>
                <a:cs typeface="Lato"/>
                <a:sym typeface="Lato"/>
              </a:rPr>
              <a:t>9. Conclusion</a:t>
            </a:r>
            <a:endParaRPr b="1" sz="1800">
              <a:solidFill>
                <a:srgbClr val="314A3B"/>
              </a:solidFill>
              <a:latin typeface="Lato"/>
              <a:ea typeface="Lato"/>
              <a:cs typeface="Lato"/>
              <a:sym typeface="Lato"/>
            </a:endParaRPr>
          </a:p>
        </p:txBody>
      </p:sp>
      <p:grpSp>
        <p:nvGrpSpPr>
          <p:cNvPr id="393" name="Google Shape;393;p21"/>
          <p:cNvGrpSpPr/>
          <p:nvPr/>
        </p:nvGrpSpPr>
        <p:grpSpPr>
          <a:xfrm>
            <a:off x="540000" y="1015550"/>
            <a:ext cx="6480000" cy="4750828"/>
            <a:chOff x="540000" y="1015550"/>
            <a:chExt cx="6480000" cy="4750828"/>
          </a:xfrm>
        </p:grpSpPr>
        <p:sp>
          <p:nvSpPr>
            <p:cNvPr id="394" name="Google Shape;394;p21"/>
            <p:cNvSpPr txBox="1"/>
            <p:nvPr/>
          </p:nvSpPr>
          <p:spPr>
            <a:xfrm>
              <a:off x="540000" y="1015550"/>
              <a:ext cx="6480000" cy="43407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The [Event Title] presents a unique opportunity to [briefly summarize the purpose and objectives of the event]. With a carefully crafted program, engaging content, and strategic partnerships, we are confident that this event will be a resounding success.</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We would like to express our sincere gratitude to [list any individuals or organizations] for their support and collaboration in making this event possible. Their contributions have been invaluable in shaping the vision and execution of the [Event Title].</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As we move forward with planning and execution, we remain committed to delivering an exceptional experience for all attendees. We are excited about the potential impact of the [Event Title] and look forward to seeing you there.</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Thank you for considering our proposal and for the opportunity to showcase the [Event Title]. We are confident that this event will exceed expectations and leave a lasting impression on all participants.</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t/>
              </a:r>
              <a:endParaRPr sz="1200">
                <a:solidFill>
                  <a:srgbClr val="3F3F3F"/>
                </a:solidFill>
                <a:latin typeface="Lato"/>
                <a:ea typeface="Lato"/>
                <a:cs typeface="Lato"/>
                <a:sym typeface="Lato"/>
              </a:endParaRPr>
            </a:p>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Should you have any questions or require further information, please do not hesitate to contact us. We are eager to discuss how we can work together to bring the [Event Title] to life and create a memorable experience for all involved.</a:t>
              </a:r>
              <a:endParaRPr sz="1200">
                <a:solidFill>
                  <a:srgbClr val="3F3F3F"/>
                </a:solidFill>
                <a:latin typeface="Lato"/>
                <a:ea typeface="Lato"/>
                <a:cs typeface="Lato"/>
                <a:sym typeface="Lato"/>
              </a:endParaRPr>
            </a:p>
          </p:txBody>
        </p:sp>
        <p:sp>
          <p:nvSpPr>
            <p:cNvPr id="395" name="Google Shape;395;p21"/>
            <p:cNvSpPr txBox="1"/>
            <p:nvPr/>
          </p:nvSpPr>
          <p:spPr>
            <a:xfrm>
              <a:off x="540000" y="5581578"/>
              <a:ext cx="26913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Sincerely,</a:t>
              </a:r>
              <a:endParaRPr sz="1200">
                <a:solidFill>
                  <a:srgbClr val="3F3F3F"/>
                </a:solidFill>
                <a:latin typeface="Lato"/>
                <a:ea typeface="Lato"/>
                <a:cs typeface="Lato"/>
                <a:sym typeface="Lato"/>
              </a:endParaRPr>
            </a:p>
          </p:txBody>
        </p:sp>
      </p:grpSp>
      <p:grpSp>
        <p:nvGrpSpPr>
          <p:cNvPr id="396" name="Google Shape;396;p21"/>
          <p:cNvGrpSpPr/>
          <p:nvPr/>
        </p:nvGrpSpPr>
        <p:grpSpPr>
          <a:xfrm>
            <a:off x="540000" y="6019773"/>
            <a:ext cx="2691300" cy="645778"/>
            <a:chOff x="540000" y="6019773"/>
            <a:chExt cx="2691300" cy="645778"/>
          </a:xfrm>
        </p:grpSpPr>
        <p:sp>
          <p:nvSpPr>
            <p:cNvPr id="397" name="Google Shape;397;p21"/>
            <p:cNvSpPr txBox="1"/>
            <p:nvPr/>
          </p:nvSpPr>
          <p:spPr>
            <a:xfrm>
              <a:off x="540000" y="6019773"/>
              <a:ext cx="26913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[Your Name]</a:t>
              </a:r>
              <a:endParaRPr sz="1200">
                <a:solidFill>
                  <a:srgbClr val="3F3F3F"/>
                </a:solidFill>
                <a:latin typeface="Lato"/>
                <a:ea typeface="Lato"/>
                <a:cs typeface="Lato"/>
                <a:sym typeface="Lato"/>
              </a:endParaRPr>
            </a:p>
          </p:txBody>
        </p:sp>
        <p:sp>
          <p:nvSpPr>
            <p:cNvPr id="398" name="Google Shape;398;p21"/>
            <p:cNvSpPr txBox="1"/>
            <p:nvPr/>
          </p:nvSpPr>
          <p:spPr>
            <a:xfrm>
              <a:off x="540000" y="6250261"/>
              <a:ext cx="26913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[Your Title/Role]</a:t>
              </a:r>
              <a:endParaRPr sz="1200">
                <a:solidFill>
                  <a:srgbClr val="3F3F3F"/>
                </a:solidFill>
                <a:latin typeface="Lato"/>
                <a:ea typeface="Lato"/>
                <a:cs typeface="Lato"/>
                <a:sym typeface="Lato"/>
              </a:endParaRPr>
            </a:p>
          </p:txBody>
        </p:sp>
        <p:sp>
          <p:nvSpPr>
            <p:cNvPr id="399" name="Google Shape;399;p21"/>
            <p:cNvSpPr txBox="1"/>
            <p:nvPr/>
          </p:nvSpPr>
          <p:spPr>
            <a:xfrm>
              <a:off x="540000" y="6480750"/>
              <a:ext cx="2691300" cy="184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200">
                  <a:solidFill>
                    <a:srgbClr val="3F3F3F"/>
                  </a:solidFill>
                  <a:latin typeface="Lato"/>
                  <a:ea typeface="Lato"/>
                  <a:cs typeface="Lato"/>
                  <a:sym typeface="Lato"/>
                </a:rPr>
                <a:t>[Your Contact Information]</a:t>
              </a:r>
              <a:endParaRPr sz="1200">
                <a:solidFill>
                  <a:srgbClr val="3F3F3F"/>
                </a:solidFill>
                <a:latin typeface="Lato"/>
                <a:ea typeface="Lato"/>
                <a:cs typeface="Lato"/>
                <a:sym typeface="Lato"/>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