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10692000" cx="7560000"/>
  <p:notesSz cx="6858000" cy="9144000"/>
  <p:embeddedFontLst>
    <p:embeddedFont>
      <p:font typeface="Great Vibes"/>
      <p:regular r:id="rId15"/>
    </p:embeddedFont>
    <p:embeddedFont>
      <p:font typeface="Lato"/>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340">
          <p15:clr>
            <a:srgbClr val="747775"/>
          </p15:clr>
        </p15:guide>
        <p15:guide id="2" pos="4422">
          <p15:clr>
            <a:srgbClr val="747775"/>
          </p15:clr>
        </p15:guide>
        <p15:guide id="3" orient="horz" pos="34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40"/>
        <p:guide pos="4422"/>
        <p:guide pos="340" orient="horz"/>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GreatVibes-regular.fntdata"/><Relationship Id="rId14" Type="http://schemas.openxmlformats.org/officeDocument/2006/relationships/slide" Target="slides/slide9.xml"/><Relationship Id="rId17" Type="http://schemas.openxmlformats.org/officeDocument/2006/relationships/font" Target="fonts/Lato-bold.fntdata"/><Relationship Id="rId16" Type="http://schemas.openxmlformats.org/officeDocument/2006/relationships/font" Target="fonts/Lato-regular.fntdata"/><Relationship Id="rId5" Type="http://schemas.openxmlformats.org/officeDocument/2006/relationships/notesMaster" Target="notesMasters/notesMaster1.xml"/><Relationship Id="rId19" Type="http://schemas.openxmlformats.org/officeDocument/2006/relationships/font" Target="fonts/Lato-boldItalic.fntdata"/><Relationship Id="rId6" Type="http://schemas.openxmlformats.org/officeDocument/2006/relationships/slide" Target="slides/slide1.xml"/><Relationship Id="rId18" Type="http://schemas.openxmlformats.org/officeDocument/2006/relationships/font" Target="fonts/Lato-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2cc516b6067_0_73: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2cc516b6067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2cc516b6067_0_184: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2cc516b6067_0_1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2cc516b6067_0_315: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2cc516b6067_0_3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g2cc516b6067_0_443: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263" name="Google Shape;263;g2cc516b6067_0_4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g2cc516b6067_0_540: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292" name="Google Shape;292;g2cc516b6067_0_5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g2cc516b6067_0_618: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323" name="Google Shape;323;g2cc516b6067_0_6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1" name="Shape 371"/>
        <p:cNvGrpSpPr/>
        <p:nvPr/>
      </p:nvGrpSpPr>
      <p:grpSpPr>
        <a:xfrm>
          <a:off x="0" y="0"/>
          <a:ext cx="0" cy="0"/>
          <a:chOff x="0" y="0"/>
          <a:chExt cx="0" cy="0"/>
        </a:xfrm>
      </p:grpSpPr>
      <p:sp>
        <p:nvSpPr>
          <p:cNvPr id="372" name="Google Shape;372;g2cc516b6067_0_726: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373" name="Google Shape;373;g2cc516b6067_0_7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7" name="Shape 387"/>
        <p:cNvGrpSpPr/>
        <p:nvPr/>
      </p:nvGrpSpPr>
      <p:grpSpPr>
        <a:xfrm>
          <a:off x="0" y="0"/>
          <a:ext cx="0" cy="0"/>
          <a:chOff x="0" y="0"/>
          <a:chExt cx="0" cy="0"/>
        </a:xfrm>
      </p:grpSpPr>
      <p:sp>
        <p:nvSpPr>
          <p:cNvPr id="388" name="Google Shape;388;g2cc516b6067_0_794: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389" name="Google Shape;389;g2cc516b6067_0_7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uk"/>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grpSp>
        <p:nvGrpSpPr>
          <p:cNvPr id="54" name="Google Shape;54;p13"/>
          <p:cNvGrpSpPr/>
          <p:nvPr/>
        </p:nvGrpSpPr>
        <p:grpSpPr>
          <a:xfrm>
            <a:off x="1064100" y="414270"/>
            <a:ext cx="5866061" cy="881826"/>
            <a:chOff x="1064100" y="414270"/>
            <a:chExt cx="5866061" cy="881826"/>
          </a:xfrm>
        </p:grpSpPr>
        <p:sp>
          <p:nvSpPr>
            <p:cNvPr id="55" name="Google Shape;55;p13"/>
            <p:cNvSpPr txBox="1"/>
            <p:nvPr/>
          </p:nvSpPr>
          <p:spPr>
            <a:xfrm>
              <a:off x="1064100" y="414270"/>
              <a:ext cx="5431800" cy="7851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5100">
                  <a:solidFill>
                    <a:srgbClr val="DD7861"/>
                  </a:solidFill>
                  <a:latin typeface="Great Vibes"/>
                  <a:ea typeface="Great Vibes"/>
                  <a:cs typeface="Great Vibes"/>
                  <a:sym typeface="Great Vibes"/>
                </a:rPr>
                <a:t>Event Proposal</a:t>
              </a:r>
              <a:endParaRPr sz="5100">
                <a:solidFill>
                  <a:srgbClr val="DD7861"/>
                </a:solidFill>
                <a:latin typeface="Great Vibes"/>
                <a:ea typeface="Great Vibes"/>
                <a:cs typeface="Great Vibes"/>
                <a:sym typeface="Great Vibes"/>
              </a:endParaRPr>
            </a:p>
          </p:txBody>
        </p:sp>
        <p:sp>
          <p:nvSpPr>
            <p:cNvPr id="56" name="Google Shape;56;p13"/>
            <p:cNvSpPr txBox="1"/>
            <p:nvPr/>
          </p:nvSpPr>
          <p:spPr>
            <a:xfrm>
              <a:off x="4858661" y="1018897"/>
              <a:ext cx="2071500" cy="2772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t/>
              </a:r>
              <a:endParaRPr sz="1800">
                <a:latin typeface="Lato"/>
                <a:ea typeface="Lato"/>
                <a:cs typeface="Lato"/>
                <a:sym typeface="Lato"/>
              </a:endParaRPr>
            </a:p>
          </p:txBody>
        </p:sp>
      </p:grpSp>
      <p:grpSp>
        <p:nvGrpSpPr>
          <p:cNvPr id="57" name="Google Shape;57;p13"/>
          <p:cNvGrpSpPr/>
          <p:nvPr/>
        </p:nvGrpSpPr>
        <p:grpSpPr>
          <a:xfrm>
            <a:off x="540000" y="1609197"/>
            <a:ext cx="6486500" cy="1854600"/>
            <a:chOff x="540000" y="1809150"/>
            <a:chExt cx="6486500" cy="1854600"/>
          </a:xfrm>
        </p:grpSpPr>
        <p:sp>
          <p:nvSpPr>
            <p:cNvPr id="58" name="Google Shape;58;p13"/>
            <p:cNvSpPr/>
            <p:nvPr/>
          </p:nvSpPr>
          <p:spPr>
            <a:xfrm>
              <a:off x="544275" y="1811975"/>
              <a:ext cx="6475800" cy="302100"/>
            </a:xfrm>
            <a:prstGeom prst="rect">
              <a:avLst/>
            </a:prstGeom>
            <a:solidFill>
              <a:srgbClr val="E1EAD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59" name="Google Shape;59;p13"/>
            <p:cNvSpPr/>
            <p:nvPr/>
          </p:nvSpPr>
          <p:spPr>
            <a:xfrm>
              <a:off x="540000" y="1812000"/>
              <a:ext cx="6486000" cy="1847400"/>
            </a:xfrm>
            <a:prstGeom prst="rect">
              <a:avLst/>
            </a:prstGeom>
            <a:noFill/>
            <a:ln cap="flat" cmpd="sng" w="9525">
              <a:solidFill>
                <a:srgbClr val="BBCAB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cxnSp>
          <p:nvCxnSpPr>
            <p:cNvPr id="60" name="Google Shape;60;p13"/>
            <p:cNvCxnSpPr/>
            <p:nvPr/>
          </p:nvCxnSpPr>
          <p:spPr>
            <a:xfrm>
              <a:off x="540500" y="2113225"/>
              <a:ext cx="6486000" cy="0"/>
            </a:xfrm>
            <a:prstGeom prst="straightConnector1">
              <a:avLst/>
            </a:prstGeom>
            <a:noFill/>
            <a:ln cap="flat" cmpd="sng" w="9525">
              <a:solidFill>
                <a:srgbClr val="BBCABF"/>
              </a:solidFill>
              <a:prstDash val="solid"/>
              <a:round/>
              <a:headEnd len="med" w="med" type="none"/>
              <a:tailEnd len="med" w="med" type="none"/>
            </a:ln>
          </p:spPr>
        </p:cxnSp>
        <p:cxnSp>
          <p:nvCxnSpPr>
            <p:cNvPr id="61" name="Google Shape;61;p13"/>
            <p:cNvCxnSpPr/>
            <p:nvPr/>
          </p:nvCxnSpPr>
          <p:spPr>
            <a:xfrm>
              <a:off x="540500" y="2422455"/>
              <a:ext cx="6486000" cy="0"/>
            </a:xfrm>
            <a:prstGeom prst="straightConnector1">
              <a:avLst/>
            </a:prstGeom>
            <a:noFill/>
            <a:ln cap="flat" cmpd="sng" w="9525">
              <a:solidFill>
                <a:srgbClr val="BBCABF"/>
              </a:solidFill>
              <a:prstDash val="solid"/>
              <a:round/>
              <a:headEnd len="med" w="med" type="none"/>
              <a:tailEnd len="med" w="med" type="none"/>
            </a:ln>
          </p:spPr>
        </p:cxnSp>
        <p:cxnSp>
          <p:nvCxnSpPr>
            <p:cNvPr id="62" name="Google Shape;62;p13"/>
            <p:cNvCxnSpPr/>
            <p:nvPr/>
          </p:nvCxnSpPr>
          <p:spPr>
            <a:xfrm>
              <a:off x="540500" y="2731685"/>
              <a:ext cx="6486000" cy="0"/>
            </a:xfrm>
            <a:prstGeom prst="straightConnector1">
              <a:avLst/>
            </a:prstGeom>
            <a:noFill/>
            <a:ln cap="flat" cmpd="sng" w="9525">
              <a:solidFill>
                <a:srgbClr val="BBCABF"/>
              </a:solidFill>
              <a:prstDash val="solid"/>
              <a:round/>
              <a:headEnd len="med" w="med" type="none"/>
              <a:tailEnd len="med" w="med" type="none"/>
            </a:ln>
          </p:spPr>
        </p:cxnSp>
        <p:cxnSp>
          <p:nvCxnSpPr>
            <p:cNvPr id="63" name="Google Shape;63;p13"/>
            <p:cNvCxnSpPr/>
            <p:nvPr/>
          </p:nvCxnSpPr>
          <p:spPr>
            <a:xfrm>
              <a:off x="540500" y="3040915"/>
              <a:ext cx="6486000" cy="0"/>
            </a:xfrm>
            <a:prstGeom prst="straightConnector1">
              <a:avLst/>
            </a:prstGeom>
            <a:noFill/>
            <a:ln cap="flat" cmpd="sng" w="9525">
              <a:solidFill>
                <a:srgbClr val="BBCABF"/>
              </a:solidFill>
              <a:prstDash val="solid"/>
              <a:round/>
              <a:headEnd len="med" w="med" type="none"/>
              <a:tailEnd len="med" w="med" type="none"/>
            </a:ln>
          </p:spPr>
        </p:cxnSp>
        <p:cxnSp>
          <p:nvCxnSpPr>
            <p:cNvPr id="64" name="Google Shape;64;p13"/>
            <p:cNvCxnSpPr/>
            <p:nvPr/>
          </p:nvCxnSpPr>
          <p:spPr>
            <a:xfrm>
              <a:off x="540500" y="3350145"/>
              <a:ext cx="6486000" cy="0"/>
            </a:xfrm>
            <a:prstGeom prst="straightConnector1">
              <a:avLst/>
            </a:prstGeom>
            <a:noFill/>
            <a:ln cap="flat" cmpd="sng" w="9525">
              <a:solidFill>
                <a:srgbClr val="BBCABF"/>
              </a:solidFill>
              <a:prstDash val="solid"/>
              <a:round/>
              <a:headEnd len="med" w="med" type="none"/>
              <a:tailEnd len="med" w="med" type="none"/>
            </a:ln>
          </p:spPr>
        </p:cxnSp>
        <p:cxnSp>
          <p:nvCxnSpPr>
            <p:cNvPr id="65" name="Google Shape;65;p13"/>
            <p:cNvCxnSpPr/>
            <p:nvPr/>
          </p:nvCxnSpPr>
          <p:spPr>
            <a:xfrm>
              <a:off x="540500" y="3659375"/>
              <a:ext cx="6486000" cy="0"/>
            </a:xfrm>
            <a:prstGeom prst="straightConnector1">
              <a:avLst/>
            </a:prstGeom>
            <a:noFill/>
            <a:ln cap="flat" cmpd="sng" w="9525">
              <a:solidFill>
                <a:srgbClr val="BBCABF"/>
              </a:solidFill>
              <a:prstDash val="solid"/>
              <a:round/>
              <a:headEnd len="med" w="med" type="none"/>
              <a:tailEnd len="med" w="med" type="none"/>
            </a:ln>
          </p:spPr>
        </p:cxnSp>
        <p:cxnSp>
          <p:nvCxnSpPr>
            <p:cNvPr id="66" name="Google Shape;66;p13"/>
            <p:cNvCxnSpPr/>
            <p:nvPr/>
          </p:nvCxnSpPr>
          <p:spPr>
            <a:xfrm>
              <a:off x="2551825" y="1809150"/>
              <a:ext cx="0" cy="1854600"/>
            </a:xfrm>
            <a:prstGeom prst="straightConnector1">
              <a:avLst/>
            </a:prstGeom>
            <a:noFill/>
            <a:ln cap="flat" cmpd="sng" w="9525">
              <a:solidFill>
                <a:srgbClr val="BBCABF"/>
              </a:solidFill>
              <a:prstDash val="solid"/>
              <a:round/>
              <a:headEnd len="med" w="med" type="none"/>
              <a:tailEnd len="med" w="med" type="none"/>
            </a:ln>
          </p:spPr>
        </p:cxnSp>
        <p:grpSp>
          <p:nvGrpSpPr>
            <p:cNvPr id="67" name="Google Shape;67;p13"/>
            <p:cNvGrpSpPr/>
            <p:nvPr/>
          </p:nvGrpSpPr>
          <p:grpSpPr>
            <a:xfrm>
              <a:off x="616551" y="1870200"/>
              <a:ext cx="1833300" cy="1726955"/>
              <a:chOff x="616551" y="1870200"/>
              <a:chExt cx="1833300" cy="1726955"/>
            </a:xfrm>
          </p:grpSpPr>
          <p:sp>
            <p:nvSpPr>
              <p:cNvPr id="68" name="Google Shape;68;p13"/>
              <p:cNvSpPr txBox="1"/>
              <p:nvPr/>
            </p:nvSpPr>
            <p:spPr>
              <a:xfrm>
                <a:off x="616551" y="2175440"/>
                <a:ext cx="1833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latin typeface="Lato"/>
                    <a:ea typeface="Lato"/>
                    <a:cs typeface="Lato"/>
                    <a:sym typeface="Lato"/>
                  </a:rPr>
                  <a:t>Organizing Entity</a:t>
                </a:r>
                <a:endParaRPr sz="1200">
                  <a:latin typeface="Lato"/>
                  <a:ea typeface="Lato"/>
                  <a:cs typeface="Lato"/>
                  <a:sym typeface="Lato"/>
                </a:endParaRPr>
              </a:p>
            </p:txBody>
          </p:sp>
          <p:sp>
            <p:nvSpPr>
              <p:cNvPr id="69" name="Google Shape;69;p13"/>
              <p:cNvSpPr txBox="1"/>
              <p:nvPr/>
            </p:nvSpPr>
            <p:spPr>
              <a:xfrm>
                <a:off x="616551" y="2489990"/>
                <a:ext cx="1833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latin typeface="Lato"/>
                    <a:ea typeface="Lato"/>
                    <a:cs typeface="Lato"/>
                    <a:sym typeface="Lato"/>
                  </a:rPr>
                  <a:t>Date of Proposal</a:t>
                </a:r>
                <a:endParaRPr sz="1200">
                  <a:latin typeface="Lato"/>
                  <a:ea typeface="Lato"/>
                  <a:cs typeface="Lato"/>
                  <a:sym typeface="Lato"/>
                </a:endParaRPr>
              </a:p>
            </p:txBody>
          </p:sp>
          <p:sp>
            <p:nvSpPr>
              <p:cNvPr id="70" name="Google Shape;70;p13"/>
              <p:cNvSpPr txBox="1"/>
              <p:nvPr/>
            </p:nvSpPr>
            <p:spPr>
              <a:xfrm>
                <a:off x="616551" y="2804515"/>
                <a:ext cx="1833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latin typeface="Lato"/>
                    <a:ea typeface="Lato"/>
                    <a:cs typeface="Lato"/>
                    <a:sym typeface="Lato"/>
                  </a:rPr>
                  <a:t>Contact Person</a:t>
                </a:r>
                <a:endParaRPr sz="1200">
                  <a:latin typeface="Lato"/>
                  <a:ea typeface="Lato"/>
                  <a:cs typeface="Lato"/>
                  <a:sym typeface="Lato"/>
                </a:endParaRPr>
              </a:p>
            </p:txBody>
          </p:sp>
          <p:sp>
            <p:nvSpPr>
              <p:cNvPr id="71" name="Google Shape;71;p13"/>
              <p:cNvSpPr txBox="1"/>
              <p:nvPr/>
            </p:nvSpPr>
            <p:spPr>
              <a:xfrm>
                <a:off x="616551" y="3103125"/>
                <a:ext cx="1833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latin typeface="Lato"/>
                    <a:ea typeface="Lato"/>
                    <a:cs typeface="Lato"/>
                    <a:sym typeface="Lato"/>
                  </a:rPr>
                  <a:t>Email</a:t>
                </a:r>
                <a:endParaRPr sz="1200">
                  <a:latin typeface="Lato"/>
                  <a:ea typeface="Lato"/>
                  <a:cs typeface="Lato"/>
                  <a:sym typeface="Lato"/>
                </a:endParaRPr>
              </a:p>
            </p:txBody>
          </p:sp>
          <p:sp>
            <p:nvSpPr>
              <p:cNvPr id="72" name="Google Shape;72;p13"/>
              <p:cNvSpPr txBox="1"/>
              <p:nvPr/>
            </p:nvSpPr>
            <p:spPr>
              <a:xfrm>
                <a:off x="616551" y="3412355"/>
                <a:ext cx="1833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latin typeface="Lato"/>
                    <a:ea typeface="Lato"/>
                    <a:cs typeface="Lato"/>
                    <a:sym typeface="Lato"/>
                  </a:rPr>
                  <a:t>Phone</a:t>
                </a:r>
                <a:endParaRPr sz="1200">
                  <a:latin typeface="Lato"/>
                  <a:ea typeface="Lato"/>
                  <a:cs typeface="Lato"/>
                  <a:sym typeface="Lato"/>
                </a:endParaRPr>
              </a:p>
            </p:txBody>
          </p:sp>
          <p:sp>
            <p:nvSpPr>
              <p:cNvPr id="73" name="Google Shape;73;p13"/>
              <p:cNvSpPr txBox="1"/>
              <p:nvPr/>
            </p:nvSpPr>
            <p:spPr>
              <a:xfrm>
                <a:off x="616551" y="1870200"/>
                <a:ext cx="1833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latin typeface="Lato"/>
                    <a:ea typeface="Lato"/>
                    <a:cs typeface="Lato"/>
                    <a:sym typeface="Lato"/>
                  </a:rPr>
                  <a:t>CATEGORY</a:t>
                </a:r>
                <a:endParaRPr b="1" sz="1200">
                  <a:latin typeface="Lato"/>
                  <a:ea typeface="Lato"/>
                  <a:cs typeface="Lato"/>
                  <a:sym typeface="Lato"/>
                </a:endParaRPr>
              </a:p>
            </p:txBody>
          </p:sp>
        </p:grpSp>
        <p:grpSp>
          <p:nvGrpSpPr>
            <p:cNvPr id="74" name="Google Shape;74;p13"/>
            <p:cNvGrpSpPr/>
            <p:nvPr/>
          </p:nvGrpSpPr>
          <p:grpSpPr>
            <a:xfrm>
              <a:off x="2651334" y="1870200"/>
              <a:ext cx="3995401" cy="1726965"/>
              <a:chOff x="2651334" y="1870200"/>
              <a:chExt cx="3995401" cy="1726965"/>
            </a:xfrm>
          </p:grpSpPr>
          <p:sp>
            <p:nvSpPr>
              <p:cNvPr id="75" name="Google Shape;75;p13"/>
              <p:cNvSpPr txBox="1"/>
              <p:nvPr/>
            </p:nvSpPr>
            <p:spPr>
              <a:xfrm>
                <a:off x="2651334" y="2175450"/>
                <a:ext cx="39954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575756"/>
                    </a:solidFill>
                    <a:latin typeface="Lato"/>
                    <a:ea typeface="Lato"/>
                    <a:cs typeface="Lato"/>
                    <a:sym typeface="Lato"/>
                  </a:rPr>
                  <a:t>[Name of the Organizing Entity]</a:t>
                </a:r>
                <a:endParaRPr sz="1200">
                  <a:solidFill>
                    <a:srgbClr val="575756"/>
                  </a:solidFill>
                  <a:latin typeface="Lato"/>
                  <a:ea typeface="Lato"/>
                  <a:cs typeface="Lato"/>
                  <a:sym typeface="Lato"/>
                </a:endParaRPr>
              </a:p>
            </p:txBody>
          </p:sp>
          <p:sp>
            <p:nvSpPr>
              <p:cNvPr id="76" name="Google Shape;76;p13"/>
              <p:cNvSpPr txBox="1"/>
              <p:nvPr/>
            </p:nvSpPr>
            <p:spPr>
              <a:xfrm>
                <a:off x="2651334" y="2490000"/>
                <a:ext cx="39954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575756"/>
                    </a:solidFill>
                    <a:latin typeface="Lato"/>
                    <a:ea typeface="Lato"/>
                    <a:cs typeface="Lato"/>
                    <a:sym typeface="Lato"/>
                  </a:rPr>
                  <a:t>[Date]</a:t>
                </a:r>
                <a:endParaRPr sz="1200">
                  <a:solidFill>
                    <a:srgbClr val="575756"/>
                  </a:solidFill>
                  <a:latin typeface="Lato"/>
                  <a:ea typeface="Lato"/>
                  <a:cs typeface="Lato"/>
                  <a:sym typeface="Lato"/>
                </a:endParaRPr>
              </a:p>
            </p:txBody>
          </p:sp>
          <p:sp>
            <p:nvSpPr>
              <p:cNvPr id="77" name="Google Shape;77;p13"/>
              <p:cNvSpPr txBox="1"/>
              <p:nvPr/>
            </p:nvSpPr>
            <p:spPr>
              <a:xfrm>
                <a:off x="2651334" y="2804525"/>
                <a:ext cx="39954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575756"/>
                    </a:solidFill>
                    <a:latin typeface="Lato"/>
                    <a:ea typeface="Lato"/>
                    <a:cs typeface="Lato"/>
                    <a:sym typeface="Lato"/>
                  </a:rPr>
                  <a:t>[Name of Contact Person]</a:t>
                </a:r>
                <a:endParaRPr sz="1200">
                  <a:solidFill>
                    <a:srgbClr val="575756"/>
                  </a:solidFill>
                  <a:latin typeface="Lato"/>
                  <a:ea typeface="Lato"/>
                  <a:cs typeface="Lato"/>
                  <a:sym typeface="Lato"/>
                </a:endParaRPr>
              </a:p>
            </p:txBody>
          </p:sp>
          <p:sp>
            <p:nvSpPr>
              <p:cNvPr id="78" name="Google Shape;78;p13"/>
              <p:cNvSpPr txBox="1"/>
              <p:nvPr/>
            </p:nvSpPr>
            <p:spPr>
              <a:xfrm>
                <a:off x="2651334" y="3103135"/>
                <a:ext cx="39954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575756"/>
                    </a:solidFill>
                    <a:latin typeface="Lato"/>
                    <a:ea typeface="Lato"/>
                    <a:cs typeface="Lato"/>
                    <a:sym typeface="Lato"/>
                  </a:rPr>
                  <a:t>[Contact Person's Email Address]</a:t>
                </a:r>
                <a:endParaRPr sz="1200">
                  <a:solidFill>
                    <a:srgbClr val="575756"/>
                  </a:solidFill>
                  <a:latin typeface="Lato"/>
                  <a:ea typeface="Lato"/>
                  <a:cs typeface="Lato"/>
                  <a:sym typeface="Lato"/>
                </a:endParaRPr>
              </a:p>
            </p:txBody>
          </p:sp>
          <p:sp>
            <p:nvSpPr>
              <p:cNvPr id="79" name="Google Shape;79;p13"/>
              <p:cNvSpPr txBox="1"/>
              <p:nvPr/>
            </p:nvSpPr>
            <p:spPr>
              <a:xfrm>
                <a:off x="2651334" y="3412365"/>
                <a:ext cx="39954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575756"/>
                    </a:solidFill>
                    <a:latin typeface="Lato"/>
                    <a:ea typeface="Lato"/>
                    <a:cs typeface="Lato"/>
                    <a:sym typeface="Lato"/>
                  </a:rPr>
                  <a:t>[Contact Person's Phone Number]</a:t>
                </a:r>
                <a:endParaRPr sz="1200">
                  <a:solidFill>
                    <a:srgbClr val="575756"/>
                  </a:solidFill>
                  <a:latin typeface="Lato"/>
                  <a:ea typeface="Lato"/>
                  <a:cs typeface="Lato"/>
                  <a:sym typeface="Lato"/>
                </a:endParaRPr>
              </a:p>
            </p:txBody>
          </p:sp>
          <p:sp>
            <p:nvSpPr>
              <p:cNvPr id="80" name="Google Shape;80;p13"/>
              <p:cNvSpPr txBox="1"/>
              <p:nvPr/>
            </p:nvSpPr>
            <p:spPr>
              <a:xfrm>
                <a:off x="2651334" y="1870200"/>
                <a:ext cx="24714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latin typeface="Lato"/>
                    <a:ea typeface="Lato"/>
                    <a:cs typeface="Lato"/>
                    <a:sym typeface="Lato"/>
                  </a:rPr>
                  <a:t>DETAILS</a:t>
                </a:r>
                <a:endParaRPr b="1" sz="1200">
                  <a:latin typeface="Lato"/>
                  <a:ea typeface="Lato"/>
                  <a:cs typeface="Lato"/>
                  <a:sym typeface="Lato"/>
                </a:endParaRPr>
              </a:p>
            </p:txBody>
          </p:sp>
        </p:grpSp>
      </p:grpSp>
      <p:sp>
        <p:nvSpPr>
          <p:cNvPr id="81" name="Google Shape;81;p13"/>
          <p:cNvSpPr txBox="1"/>
          <p:nvPr/>
        </p:nvSpPr>
        <p:spPr>
          <a:xfrm>
            <a:off x="540001" y="3782827"/>
            <a:ext cx="18333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800">
                <a:solidFill>
                  <a:srgbClr val="314A3B"/>
                </a:solidFill>
                <a:latin typeface="Lato"/>
                <a:ea typeface="Lato"/>
                <a:cs typeface="Lato"/>
                <a:sym typeface="Lato"/>
              </a:rPr>
              <a:t>1. Introduction</a:t>
            </a:r>
            <a:endParaRPr b="1" sz="1800">
              <a:solidFill>
                <a:srgbClr val="314A3B"/>
              </a:solidFill>
              <a:latin typeface="Lato"/>
              <a:ea typeface="Lato"/>
              <a:cs typeface="Lato"/>
              <a:sym typeface="Lato"/>
            </a:endParaRPr>
          </a:p>
        </p:txBody>
      </p:sp>
      <p:grpSp>
        <p:nvGrpSpPr>
          <p:cNvPr id="82" name="Google Shape;82;p13"/>
          <p:cNvGrpSpPr/>
          <p:nvPr/>
        </p:nvGrpSpPr>
        <p:grpSpPr>
          <a:xfrm>
            <a:off x="540000" y="4320947"/>
            <a:ext cx="6486600" cy="4985074"/>
            <a:chOff x="540000" y="4320947"/>
            <a:chExt cx="6486600" cy="4985074"/>
          </a:xfrm>
        </p:grpSpPr>
        <p:sp>
          <p:nvSpPr>
            <p:cNvPr id="83" name="Google Shape;83;p13"/>
            <p:cNvSpPr txBox="1"/>
            <p:nvPr/>
          </p:nvSpPr>
          <p:spPr>
            <a:xfrm>
              <a:off x="540000" y="4320947"/>
              <a:ext cx="27366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F3F3F"/>
                  </a:solidFill>
                  <a:latin typeface="Lato"/>
                  <a:ea typeface="Lato"/>
                  <a:cs typeface="Lato"/>
                  <a:sym typeface="Lato"/>
                </a:rPr>
                <a:t>Dear [Client/Sponsor/Partner],</a:t>
              </a:r>
              <a:endParaRPr sz="1200">
                <a:solidFill>
                  <a:srgbClr val="3F3F3F"/>
                </a:solidFill>
                <a:latin typeface="Lato"/>
                <a:ea typeface="Lato"/>
                <a:cs typeface="Lato"/>
                <a:sym typeface="Lato"/>
              </a:endParaRPr>
            </a:p>
          </p:txBody>
        </p:sp>
        <p:sp>
          <p:nvSpPr>
            <p:cNvPr id="84" name="Google Shape;84;p13"/>
            <p:cNvSpPr txBox="1"/>
            <p:nvPr/>
          </p:nvSpPr>
          <p:spPr>
            <a:xfrm>
              <a:off x="540000" y="4768622"/>
              <a:ext cx="6486600" cy="41097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Clr>
                  <a:schemeClr val="dk1"/>
                </a:buClr>
                <a:buSzPts val="1100"/>
                <a:buFont typeface="Arial"/>
                <a:buNone/>
              </a:pPr>
              <a:r>
                <a:rPr lang="uk" sz="1200">
                  <a:solidFill>
                    <a:srgbClr val="3F3F3F"/>
                  </a:solidFill>
                  <a:latin typeface="Lato"/>
                  <a:ea typeface="Lato"/>
                  <a:cs typeface="Lato"/>
                  <a:sym typeface="Lato"/>
                </a:rPr>
                <a:t>We are excited to present this event proposal for your consideration. The [Event Title] promises to be an engaging and impactful experience that will [briefly describe the purpose or objective of the event]. Hosted by [Organizing Entity], this event aims to [describe the broader goals or aspirations of the event].</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Clr>
                  <a:schemeClr val="dk1"/>
                </a:buClr>
                <a:buSzPts val="1100"/>
                <a:buFont typeface="Arial"/>
                <a:buNone/>
              </a:pPr>
              <a:r>
                <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Clr>
                  <a:schemeClr val="dk1"/>
                </a:buClr>
                <a:buSzPts val="1100"/>
                <a:buFont typeface="Arial"/>
                <a:buNone/>
              </a:pPr>
              <a:r>
                <a:rPr lang="uk" sz="1200">
                  <a:solidFill>
                    <a:srgbClr val="3F3F3F"/>
                  </a:solidFill>
                  <a:latin typeface="Lato"/>
                  <a:ea typeface="Lato"/>
                  <a:cs typeface="Lato"/>
                  <a:sym typeface="Lato"/>
                </a:rPr>
                <a:t>With [Number] years of experience in organizing successful events, we are confident that the [Event Title] will be a memorable and valuable experience for all participants. Our team is dedicated to delivering an event that not only meets but exceeds expectations, and we are thrilled at the opportunity to collaborate with you to bring this vision to life.</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Clr>
                  <a:schemeClr val="dk1"/>
                </a:buClr>
                <a:buSzPts val="1100"/>
                <a:buFont typeface="Arial"/>
                <a:buNone/>
              </a:pPr>
              <a:r>
                <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Clr>
                  <a:schemeClr val="dk1"/>
                </a:buClr>
                <a:buSzPts val="1100"/>
                <a:buFont typeface="Arial"/>
                <a:buNone/>
              </a:pPr>
              <a:r>
                <a:rPr lang="uk" sz="1200">
                  <a:solidFill>
                    <a:srgbClr val="3F3F3F"/>
                  </a:solidFill>
                  <a:latin typeface="Lato"/>
                  <a:ea typeface="Lato"/>
                  <a:cs typeface="Lato"/>
                  <a:sym typeface="Lato"/>
                </a:rPr>
                <a:t>In this proposal, we will outline the key details and components of the [Event Title], including its objectives, target audience, event components, budget and funding, marketing and promotion strategy, partnerships and collaborations, and evaluation metrics. We believe that the [Event Title] presents an exciting opportunity for [Client/Sponsor/Partner] to [describe potential benefits or opportunities for collaboration].</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Clr>
                  <a:schemeClr val="dk1"/>
                </a:buClr>
                <a:buSzPts val="1100"/>
                <a:buFont typeface="Arial"/>
                <a:buNone/>
              </a:pPr>
              <a:r>
                <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Thank you for considering our proposal. We look forward to the possibility of working together </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to create a successful and impactful event that leaves a lasting impression on all participants.</a:t>
              </a:r>
              <a:endParaRPr sz="1200">
                <a:solidFill>
                  <a:srgbClr val="3F3F3F"/>
                </a:solidFill>
                <a:latin typeface="Lato"/>
                <a:ea typeface="Lato"/>
                <a:cs typeface="Lato"/>
                <a:sym typeface="Lato"/>
              </a:endParaRPr>
            </a:p>
          </p:txBody>
        </p:sp>
        <p:sp>
          <p:nvSpPr>
            <p:cNvPr id="85" name="Google Shape;85;p13"/>
            <p:cNvSpPr txBox="1"/>
            <p:nvPr/>
          </p:nvSpPr>
          <p:spPr>
            <a:xfrm>
              <a:off x="540000" y="9121221"/>
              <a:ext cx="2736600" cy="1848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Sincerely,</a:t>
              </a:r>
              <a:endParaRPr sz="1200">
                <a:solidFill>
                  <a:srgbClr val="3F3F3F"/>
                </a:solidFill>
                <a:latin typeface="Lato"/>
                <a:ea typeface="Lato"/>
                <a:cs typeface="Lato"/>
                <a:sym typeface="Lato"/>
              </a:endParaRPr>
            </a:p>
          </p:txBody>
        </p:sp>
      </p:grpSp>
      <p:grpSp>
        <p:nvGrpSpPr>
          <p:cNvPr id="86" name="Google Shape;86;p13"/>
          <p:cNvGrpSpPr/>
          <p:nvPr/>
        </p:nvGrpSpPr>
        <p:grpSpPr>
          <a:xfrm>
            <a:off x="540000" y="9565178"/>
            <a:ext cx="2736600" cy="628775"/>
            <a:chOff x="540000" y="9565178"/>
            <a:chExt cx="2736600" cy="628775"/>
          </a:xfrm>
        </p:grpSpPr>
        <p:sp>
          <p:nvSpPr>
            <p:cNvPr id="87" name="Google Shape;87;p13"/>
            <p:cNvSpPr txBox="1"/>
            <p:nvPr/>
          </p:nvSpPr>
          <p:spPr>
            <a:xfrm>
              <a:off x="540000" y="9565178"/>
              <a:ext cx="2736600" cy="1848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[Your Name]</a:t>
              </a:r>
              <a:endParaRPr sz="1200">
                <a:solidFill>
                  <a:srgbClr val="3F3F3F"/>
                </a:solidFill>
                <a:latin typeface="Lato"/>
                <a:ea typeface="Lato"/>
                <a:cs typeface="Lato"/>
                <a:sym typeface="Lato"/>
              </a:endParaRPr>
            </a:p>
          </p:txBody>
        </p:sp>
        <p:sp>
          <p:nvSpPr>
            <p:cNvPr id="88" name="Google Shape;88;p13"/>
            <p:cNvSpPr txBox="1"/>
            <p:nvPr/>
          </p:nvSpPr>
          <p:spPr>
            <a:xfrm>
              <a:off x="540000" y="9787166"/>
              <a:ext cx="2736600" cy="1848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[Your Title]</a:t>
              </a:r>
              <a:endParaRPr sz="1200">
                <a:solidFill>
                  <a:srgbClr val="3F3F3F"/>
                </a:solidFill>
                <a:latin typeface="Lato"/>
                <a:ea typeface="Lato"/>
                <a:cs typeface="Lato"/>
                <a:sym typeface="Lato"/>
              </a:endParaRPr>
            </a:p>
          </p:txBody>
        </p:sp>
        <p:sp>
          <p:nvSpPr>
            <p:cNvPr id="89" name="Google Shape;89;p13"/>
            <p:cNvSpPr txBox="1"/>
            <p:nvPr/>
          </p:nvSpPr>
          <p:spPr>
            <a:xfrm>
              <a:off x="540000" y="10009153"/>
              <a:ext cx="2736600" cy="1848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[Organizing Entity]</a:t>
              </a:r>
              <a:endParaRPr sz="1200">
                <a:solidFill>
                  <a:srgbClr val="3F3F3F"/>
                </a:solidFill>
                <a:latin typeface="Lato"/>
                <a:ea typeface="Lato"/>
                <a:cs typeface="Lato"/>
                <a:sym typeface="Lato"/>
              </a:endParaRPr>
            </a:p>
          </p:txBody>
        </p:sp>
      </p:grpSp>
      <p:sp>
        <p:nvSpPr>
          <p:cNvPr id="90" name="Google Shape;90;p13"/>
          <p:cNvSpPr txBox="1"/>
          <p:nvPr/>
        </p:nvSpPr>
        <p:spPr>
          <a:xfrm>
            <a:off x="3352850" y="10348175"/>
            <a:ext cx="854400" cy="138600"/>
          </a:xfrm>
          <a:prstGeom prst="rect">
            <a:avLst/>
          </a:prstGeom>
          <a:noFill/>
          <a:ln>
            <a:noFill/>
          </a:ln>
        </p:spPr>
        <p:txBody>
          <a:bodyPr anchorCtr="0" anchor="t" bIns="0" lIns="0" spcFirstLastPara="1" rIns="0" wrap="square" tIns="0">
            <a:spAutoFit/>
          </a:bodyPr>
          <a:lstStyle/>
          <a:p>
            <a:pPr indent="0" lvl="0" marL="0" rtl="0" algn="ctr">
              <a:lnSpc>
                <a:spcPct val="125000"/>
              </a:lnSpc>
              <a:spcBef>
                <a:spcPts val="0"/>
              </a:spcBef>
              <a:spcAft>
                <a:spcPts val="0"/>
              </a:spcAft>
              <a:buNone/>
            </a:pPr>
            <a:r>
              <a:rPr lang="uk" sz="900">
                <a:solidFill>
                  <a:srgbClr val="9D9D9C"/>
                </a:solidFill>
                <a:latin typeface="Lato"/>
                <a:ea typeface="Lato"/>
                <a:cs typeface="Lato"/>
                <a:sym typeface="Lato"/>
              </a:rPr>
              <a:t>Page 1</a:t>
            </a:r>
            <a:endParaRPr sz="900">
              <a:solidFill>
                <a:srgbClr val="9D9D9C"/>
              </a:solidFill>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4"/>
          <p:cNvSpPr txBox="1"/>
          <p:nvPr/>
        </p:nvSpPr>
        <p:spPr>
          <a:xfrm>
            <a:off x="3352800" y="10348175"/>
            <a:ext cx="854400" cy="138600"/>
          </a:xfrm>
          <a:prstGeom prst="rect">
            <a:avLst/>
          </a:prstGeom>
          <a:noFill/>
          <a:ln>
            <a:noFill/>
          </a:ln>
        </p:spPr>
        <p:txBody>
          <a:bodyPr anchorCtr="0" anchor="t" bIns="0" lIns="0" spcFirstLastPara="1" rIns="0" wrap="square" tIns="0">
            <a:spAutoFit/>
          </a:bodyPr>
          <a:lstStyle/>
          <a:p>
            <a:pPr indent="0" lvl="0" marL="0" rtl="0" algn="ctr">
              <a:lnSpc>
                <a:spcPct val="125000"/>
              </a:lnSpc>
              <a:spcBef>
                <a:spcPts val="0"/>
              </a:spcBef>
              <a:spcAft>
                <a:spcPts val="0"/>
              </a:spcAft>
              <a:buNone/>
            </a:pPr>
            <a:r>
              <a:rPr lang="uk" sz="900">
                <a:solidFill>
                  <a:srgbClr val="9D9D9C"/>
                </a:solidFill>
                <a:latin typeface="Lato"/>
                <a:ea typeface="Lato"/>
                <a:cs typeface="Lato"/>
                <a:sym typeface="Lato"/>
              </a:rPr>
              <a:t>Page 2</a:t>
            </a:r>
            <a:endParaRPr sz="900">
              <a:solidFill>
                <a:srgbClr val="9D9D9C"/>
              </a:solidFill>
              <a:latin typeface="Lato"/>
              <a:ea typeface="Lato"/>
              <a:cs typeface="Lato"/>
              <a:sym typeface="Lato"/>
            </a:endParaRPr>
          </a:p>
        </p:txBody>
      </p:sp>
      <p:grpSp>
        <p:nvGrpSpPr>
          <p:cNvPr id="96" name="Google Shape;96;p14"/>
          <p:cNvGrpSpPr/>
          <p:nvPr/>
        </p:nvGrpSpPr>
        <p:grpSpPr>
          <a:xfrm>
            <a:off x="539999" y="511027"/>
            <a:ext cx="6486501" cy="3678422"/>
            <a:chOff x="539999" y="511027"/>
            <a:chExt cx="6486501" cy="3678422"/>
          </a:xfrm>
        </p:grpSpPr>
        <p:sp>
          <p:nvSpPr>
            <p:cNvPr id="97" name="Google Shape;97;p14"/>
            <p:cNvSpPr txBox="1"/>
            <p:nvPr/>
          </p:nvSpPr>
          <p:spPr>
            <a:xfrm>
              <a:off x="539999" y="511027"/>
              <a:ext cx="29037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800">
                  <a:solidFill>
                    <a:srgbClr val="314A3B"/>
                  </a:solidFill>
                  <a:latin typeface="Lato"/>
                  <a:ea typeface="Lato"/>
                  <a:cs typeface="Lato"/>
                  <a:sym typeface="Lato"/>
                </a:rPr>
                <a:t>2. Event Details</a:t>
              </a:r>
              <a:endParaRPr b="1" sz="1800">
                <a:solidFill>
                  <a:srgbClr val="314A3B"/>
                </a:solidFill>
                <a:latin typeface="Lato"/>
                <a:ea typeface="Lato"/>
                <a:cs typeface="Lato"/>
                <a:sym typeface="Lato"/>
              </a:endParaRPr>
            </a:p>
          </p:txBody>
        </p:sp>
        <p:grpSp>
          <p:nvGrpSpPr>
            <p:cNvPr id="98" name="Google Shape;98;p14"/>
            <p:cNvGrpSpPr/>
            <p:nvPr/>
          </p:nvGrpSpPr>
          <p:grpSpPr>
            <a:xfrm>
              <a:off x="540000" y="1091948"/>
              <a:ext cx="6486500" cy="3097500"/>
              <a:chOff x="540000" y="1091948"/>
              <a:chExt cx="6486500" cy="3097500"/>
            </a:xfrm>
          </p:grpSpPr>
          <p:sp>
            <p:nvSpPr>
              <p:cNvPr id="99" name="Google Shape;99;p14"/>
              <p:cNvSpPr/>
              <p:nvPr/>
            </p:nvSpPr>
            <p:spPr>
              <a:xfrm>
                <a:off x="544275" y="1094773"/>
                <a:ext cx="6475800" cy="302100"/>
              </a:xfrm>
              <a:prstGeom prst="rect">
                <a:avLst/>
              </a:prstGeom>
              <a:solidFill>
                <a:srgbClr val="E1EAD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00" name="Google Shape;100;p14"/>
              <p:cNvSpPr/>
              <p:nvPr/>
            </p:nvSpPr>
            <p:spPr>
              <a:xfrm>
                <a:off x="540000" y="1094800"/>
                <a:ext cx="6486000" cy="3089100"/>
              </a:xfrm>
              <a:prstGeom prst="rect">
                <a:avLst/>
              </a:prstGeom>
              <a:noFill/>
              <a:ln cap="flat" cmpd="sng" w="9525">
                <a:solidFill>
                  <a:srgbClr val="BBCAB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cxnSp>
            <p:nvCxnSpPr>
              <p:cNvPr id="101" name="Google Shape;101;p14"/>
              <p:cNvCxnSpPr/>
              <p:nvPr/>
            </p:nvCxnSpPr>
            <p:spPr>
              <a:xfrm>
                <a:off x="540500" y="1396023"/>
                <a:ext cx="6486000" cy="0"/>
              </a:xfrm>
              <a:prstGeom prst="straightConnector1">
                <a:avLst/>
              </a:prstGeom>
              <a:noFill/>
              <a:ln cap="flat" cmpd="sng" w="9525">
                <a:solidFill>
                  <a:srgbClr val="BBCABF"/>
                </a:solidFill>
                <a:prstDash val="solid"/>
                <a:round/>
                <a:headEnd len="med" w="med" type="none"/>
                <a:tailEnd len="med" w="med" type="none"/>
              </a:ln>
            </p:spPr>
          </p:cxnSp>
          <p:cxnSp>
            <p:nvCxnSpPr>
              <p:cNvPr id="102" name="Google Shape;102;p14"/>
              <p:cNvCxnSpPr/>
              <p:nvPr/>
            </p:nvCxnSpPr>
            <p:spPr>
              <a:xfrm>
                <a:off x="540500" y="1706426"/>
                <a:ext cx="6486000" cy="0"/>
              </a:xfrm>
              <a:prstGeom prst="straightConnector1">
                <a:avLst/>
              </a:prstGeom>
              <a:noFill/>
              <a:ln cap="flat" cmpd="sng" w="9525">
                <a:solidFill>
                  <a:srgbClr val="BBCABF"/>
                </a:solidFill>
                <a:prstDash val="solid"/>
                <a:round/>
                <a:headEnd len="med" w="med" type="none"/>
                <a:tailEnd len="med" w="med" type="none"/>
              </a:ln>
            </p:spPr>
          </p:cxnSp>
          <p:cxnSp>
            <p:nvCxnSpPr>
              <p:cNvPr id="103" name="Google Shape;103;p14"/>
              <p:cNvCxnSpPr/>
              <p:nvPr/>
            </p:nvCxnSpPr>
            <p:spPr>
              <a:xfrm>
                <a:off x="540500" y="2016829"/>
                <a:ext cx="6486000" cy="0"/>
              </a:xfrm>
              <a:prstGeom prst="straightConnector1">
                <a:avLst/>
              </a:prstGeom>
              <a:noFill/>
              <a:ln cap="flat" cmpd="sng" w="9525">
                <a:solidFill>
                  <a:srgbClr val="BBCABF"/>
                </a:solidFill>
                <a:prstDash val="solid"/>
                <a:round/>
                <a:headEnd len="med" w="med" type="none"/>
                <a:tailEnd len="med" w="med" type="none"/>
              </a:ln>
            </p:spPr>
          </p:cxnSp>
          <p:cxnSp>
            <p:nvCxnSpPr>
              <p:cNvPr id="104" name="Google Shape;104;p14"/>
              <p:cNvCxnSpPr/>
              <p:nvPr/>
            </p:nvCxnSpPr>
            <p:spPr>
              <a:xfrm>
                <a:off x="540500" y="2327232"/>
                <a:ext cx="6486000" cy="0"/>
              </a:xfrm>
              <a:prstGeom prst="straightConnector1">
                <a:avLst/>
              </a:prstGeom>
              <a:noFill/>
              <a:ln cap="flat" cmpd="sng" w="9525">
                <a:solidFill>
                  <a:srgbClr val="BBCABF"/>
                </a:solidFill>
                <a:prstDash val="solid"/>
                <a:round/>
                <a:headEnd len="med" w="med" type="none"/>
                <a:tailEnd len="med" w="med" type="none"/>
              </a:ln>
            </p:spPr>
          </p:cxnSp>
          <p:cxnSp>
            <p:nvCxnSpPr>
              <p:cNvPr id="105" name="Google Shape;105;p14"/>
              <p:cNvCxnSpPr/>
              <p:nvPr/>
            </p:nvCxnSpPr>
            <p:spPr>
              <a:xfrm>
                <a:off x="540500" y="2637634"/>
                <a:ext cx="6486000" cy="0"/>
              </a:xfrm>
              <a:prstGeom prst="straightConnector1">
                <a:avLst/>
              </a:prstGeom>
              <a:noFill/>
              <a:ln cap="flat" cmpd="sng" w="9525">
                <a:solidFill>
                  <a:srgbClr val="BBCABF"/>
                </a:solidFill>
                <a:prstDash val="solid"/>
                <a:round/>
                <a:headEnd len="med" w="med" type="none"/>
                <a:tailEnd len="med" w="med" type="none"/>
              </a:ln>
            </p:spPr>
          </p:cxnSp>
          <p:cxnSp>
            <p:nvCxnSpPr>
              <p:cNvPr id="106" name="Google Shape;106;p14"/>
              <p:cNvCxnSpPr/>
              <p:nvPr/>
            </p:nvCxnSpPr>
            <p:spPr>
              <a:xfrm>
                <a:off x="540500" y="2948037"/>
                <a:ext cx="6486000" cy="0"/>
              </a:xfrm>
              <a:prstGeom prst="straightConnector1">
                <a:avLst/>
              </a:prstGeom>
              <a:noFill/>
              <a:ln cap="flat" cmpd="sng" w="9525">
                <a:solidFill>
                  <a:srgbClr val="BBCABF"/>
                </a:solidFill>
                <a:prstDash val="solid"/>
                <a:round/>
                <a:headEnd len="med" w="med" type="none"/>
                <a:tailEnd len="med" w="med" type="none"/>
              </a:ln>
            </p:spPr>
          </p:cxnSp>
          <p:cxnSp>
            <p:nvCxnSpPr>
              <p:cNvPr id="107" name="Google Shape;107;p14"/>
              <p:cNvCxnSpPr/>
              <p:nvPr/>
            </p:nvCxnSpPr>
            <p:spPr>
              <a:xfrm>
                <a:off x="2551825" y="1091948"/>
                <a:ext cx="0" cy="3097500"/>
              </a:xfrm>
              <a:prstGeom prst="straightConnector1">
                <a:avLst/>
              </a:prstGeom>
              <a:noFill/>
              <a:ln cap="flat" cmpd="sng" w="9525">
                <a:solidFill>
                  <a:srgbClr val="BBCABF"/>
                </a:solidFill>
                <a:prstDash val="solid"/>
                <a:round/>
                <a:headEnd len="med" w="med" type="none"/>
                <a:tailEnd len="med" w="med" type="none"/>
              </a:ln>
            </p:spPr>
          </p:cxnSp>
          <p:cxnSp>
            <p:nvCxnSpPr>
              <p:cNvPr id="108" name="Google Shape;108;p14"/>
              <p:cNvCxnSpPr/>
              <p:nvPr/>
            </p:nvCxnSpPr>
            <p:spPr>
              <a:xfrm>
                <a:off x="540500" y="3258440"/>
                <a:ext cx="6486000" cy="0"/>
              </a:xfrm>
              <a:prstGeom prst="straightConnector1">
                <a:avLst/>
              </a:prstGeom>
              <a:noFill/>
              <a:ln cap="flat" cmpd="sng" w="9525">
                <a:solidFill>
                  <a:srgbClr val="BBCABF"/>
                </a:solidFill>
                <a:prstDash val="solid"/>
                <a:round/>
                <a:headEnd len="med" w="med" type="none"/>
                <a:tailEnd len="med" w="med" type="none"/>
              </a:ln>
            </p:spPr>
          </p:cxnSp>
          <p:cxnSp>
            <p:nvCxnSpPr>
              <p:cNvPr id="109" name="Google Shape;109;p14"/>
              <p:cNvCxnSpPr/>
              <p:nvPr/>
            </p:nvCxnSpPr>
            <p:spPr>
              <a:xfrm>
                <a:off x="540500" y="3568843"/>
                <a:ext cx="6486000" cy="0"/>
              </a:xfrm>
              <a:prstGeom prst="straightConnector1">
                <a:avLst/>
              </a:prstGeom>
              <a:noFill/>
              <a:ln cap="flat" cmpd="sng" w="9525">
                <a:solidFill>
                  <a:srgbClr val="BBCABF"/>
                </a:solidFill>
                <a:prstDash val="solid"/>
                <a:round/>
                <a:headEnd len="med" w="med" type="none"/>
                <a:tailEnd len="med" w="med" type="none"/>
              </a:ln>
            </p:spPr>
          </p:cxnSp>
          <p:cxnSp>
            <p:nvCxnSpPr>
              <p:cNvPr id="110" name="Google Shape;110;p14"/>
              <p:cNvCxnSpPr/>
              <p:nvPr/>
            </p:nvCxnSpPr>
            <p:spPr>
              <a:xfrm>
                <a:off x="540500" y="3879245"/>
                <a:ext cx="6486000" cy="0"/>
              </a:xfrm>
              <a:prstGeom prst="straightConnector1">
                <a:avLst/>
              </a:prstGeom>
              <a:noFill/>
              <a:ln cap="flat" cmpd="sng" w="9525">
                <a:solidFill>
                  <a:srgbClr val="BBCABF"/>
                </a:solidFill>
                <a:prstDash val="solid"/>
                <a:round/>
                <a:headEnd len="med" w="med" type="none"/>
                <a:tailEnd len="med" w="med" type="none"/>
              </a:ln>
            </p:spPr>
          </p:cxnSp>
          <p:grpSp>
            <p:nvGrpSpPr>
              <p:cNvPr id="111" name="Google Shape;111;p14"/>
              <p:cNvGrpSpPr/>
              <p:nvPr/>
            </p:nvGrpSpPr>
            <p:grpSpPr>
              <a:xfrm>
                <a:off x="616551" y="1152998"/>
                <a:ext cx="1833300" cy="2353038"/>
                <a:chOff x="616551" y="1152998"/>
                <a:chExt cx="1833300" cy="2353038"/>
              </a:xfrm>
            </p:grpSpPr>
            <p:sp>
              <p:nvSpPr>
                <p:cNvPr id="112" name="Google Shape;112;p14"/>
                <p:cNvSpPr txBox="1"/>
                <p:nvPr/>
              </p:nvSpPr>
              <p:spPr>
                <a:xfrm>
                  <a:off x="616551" y="1458238"/>
                  <a:ext cx="1833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latin typeface="Lato"/>
                      <a:ea typeface="Lato"/>
                      <a:cs typeface="Lato"/>
                      <a:sym typeface="Lato"/>
                    </a:rPr>
                    <a:t>Organizing Entity</a:t>
                  </a:r>
                  <a:endParaRPr sz="1200">
                    <a:latin typeface="Lato"/>
                    <a:ea typeface="Lato"/>
                    <a:cs typeface="Lato"/>
                    <a:sym typeface="Lato"/>
                  </a:endParaRPr>
                </a:p>
              </p:txBody>
            </p:sp>
            <p:sp>
              <p:nvSpPr>
                <p:cNvPr id="113" name="Google Shape;113;p14"/>
                <p:cNvSpPr txBox="1"/>
                <p:nvPr/>
              </p:nvSpPr>
              <p:spPr>
                <a:xfrm>
                  <a:off x="616551" y="1772788"/>
                  <a:ext cx="1833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latin typeface="Lato"/>
                      <a:ea typeface="Lato"/>
                      <a:cs typeface="Lato"/>
                      <a:sym typeface="Lato"/>
                    </a:rPr>
                    <a:t>Date of Proposal</a:t>
                  </a:r>
                  <a:endParaRPr sz="1200">
                    <a:latin typeface="Lato"/>
                    <a:ea typeface="Lato"/>
                    <a:cs typeface="Lato"/>
                    <a:sym typeface="Lato"/>
                  </a:endParaRPr>
                </a:p>
              </p:txBody>
            </p:sp>
            <p:sp>
              <p:nvSpPr>
                <p:cNvPr id="114" name="Google Shape;114;p14"/>
                <p:cNvSpPr txBox="1"/>
                <p:nvPr/>
              </p:nvSpPr>
              <p:spPr>
                <a:xfrm>
                  <a:off x="616551" y="2087313"/>
                  <a:ext cx="1833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latin typeface="Lato"/>
                      <a:ea typeface="Lato"/>
                      <a:cs typeface="Lato"/>
                      <a:sym typeface="Lato"/>
                    </a:rPr>
                    <a:t>Time</a:t>
                  </a:r>
                  <a:endParaRPr sz="1200">
                    <a:latin typeface="Lato"/>
                    <a:ea typeface="Lato"/>
                    <a:cs typeface="Lato"/>
                    <a:sym typeface="Lato"/>
                  </a:endParaRPr>
                </a:p>
              </p:txBody>
            </p:sp>
            <p:sp>
              <p:nvSpPr>
                <p:cNvPr id="115" name="Google Shape;115;p14"/>
                <p:cNvSpPr txBox="1"/>
                <p:nvPr/>
              </p:nvSpPr>
              <p:spPr>
                <a:xfrm>
                  <a:off x="616551" y="2385923"/>
                  <a:ext cx="1833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latin typeface="Lato"/>
                      <a:ea typeface="Lato"/>
                      <a:cs typeface="Lato"/>
                      <a:sym typeface="Lato"/>
                    </a:rPr>
                    <a:t>Venue</a:t>
                  </a:r>
                  <a:endParaRPr sz="1200">
                    <a:latin typeface="Lato"/>
                    <a:ea typeface="Lato"/>
                    <a:cs typeface="Lato"/>
                    <a:sym typeface="Lato"/>
                  </a:endParaRPr>
                </a:p>
              </p:txBody>
            </p:sp>
            <p:sp>
              <p:nvSpPr>
                <p:cNvPr id="116" name="Google Shape;116;p14"/>
                <p:cNvSpPr txBox="1"/>
                <p:nvPr/>
              </p:nvSpPr>
              <p:spPr>
                <a:xfrm>
                  <a:off x="616551" y="2695153"/>
                  <a:ext cx="1833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latin typeface="Lato"/>
                      <a:ea typeface="Lato"/>
                      <a:cs typeface="Lato"/>
                      <a:sym typeface="Lato"/>
                    </a:rPr>
                    <a:t>Expected Attendees</a:t>
                  </a:r>
                  <a:endParaRPr sz="1200">
                    <a:latin typeface="Lato"/>
                    <a:ea typeface="Lato"/>
                    <a:cs typeface="Lato"/>
                    <a:sym typeface="Lato"/>
                  </a:endParaRPr>
                </a:p>
              </p:txBody>
            </p:sp>
            <p:sp>
              <p:nvSpPr>
                <p:cNvPr id="117" name="Google Shape;117;p14"/>
                <p:cNvSpPr txBox="1"/>
                <p:nvPr/>
              </p:nvSpPr>
              <p:spPr>
                <a:xfrm>
                  <a:off x="616551" y="1152998"/>
                  <a:ext cx="1833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Clr>
                      <a:schemeClr val="dk1"/>
                    </a:buClr>
                    <a:buSzPts val="1100"/>
                    <a:buFont typeface="Arial"/>
                    <a:buNone/>
                  </a:pPr>
                  <a:r>
                    <a:rPr b="1" lang="uk" sz="1200">
                      <a:solidFill>
                        <a:schemeClr val="dk1"/>
                      </a:solidFill>
                      <a:latin typeface="Lato"/>
                      <a:ea typeface="Lato"/>
                      <a:cs typeface="Lato"/>
                      <a:sym typeface="Lato"/>
                    </a:rPr>
                    <a:t>CATEGORY</a:t>
                  </a:r>
                  <a:endParaRPr b="1" sz="1200">
                    <a:latin typeface="Lato"/>
                    <a:ea typeface="Lato"/>
                    <a:cs typeface="Lato"/>
                    <a:sym typeface="Lato"/>
                  </a:endParaRPr>
                </a:p>
              </p:txBody>
            </p:sp>
            <p:sp>
              <p:nvSpPr>
                <p:cNvPr id="118" name="Google Shape;118;p14"/>
                <p:cNvSpPr txBox="1"/>
                <p:nvPr/>
              </p:nvSpPr>
              <p:spPr>
                <a:xfrm>
                  <a:off x="616551" y="3010834"/>
                  <a:ext cx="1833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latin typeface="Lato"/>
                      <a:ea typeface="Lato"/>
                      <a:cs typeface="Lato"/>
                      <a:sym typeface="Lato"/>
                    </a:rPr>
                    <a:t>Time</a:t>
                  </a:r>
                  <a:endParaRPr sz="1200">
                    <a:latin typeface="Lato"/>
                    <a:ea typeface="Lato"/>
                    <a:cs typeface="Lato"/>
                    <a:sym typeface="Lato"/>
                  </a:endParaRPr>
                </a:p>
              </p:txBody>
            </p:sp>
            <p:sp>
              <p:nvSpPr>
                <p:cNvPr id="119" name="Google Shape;119;p14"/>
                <p:cNvSpPr txBox="1"/>
                <p:nvPr/>
              </p:nvSpPr>
              <p:spPr>
                <a:xfrm>
                  <a:off x="616551" y="3321236"/>
                  <a:ext cx="1833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latin typeface="Lato"/>
                      <a:ea typeface="Lato"/>
                      <a:cs typeface="Lato"/>
                      <a:sym typeface="Lato"/>
                    </a:rPr>
                    <a:t>Venue</a:t>
                  </a:r>
                  <a:endParaRPr sz="1200">
                    <a:latin typeface="Lato"/>
                    <a:ea typeface="Lato"/>
                    <a:cs typeface="Lato"/>
                    <a:sym typeface="Lato"/>
                  </a:endParaRPr>
                </a:p>
              </p:txBody>
            </p:sp>
          </p:grpSp>
          <p:grpSp>
            <p:nvGrpSpPr>
              <p:cNvPr id="120" name="Google Shape;120;p14"/>
              <p:cNvGrpSpPr/>
              <p:nvPr/>
            </p:nvGrpSpPr>
            <p:grpSpPr>
              <a:xfrm>
                <a:off x="2657479" y="1152998"/>
                <a:ext cx="3995401" cy="2353048"/>
                <a:chOff x="2694350" y="1152998"/>
                <a:chExt cx="3995401" cy="2353048"/>
              </a:xfrm>
            </p:grpSpPr>
            <p:sp>
              <p:nvSpPr>
                <p:cNvPr id="121" name="Google Shape;121;p14"/>
                <p:cNvSpPr txBox="1"/>
                <p:nvPr/>
              </p:nvSpPr>
              <p:spPr>
                <a:xfrm>
                  <a:off x="2694350" y="1458248"/>
                  <a:ext cx="39954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575756"/>
                      </a:solidFill>
                      <a:latin typeface="Lato"/>
                      <a:ea typeface="Lato"/>
                      <a:cs typeface="Lato"/>
                      <a:sym typeface="Lato"/>
                    </a:rPr>
                    <a:t>[Name of the Organizing Entity]</a:t>
                  </a:r>
                  <a:endParaRPr sz="1200">
                    <a:solidFill>
                      <a:srgbClr val="575756"/>
                    </a:solidFill>
                    <a:latin typeface="Lato"/>
                    <a:ea typeface="Lato"/>
                    <a:cs typeface="Lato"/>
                    <a:sym typeface="Lato"/>
                  </a:endParaRPr>
                </a:p>
              </p:txBody>
            </p:sp>
            <p:sp>
              <p:nvSpPr>
                <p:cNvPr id="122" name="Google Shape;122;p14"/>
                <p:cNvSpPr txBox="1"/>
                <p:nvPr/>
              </p:nvSpPr>
              <p:spPr>
                <a:xfrm>
                  <a:off x="2694350" y="1772798"/>
                  <a:ext cx="39954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575756"/>
                      </a:solidFill>
                      <a:latin typeface="Lato"/>
                      <a:ea typeface="Lato"/>
                      <a:cs typeface="Lato"/>
                      <a:sym typeface="Lato"/>
                    </a:rPr>
                    <a:t>[Date of the Event]</a:t>
                  </a:r>
                  <a:endParaRPr sz="1200">
                    <a:solidFill>
                      <a:srgbClr val="575756"/>
                    </a:solidFill>
                    <a:latin typeface="Lato"/>
                    <a:ea typeface="Lato"/>
                    <a:cs typeface="Lato"/>
                    <a:sym typeface="Lato"/>
                  </a:endParaRPr>
                </a:p>
              </p:txBody>
            </p:sp>
            <p:sp>
              <p:nvSpPr>
                <p:cNvPr id="123" name="Google Shape;123;p14"/>
                <p:cNvSpPr txBox="1"/>
                <p:nvPr/>
              </p:nvSpPr>
              <p:spPr>
                <a:xfrm>
                  <a:off x="2694350" y="2087323"/>
                  <a:ext cx="39954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575756"/>
                      </a:solidFill>
                      <a:latin typeface="Lato"/>
                      <a:ea typeface="Lato"/>
                      <a:cs typeface="Lato"/>
                      <a:sym typeface="Lato"/>
                    </a:rPr>
                    <a:t>[Start Time - End Time]</a:t>
                  </a:r>
                  <a:endParaRPr sz="1200">
                    <a:solidFill>
                      <a:srgbClr val="575756"/>
                    </a:solidFill>
                    <a:latin typeface="Lato"/>
                    <a:ea typeface="Lato"/>
                    <a:cs typeface="Lato"/>
                    <a:sym typeface="Lato"/>
                  </a:endParaRPr>
                </a:p>
              </p:txBody>
            </p:sp>
            <p:sp>
              <p:nvSpPr>
                <p:cNvPr id="124" name="Google Shape;124;p14"/>
                <p:cNvSpPr txBox="1"/>
                <p:nvPr/>
              </p:nvSpPr>
              <p:spPr>
                <a:xfrm>
                  <a:off x="2694350" y="2385933"/>
                  <a:ext cx="39954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575756"/>
                      </a:solidFill>
                      <a:latin typeface="Lato"/>
                      <a:ea typeface="Lato"/>
                      <a:cs typeface="Lato"/>
                      <a:sym typeface="Lato"/>
                    </a:rPr>
                    <a:t>[Location/Venue of the Event]</a:t>
                  </a:r>
                  <a:endParaRPr sz="1200">
                    <a:solidFill>
                      <a:srgbClr val="575756"/>
                    </a:solidFill>
                    <a:latin typeface="Lato"/>
                    <a:ea typeface="Lato"/>
                    <a:cs typeface="Lato"/>
                    <a:sym typeface="Lato"/>
                  </a:endParaRPr>
                </a:p>
              </p:txBody>
            </p:sp>
            <p:sp>
              <p:nvSpPr>
                <p:cNvPr id="125" name="Google Shape;125;p14"/>
                <p:cNvSpPr txBox="1"/>
                <p:nvPr/>
              </p:nvSpPr>
              <p:spPr>
                <a:xfrm>
                  <a:off x="2694350" y="2695163"/>
                  <a:ext cx="39954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575756"/>
                      </a:solidFill>
                      <a:latin typeface="Lato"/>
                      <a:ea typeface="Lato"/>
                      <a:cs typeface="Lato"/>
                      <a:sym typeface="Lato"/>
                    </a:rPr>
                    <a:t>[Number of Expected Attendees]</a:t>
                  </a:r>
                  <a:endParaRPr sz="1200">
                    <a:solidFill>
                      <a:srgbClr val="575756"/>
                    </a:solidFill>
                    <a:latin typeface="Lato"/>
                    <a:ea typeface="Lato"/>
                    <a:cs typeface="Lato"/>
                    <a:sym typeface="Lato"/>
                  </a:endParaRPr>
                </a:p>
              </p:txBody>
            </p:sp>
            <p:sp>
              <p:nvSpPr>
                <p:cNvPr id="126" name="Google Shape;126;p14"/>
                <p:cNvSpPr txBox="1"/>
                <p:nvPr/>
              </p:nvSpPr>
              <p:spPr>
                <a:xfrm>
                  <a:off x="2694350" y="1152998"/>
                  <a:ext cx="24714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Clr>
                      <a:schemeClr val="dk1"/>
                    </a:buClr>
                    <a:buSzPts val="1100"/>
                    <a:buFont typeface="Arial"/>
                    <a:buNone/>
                  </a:pPr>
                  <a:r>
                    <a:rPr b="1" lang="uk" sz="1200">
                      <a:solidFill>
                        <a:schemeClr val="dk1"/>
                      </a:solidFill>
                      <a:latin typeface="Lato"/>
                      <a:ea typeface="Lato"/>
                      <a:cs typeface="Lato"/>
                      <a:sym typeface="Lato"/>
                    </a:rPr>
                    <a:t>DETAILS</a:t>
                  </a:r>
                  <a:endParaRPr b="1" sz="1200">
                    <a:latin typeface="Lato"/>
                    <a:ea typeface="Lato"/>
                    <a:cs typeface="Lato"/>
                    <a:sym typeface="Lato"/>
                  </a:endParaRPr>
                </a:p>
              </p:txBody>
            </p:sp>
            <p:sp>
              <p:nvSpPr>
                <p:cNvPr id="127" name="Google Shape;127;p14"/>
                <p:cNvSpPr txBox="1"/>
                <p:nvPr/>
              </p:nvSpPr>
              <p:spPr>
                <a:xfrm>
                  <a:off x="2694350" y="3010844"/>
                  <a:ext cx="39954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575756"/>
                      </a:solidFill>
                      <a:latin typeface="Lato"/>
                      <a:ea typeface="Lato"/>
                      <a:cs typeface="Lato"/>
                      <a:sym typeface="Lato"/>
                    </a:rPr>
                    <a:t>[Theme or Focus of the Event]</a:t>
                  </a:r>
                  <a:endParaRPr sz="1200">
                    <a:solidFill>
                      <a:srgbClr val="575756"/>
                    </a:solidFill>
                    <a:latin typeface="Lato"/>
                    <a:ea typeface="Lato"/>
                    <a:cs typeface="Lato"/>
                    <a:sym typeface="Lato"/>
                  </a:endParaRPr>
                </a:p>
              </p:txBody>
            </p:sp>
            <p:sp>
              <p:nvSpPr>
                <p:cNvPr id="128" name="Google Shape;128;p14"/>
                <p:cNvSpPr txBox="1"/>
                <p:nvPr/>
              </p:nvSpPr>
              <p:spPr>
                <a:xfrm>
                  <a:off x="2694350" y="3321246"/>
                  <a:ext cx="39954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575756"/>
                      </a:solidFill>
                      <a:latin typeface="Lato"/>
                      <a:ea typeface="Lato"/>
                      <a:cs typeface="Lato"/>
                      <a:sym typeface="Lato"/>
                    </a:rPr>
                    <a:t>[Brief Overview of the Agenda/Program]</a:t>
                  </a:r>
                  <a:endParaRPr sz="1200">
                    <a:solidFill>
                      <a:srgbClr val="575756"/>
                    </a:solidFill>
                    <a:latin typeface="Lato"/>
                    <a:ea typeface="Lato"/>
                    <a:cs typeface="Lato"/>
                    <a:sym typeface="Lato"/>
                  </a:endParaRPr>
                </a:p>
              </p:txBody>
            </p:sp>
          </p:grpSp>
        </p:grpSp>
      </p:grpSp>
      <p:grpSp>
        <p:nvGrpSpPr>
          <p:cNvPr id="129" name="Google Shape;129;p14"/>
          <p:cNvGrpSpPr/>
          <p:nvPr/>
        </p:nvGrpSpPr>
        <p:grpSpPr>
          <a:xfrm>
            <a:off x="539999" y="4497102"/>
            <a:ext cx="6017401" cy="4375753"/>
            <a:chOff x="539999" y="4497102"/>
            <a:chExt cx="6017401" cy="4375753"/>
          </a:xfrm>
        </p:grpSpPr>
        <p:sp>
          <p:nvSpPr>
            <p:cNvPr id="130" name="Google Shape;130;p14"/>
            <p:cNvSpPr txBox="1"/>
            <p:nvPr/>
          </p:nvSpPr>
          <p:spPr>
            <a:xfrm>
              <a:off x="539999" y="4497102"/>
              <a:ext cx="29037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800">
                  <a:solidFill>
                    <a:srgbClr val="314A3B"/>
                  </a:solidFill>
                  <a:latin typeface="Lato"/>
                  <a:ea typeface="Lato"/>
                  <a:cs typeface="Lato"/>
                  <a:sym typeface="Lato"/>
                </a:rPr>
                <a:t>3. Target Audience</a:t>
              </a:r>
              <a:endParaRPr b="1" sz="1800">
                <a:solidFill>
                  <a:srgbClr val="314A3B"/>
                </a:solidFill>
                <a:latin typeface="Lato"/>
                <a:ea typeface="Lato"/>
                <a:cs typeface="Lato"/>
                <a:sym typeface="Lato"/>
              </a:endParaRPr>
            </a:p>
          </p:txBody>
        </p:sp>
        <p:grpSp>
          <p:nvGrpSpPr>
            <p:cNvPr id="131" name="Google Shape;131;p14"/>
            <p:cNvGrpSpPr/>
            <p:nvPr/>
          </p:nvGrpSpPr>
          <p:grpSpPr>
            <a:xfrm>
              <a:off x="539999" y="5031732"/>
              <a:ext cx="6017399" cy="1100392"/>
              <a:chOff x="539999" y="5031732"/>
              <a:chExt cx="6017399" cy="1100392"/>
            </a:xfrm>
          </p:grpSpPr>
          <p:sp>
            <p:nvSpPr>
              <p:cNvPr id="132" name="Google Shape;132;p14"/>
              <p:cNvSpPr txBox="1"/>
              <p:nvPr/>
            </p:nvSpPr>
            <p:spPr>
              <a:xfrm>
                <a:off x="539999" y="5031732"/>
                <a:ext cx="29037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314A3B"/>
                    </a:solidFill>
                    <a:latin typeface="Lato"/>
                    <a:ea typeface="Lato"/>
                    <a:cs typeface="Lato"/>
                    <a:sym typeface="Lato"/>
                  </a:rPr>
                  <a:t>Demographic Profile:</a:t>
                </a:r>
                <a:endParaRPr b="1" sz="1200">
                  <a:solidFill>
                    <a:srgbClr val="314A3B"/>
                  </a:solidFill>
                  <a:latin typeface="Lato"/>
                  <a:ea typeface="Lato"/>
                  <a:cs typeface="Lato"/>
                  <a:sym typeface="Lato"/>
                </a:endParaRPr>
              </a:p>
            </p:txBody>
          </p:sp>
          <p:sp>
            <p:nvSpPr>
              <p:cNvPr id="133" name="Google Shape;133;p14"/>
              <p:cNvSpPr txBox="1"/>
              <p:nvPr/>
            </p:nvSpPr>
            <p:spPr>
              <a:xfrm>
                <a:off x="628498" y="5265225"/>
                <a:ext cx="59289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F3F3F"/>
                    </a:solidFill>
                    <a:latin typeface="Lato"/>
                    <a:ea typeface="Lato"/>
                    <a:cs typeface="Lato"/>
                    <a:sym typeface="Lato"/>
                  </a:rPr>
                  <a:t>•  Age range: [Age range of attendees]</a:t>
                </a:r>
                <a:endParaRPr sz="1200">
                  <a:solidFill>
                    <a:srgbClr val="3F3F3F"/>
                  </a:solidFill>
                  <a:latin typeface="Lato"/>
                  <a:ea typeface="Lato"/>
                  <a:cs typeface="Lato"/>
                  <a:sym typeface="Lato"/>
                </a:endParaRPr>
              </a:p>
            </p:txBody>
          </p:sp>
          <p:sp>
            <p:nvSpPr>
              <p:cNvPr id="134" name="Google Shape;134;p14"/>
              <p:cNvSpPr txBox="1"/>
              <p:nvPr/>
            </p:nvSpPr>
            <p:spPr>
              <a:xfrm>
                <a:off x="628498" y="5492591"/>
                <a:ext cx="59289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F3F3F"/>
                    </a:solidFill>
                    <a:latin typeface="Lato"/>
                    <a:ea typeface="Lato"/>
                    <a:cs typeface="Lato"/>
                    <a:sym typeface="Lato"/>
                  </a:rPr>
                  <a:t>•  Gender: [Gender breakdown, if applicable]</a:t>
                </a:r>
                <a:endParaRPr sz="1200">
                  <a:solidFill>
                    <a:srgbClr val="3F3F3F"/>
                  </a:solidFill>
                  <a:latin typeface="Lato"/>
                  <a:ea typeface="Lato"/>
                  <a:cs typeface="Lato"/>
                  <a:sym typeface="Lato"/>
                </a:endParaRPr>
              </a:p>
            </p:txBody>
          </p:sp>
          <p:sp>
            <p:nvSpPr>
              <p:cNvPr id="135" name="Google Shape;135;p14"/>
              <p:cNvSpPr txBox="1"/>
              <p:nvPr/>
            </p:nvSpPr>
            <p:spPr>
              <a:xfrm>
                <a:off x="628498" y="5719958"/>
                <a:ext cx="59289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F3F3F"/>
                    </a:solidFill>
                    <a:latin typeface="Lato"/>
                    <a:ea typeface="Lato"/>
                    <a:cs typeface="Lato"/>
                    <a:sym typeface="Lato"/>
                  </a:rPr>
                  <a:t>•  Occupation: [Professions or industries represented]</a:t>
                </a:r>
                <a:endParaRPr sz="1200">
                  <a:solidFill>
                    <a:srgbClr val="3F3F3F"/>
                  </a:solidFill>
                  <a:latin typeface="Lato"/>
                  <a:ea typeface="Lato"/>
                  <a:cs typeface="Lato"/>
                  <a:sym typeface="Lato"/>
                </a:endParaRPr>
              </a:p>
            </p:txBody>
          </p:sp>
          <p:sp>
            <p:nvSpPr>
              <p:cNvPr id="136" name="Google Shape;136;p14"/>
              <p:cNvSpPr txBox="1"/>
              <p:nvPr/>
            </p:nvSpPr>
            <p:spPr>
              <a:xfrm>
                <a:off x="628498" y="5947324"/>
                <a:ext cx="59289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F3F3F"/>
                    </a:solidFill>
                    <a:latin typeface="Lato"/>
                    <a:ea typeface="Lato"/>
                    <a:cs typeface="Lato"/>
                    <a:sym typeface="Lato"/>
                  </a:rPr>
                  <a:t>•  Geographic Location: [Location of attendees]</a:t>
                </a:r>
                <a:endParaRPr sz="1200">
                  <a:solidFill>
                    <a:srgbClr val="3F3F3F"/>
                  </a:solidFill>
                  <a:latin typeface="Lato"/>
                  <a:ea typeface="Lato"/>
                  <a:cs typeface="Lato"/>
                  <a:sym typeface="Lato"/>
                </a:endParaRPr>
              </a:p>
            </p:txBody>
          </p:sp>
        </p:grpSp>
        <p:grpSp>
          <p:nvGrpSpPr>
            <p:cNvPr id="137" name="Google Shape;137;p14"/>
            <p:cNvGrpSpPr/>
            <p:nvPr/>
          </p:nvGrpSpPr>
          <p:grpSpPr>
            <a:xfrm>
              <a:off x="539999" y="6400033"/>
              <a:ext cx="6017401" cy="645668"/>
              <a:chOff x="539999" y="6402107"/>
              <a:chExt cx="6017401" cy="645668"/>
            </a:xfrm>
          </p:grpSpPr>
          <p:sp>
            <p:nvSpPr>
              <p:cNvPr id="138" name="Google Shape;138;p14"/>
              <p:cNvSpPr txBox="1"/>
              <p:nvPr/>
            </p:nvSpPr>
            <p:spPr>
              <a:xfrm>
                <a:off x="539999" y="6402107"/>
                <a:ext cx="29037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314A3B"/>
                    </a:solidFill>
                    <a:latin typeface="Lato"/>
                    <a:ea typeface="Lato"/>
                    <a:cs typeface="Lato"/>
                    <a:sym typeface="Lato"/>
                  </a:rPr>
                  <a:t>Interests and Preferences:</a:t>
                </a:r>
                <a:endParaRPr b="1" sz="1200">
                  <a:solidFill>
                    <a:srgbClr val="314A3B"/>
                  </a:solidFill>
                  <a:latin typeface="Lato"/>
                  <a:ea typeface="Lato"/>
                  <a:cs typeface="Lato"/>
                  <a:sym typeface="Lato"/>
                </a:endParaRPr>
              </a:p>
            </p:txBody>
          </p:sp>
          <p:sp>
            <p:nvSpPr>
              <p:cNvPr id="139" name="Google Shape;139;p14"/>
              <p:cNvSpPr txBox="1"/>
              <p:nvPr/>
            </p:nvSpPr>
            <p:spPr>
              <a:xfrm>
                <a:off x="628500" y="6635600"/>
                <a:ext cx="59289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F3F3F"/>
                    </a:solidFill>
                    <a:latin typeface="Lato"/>
                    <a:ea typeface="Lato"/>
                    <a:cs typeface="Lato"/>
                    <a:sym typeface="Lato"/>
                  </a:rPr>
                  <a:t>•  [List specific interests or preferences relevant to the audience]</a:t>
                </a:r>
                <a:endParaRPr sz="1200">
                  <a:solidFill>
                    <a:srgbClr val="3F3F3F"/>
                  </a:solidFill>
                  <a:latin typeface="Lato"/>
                  <a:ea typeface="Lato"/>
                  <a:cs typeface="Lato"/>
                  <a:sym typeface="Lato"/>
                </a:endParaRPr>
              </a:p>
            </p:txBody>
          </p:sp>
          <p:sp>
            <p:nvSpPr>
              <p:cNvPr id="140" name="Google Shape;140;p14"/>
              <p:cNvSpPr txBox="1"/>
              <p:nvPr/>
            </p:nvSpPr>
            <p:spPr>
              <a:xfrm>
                <a:off x="628500" y="6862975"/>
                <a:ext cx="59289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F3F3F"/>
                    </a:solidFill>
                    <a:latin typeface="Lato"/>
                    <a:ea typeface="Lato"/>
                    <a:cs typeface="Lato"/>
                    <a:sym typeface="Lato"/>
                  </a:rPr>
                  <a:t>•  [List any specific industries or sectors of interest]</a:t>
                </a:r>
                <a:endParaRPr sz="1200">
                  <a:solidFill>
                    <a:srgbClr val="3F3F3F"/>
                  </a:solidFill>
                  <a:latin typeface="Lato"/>
                  <a:ea typeface="Lato"/>
                  <a:cs typeface="Lato"/>
                  <a:sym typeface="Lato"/>
                </a:endParaRPr>
              </a:p>
            </p:txBody>
          </p:sp>
        </p:grpSp>
        <p:grpSp>
          <p:nvGrpSpPr>
            <p:cNvPr id="141" name="Google Shape;141;p14"/>
            <p:cNvGrpSpPr/>
            <p:nvPr/>
          </p:nvGrpSpPr>
          <p:grpSpPr>
            <a:xfrm>
              <a:off x="539999" y="7313610"/>
              <a:ext cx="6017401" cy="645668"/>
              <a:chOff x="539999" y="6402107"/>
              <a:chExt cx="6017401" cy="645668"/>
            </a:xfrm>
          </p:grpSpPr>
          <p:sp>
            <p:nvSpPr>
              <p:cNvPr id="142" name="Google Shape;142;p14"/>
              <p:cNvSpPr txBox="1"/>
              <p:nvPr/>
            </p:nvSpPr>
            <p:spPr>
              <a:xfrm>
                <a:off x="539999" y="6402107"/>
                <a:ext cx="29037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314A3B"/>
                    </a:solidFill>
                    <a:latin typeface="Lato"/>
                    <a:ea typeface="Lato"/>
                    <a:cs typeface="Lato"/>
                    <a:sym typeface="Lato"/>
                  </a:rPr>
                  <a:t>Key Characteristics:</a:t>
                </a:r>
                <a:endParaRPr b="1" sz="1200">
                  <a:solidFill>
                    <a:srgbClr val="314A3B"/>
                  </a:solidFill>
                  <a:latin typeface="Lato"/>
                  <a:ea typeface="Lato"/>
                  <a:cs typeface="Lato"/>
                  <a:sym typeface="Lato"/>
                </a:endParaRPr>
              </a:p>
            </p:txBody>
          </p:sp>
          <p:sp>
            <p:nvSpPr>
              <p:cNvPr id="143" name="Google Shape;143;p14"/>
              <p:cNvSpPr txBox="1"/>
              <p:nvPr/>
            </p:nvSpPr>
            <p:spPr>
              <a:xfrm>
                <a:off x="628500" y="6635600"/>
                <a:ext cx="59289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F3F3F"/>
                    </a:solidFill>
                    <a:latin typeface="Lato"/>
                    <a:ea typeface="Lato"/>
                    <a:cs typeface="Lato"/>
                    <a:sym typeface="Lato"/>
                  </a:rPr>
                  <a:t>•  [Describe any unique characteristics or traits shared by the target audience]</a:t>
                </a:r>
                <a:endParaRPr sz="1200">
                  <a:solidFill>
                    <a:srgbClr val="3F3F3F"/>
                  </a:solidFill>
                  <a:latin typeface="Lato"/>
                  <a:ea typeface="Lato"/>
                  <a:cs typeface="Lato"/>
                  <a:sym typeface="Lato"/>
                </a:endParaRPr>
              </a:p>
            </p:txBody>
          </p:sp>
          <p:sp>
            <p:nvSpPr>
              <p:cNvPr id="144" name="Google Shape;144;p14"/>
              <p:cNvSpPr txBox="1"/>
              <p:nvPr/>
            </p:nvSpPr>
            <p:spPr>
              <a:xfrm>
                <a:off x="628500" y="6862975"/>
                <a:ext cx="59289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F3F3F"/>
                    </a:solidFill>
                    <a:latin typeface="Lato"/>
                    <a:ea typeface="Lato"/>
                    <a:cs typeface="Lato"/>
                    <a:sym typeface="Lato"/>
                  </a:rPr>
                  <a:t>•  [Highlight any common challenges, needs, or aspirations]</a:t>
                </a:r>
                <a:endParaRPr sz="1200">
                  <a:solidFill>
                    <a:srgbClr val="3F3F3F"/>
                  </a:solidFill>
                  <a:latin typeface="Lato"/>
                  <a:ea typeface="Lato"/>
                  <a:cs typeface="Lato"/>
                  <a:sym typeface="Lato"/>
                </a:endParaRPr>
              </a:p>
            </p:txBody>
          </p:sp>
        </p:grpSp>
        <p:grpSp>
          <p:nvGrpSpPr>
            <p:cNvPr id="145" name="Google Shape;145;p14"/>
            <p:cNvGrpSpPr/>
            <p:nvPr/>
          </p:nvGrpSpPr>
          <p:grpSpPr>
            <a:xfrm>
              <a:off x="539999" y="8227187"/>
              <a:ext cx="6017401" cy="645668"/>
              <a:chOff x="539999" y="6402107"/>
              <a:chExt cx="6017401" cy="645668"/>
            </a:xfrm>
          </p:grpSpPr>
          <p:sp>
            <p:nvSpPr>
              <p:cNvPr id="146" name="Google Shape;146;p14"/>
              <p:cNvSpPr txBox="1"/>
              <p:nvPr/>
            </p:nvSpPr>
            <p:spPr>
              <a:xfrm>
                <a:off x="539999" y="6402107"/>
                <a:ext cx="29037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314A3B"/>
                    </a:solidFill>
                    <a:latin typeface="Lato"/>
                    <a:ea typeface="Lato"/>
                    <a:cs typeface="Lato"/>
                    <a:sym typeface="Lato"/>
                  </a:rPr>
                  <a:t>Benefits for Attendees:</a:t>
                </a:r>
                <a:endParaRPr b="1" sz="1200">
                  <a:solidFill>
                    <a:srgbClr val="314A3B"/>
                  </a:solidFill>
                  <a:latin typeface="Lato"/>
                  <a:ea typeface="Lato"/>
                  <a:cs typeface="Lato"/>
                  <a:sym typeface="Lato"/>
                </a:endParaRPr>
              </a:p>
            </p:txBody>
          </p:sp>
          <p:sp>
            <p:nvSpPr>
              <p:cNvPr id="147" name="Google Shape;147;p14"/>
              <p:cNvSpPr txBox="1"/>
              <p:nvPr/>
            </p:nvSpPr>
            <p:spPr>
              <a:xfrm>
                <a:off x="628500" y="6635600"/>
                <a:ext cx="59289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F3F3F"/>
                    </a:solidFill>
                    <a:latin typeface="Lato"/>
                    <a:ea typeface="Lato"/>
                    <a:cs typeface="Lato"/>
                    <a:sym typeface="Lato"/>
                  </a:rPr>
                  <a:t>•  [Explain how the event will meet the needs or interests of the target audience]</a:t>
                </a:r>
                <a:endParaRPr sz="1200">
                  <a:solidFill>
                    <a:srgbClr val="3F3F3F"/>
                  </a:solidFill>
                  <a:latin typeface="Lato"/>
                  <a:ea typeface="Lato"/>
                  <a:cs typeface="Lato"/>
                  <a:sym typeface="Lato"/>
                </a:endParaRPr>
              </a:p>
            </p:txBody>
          </p:sp>
          <p:sp>
            <p:nvSpPr>
              <p:cNvPr id="148" name="Google Shape;148;p14"/>
              <p:cNvSpPr txBox="1"/>
              <p:nvPr/>
            </p:nvSpPr>
            <p:spPr>
              <a:xfrm>
                <a:off x="628500" y="6862975"/>
                <a:ext cx="59289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F3F3F"/>
                    </a:solidFill>
                    <a:latin typeface="Lato"/>
                    <a:ea typeface="Lato"/>
                    <a:cs typeface="Lato"/>
                    <a:sym typeface="Lato"/>
                  </a:rPr>
                  <a:t>•  [Highlight any value propositions or incentives for attending]</a:t>
                </a:r>
                <a:endParaRPr sz="1200">
                  <a:solidFill>
                    <a:srgbClr val="3F3F3F"/>
                  </a:solidFill>
                  <a:latin typeface="Lato"/>
                  <a:ea typeface="Lato"/>
                  <a:cs typeface="Lato"/>
                  <a:sym typeface="Lato"/>
                </a:endParaRPr>
              </a:p>
            </p:txBody>
          </p:sp>
        </p:grpSp>
      </p:grpSp>
      <p:sp>
        <p:nvSpPr>
          <p:cNvPr id="149" name="Google Shape;149;p14"/>
          <p:cNvSpPr txBox="1"/>
          <p:nvPr/>
        </p:nvSpPr>
        <p:spPr>
          <a:xfrm>
            <a:off x="539999" y="9236003"/>
            <a:ext cx="29037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800">
                <a:solidFill>
                  <a:srgbClr val="314A3B"/>
                </a:solidFill>
                <a:latin typeface="Lato"/>
                <a:ea typeface="Lato"/>
                <a:cs typeface="Lato"/>
                <a:sym typeface="Lato"/>
              </a:rPr>
              <a:t>4. Event Components</a:t>
            </a:r>
            <a:endParaRPr b="1" sz="1800">
              <a:solidFill>
                <a:srgbClr val="314A3B"/>
              </a:solidFill>
              <a:latin typeface="Lato"/>
              <a:ea typeface="Lato"/>
              <a:cs typeface="Lato"/>
              <a:sym typeface="Lato"/>
            </a:endParaRPr>
          </a:p>
        </p:txBody>
      </p:sp>
      <p:sp>
        <p:nvSpPr>
          <p:cNvPr id="150" name="Google Shape;150;p14"/>
          <p:cNvSpPr txBox="1"/>
          <p:nvPr/>
        </p:nvSpPr>
        <p:spPr>
          <a:xfrm>
            <a:off x="540000" y="9760250"/>
            <a:ext cx="6486600" cy="4155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The [Event Title] will feature a variety of components designed to engage and entertain attendees while achieving the objectives of the event. Key components include:</a:t>
            </a:r>
            <a:endParaRPr sz="1200">
              <a:solidFill>
                <a:srgbClr val="3F3F3F"/>
              </a:solidFill>
              <a:latin typeface="Lato"/>
              <a:ea typeface="Lato"/>
              <a:cs typeface="Lato"/>
              <a:sym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15"/>
          <p:cNvSpPr txBox="1"/>
          <p:nvPr/>
        </p:nvSpPr>
        <p:spPr>
          <a:xfrm>
            <a:off x="3352800" y="10348175"/>
            <a:ext cx="854400" cy="138600"/>
          </a:xfrm>
          <a:prstGeom prst="rect">
            <a:avLst/>
          </a:prstGeom>
          <a:noFill/>
          <a:ln>
            <a:noFill/>
          </a:ln>
        </p:spPr>
        <p:txBody>
          <a:bodyPr anchorCtr="0" anchor="t" bIns="0" lIns="0" spcFirstLastPara="1" rIns="0" wrap="square" tIns="0">
            <a:spAutoFit/>
          </a:bodyPr>
          <a:lstStyle/>
          <a:p>
            <a:pPr indent="0" lvl="0" marL="0" rtl="0" algn="ctr">
              <a:lnSpc>
                <a:spcPct val="125000"/>
              </a:lnSpc>
              <a:spcBef>
                <a:spcPts val="0"/>
              </a:spcBef>
              <a:spcAft>
                <a:spcPts val="0"/>
              </a:spcAft>
              <a:buNone/>
            </a:pPr>
            <a:r>
              <a:rPr lang="uk" sz="900">
                <a:solidFill>
                  <a:srgbClr val="9D9D9C"/>
                </a:solidFill>
                <a:latin typeface="Lato"/>
                <a:ea typeface="Lato"/>
                <a:cs typeface="Lato"/>
                <a:sym typeface="Lato"/>
              </a:rPr>
              <a:t>Page 3</a:t>
            </a:r>
            <a:endParaRPr sz="900">
              <a:solidFill>
                <a:srgbClr val="9D9D9C"/>
              </a:solidFill>
              <a:latin typeface="Lato"/>
              <a:ea typeface="Lato"/>
              <a:cs typeface="Lato"/>
              <a:sym typeface="Lato"/>
            </a:endParaRPr>
          </a:p>
        </p:txBody>
      </p:sp>
      <p:grpSp>
        <p:nvGrpSpPr>
          <p:cNvPr id="156" name="Google Shape;156;p15"/>
          <p:cNvGrpSpPr/>
          <p:nvPr/>
        </p:nvGrpSpPr>
        <p:grpSpPr>
          <a:xfrm>
            <a:off x="540000" y="1027625"/>
            <a:ext cx="6480000" cy="645671"/>
            <a:chOff x="540000" y="1027625"/>
            <a:chExt cx="6480000" cy="645671"/>
          </a:xfrm>
        </p:grpSpPr>
        <p:sp>
          <p:nvSpPr>
            <p:cNvPr id="157" name="Google Shape;157;p15"/>
            <p:cNvSpPr txBox="1"/>
            <p:nvPr/>
          </p:nvSpPr>
          <p:spPr>
            <a:xfrm>
              <a:off x="540000" y="1027625"/>
              <a:ext cx="36672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3F3F3F"/>
                  </a:solidFill>
                  <a:latin typeface="Lato"/>
                  <a:ea typeface="Lato"/>
                  <a:cs typeface="Lato"/>
                  <a:sym typeface="Lato"/>
                </a:rPr>
                <a:t>Keynote Speakers and Presentations:</a:t>
              </a:r>
              <a:endParaRPr b="1" sz="1200">
                <a:solidFill>
                  <a:srgbClr val="3F3F3F"/>
                </a:solidFill>
                <a:latin typeface="Lato"/>
                <a:ea typeface="Lato"/>
                <a:cs typeface="Lato"/>
                <a:sym typeface="Lato"/>
              </a:endParaRPr>
            </a:p>
          </p:txBody>
        </p:sp>
        <p:sp>
          <p:nvSpPr>
            <p:cNvPr id="158" name="Google Shape;158;p15"/>
            <p:cNvSpPr txBox="1"/>
            <p:nvPr/>
          </p:nvSpPr>
          <p:spPr>
            <a:xfrm>
              <a:off x="628500" y="1261125"/>
              <a:ext cx="63915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F3F3F"/>
                  </a:solidFill>
                  <a:latin typeface="Lato"/>
                  <a:ea typeface="Lato"/>
                  <a:cs typeface="Lato"/>
                  <a:sym typeface="Lato"/>
                </a:rPr>
                <a:t>•  [Engaging keynote presentations from industry leaders and experts]</a:t>
              </a:r>
              <a:endParaRPr sz="1200">
                <a:solidFill>
                  <a:srgbClr val="3F3F3F"/>
                </a:solidFill>
                <a:latin typeface="Lato"/>
                <a:ea typeface="Lato"/>
                <a:cs typeface="Lato"/>
                <a:sym typeface="Lato"/>
              </a:endParaRPr>
            </a:p>
          </p:txBody>
        </p:sp>
        <p:sp>
          <p:nvSpPr>
            <p:cNvPr id="159" name="Google Shape;159;p15"/>
            <p:cNvSpPr txBox="1"/>
            <p:nvPr/>
          </p:nvSpPr>
          <p:spPr>
            <a:xfrm>
              <a:off x="628500" y="1488496"/>
              <a:ext cx="63915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F3F3F"/>
                  </a:solidFill>
                  <a:latin typeface="Lato"/>
                  <a:ea typeface="Lato"/>
                  <a:cs typeface="Lato"/>
                  <a:sym typeface="Lato"/>
                </a:rPr>
                <a:t>•  [Informative sessions covering [relevant topics or themes]</a:t>
              </a:r>
              <a:endParaRPr sz="1200">
                <a:solidFill>
                  <a:srgbClr val="3F3F3F"/>
                </a:solidFill>
                <a:latin typeface="Lato"/>
                <a:ea typeface="Lato"/>
                <a:cs typeface="Lato"/>
                <a:sym typeface="Lato"/>
              </a:endParaRPr>
            </a:p>
          </p:txBody>
        </p:sp>
      </p:grpSp>
      <p:sp>
        <p:nvSpPr>
          <p:cNvPr id="160" name="Google Shape;160;p15"/>
          <p:cNvSpPr txBox="1"/>
          <p:nvPr/>
        </p:nvSpPr>
        <p:spPr>
          <a:xfrm>
            <a:off x="540001" y="511025"/>
            <a:ext cx="61536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800">
                <a:solidFill>
                  <a:srgbClr val="314A3B"/>
                </a:solidFill>
                <a:latin typeface="Lato"/>
                <a:ea typeface="Lato"/>
                <a:cs typeface="Lato"/>
                <a:sym typeface="Lato"/>
              </a:rPr>
              <a:t>4. Event Components Continued</a:t>
            </a:r>
            <a:endParaRPr b="1" sz="1800">
              <a:solidFill>
                <a:srgbClr val="314A3B"/>
              </a:solidFill>
              <a:latin typeface="Lato"/>
              <a:ea typeface="Lato"/>
              <a:cs typeface="Lato"/>
              <a:sym typeface="Lato"/>
            </a:endParaRPr>
          </a:p>
        </p:txBody>
      </p:sp>
      <p:grpSp>
        <p:nvGrpSpPr>
          <p:cNvPr id="161" name="Google Shape;161;p15"/>
          <p:cNvGrpSpPr/>
          <p:nvPr/>
        </p:nvGrpSpPr>
        <p:grpSpPr>
          <a:xfrm>
            <a:off x="540000" y="1942060"/>
            <a:ext cx="6480000" cy="645665"/>
            <a:chOff x="540000" y="1945542"/>
            <a:chExt cx="6480000" cy="645665"/>
          </a:xfrm>
        </p:grpSpPr>
        <p:sp>
          <p:nvSpPr>
            <p:cNvPr id="162" name="Google Shape;162;p15"/>
            <p:cNvSpPr txBox="1"/>
            <p:nvPr/>
          </p:nvSpPr>
          <p:spPr>
            <a:xfrm>
              <a:off x="540000" y="1945542"/>
              <a:ext cx="36672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3F3F3F"/>
                  </a:solidFill>
                  <a:latin typeface="Lato"/>
                  <a:ea typeface="Lato"/>
                  <a:cs typeface="Lato"/>
                  <a:sym typeface="Lato"/>
                </a:rPr>
                <a:t>Interactive Workshops and Panels:</a:t>
              </a:r>
              <a:endParaRPr b="1" sz="1200">
                <a:solidFill>
                  <a:srgbClr val="3F3F3F"/>
                </a:solidFill>
                <a:latin typeface="Lato"/>
                <a:ea typeface="Lato"/>
                <a:cs typeface="Lato"/>
                <a:sym typeface="Lato"/>
              </a:endParaRPr>
            </a:p>
          </p:txBody>
        </p:sp>
        <p:sp>
          <p:nvSpPr>
            <p:cNvPr id="163" name="Google Shape;163;p15"/>
            <p:cNvSpPr txBox="1"/>
            <p:nvPr/>
          </p:nvSpPr>
          <p:spPr>
            <a:xfrm>
              <a:off x="628500" y="2179050"/>
              <a:ext cx="63915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F3F3F"/>
                  </a:solidFill>
                  <a:latin typeface="Lato"/>
                  <a:ea typeface="Lato"/>
                  <a:cs typeface="Lato"/>
                  <a:sym typeface="Lato"/>
                </a:rPr>
                <a:t>•  [Hands-on workshops exploring [specific skills or topics]</a:t>
              </a:r>
              <a:endParaRPr sz="1200">
                <a:solidFill>
                  <a:srgbClr val="3F3F3F"/>
                </a:solidFill>
                <a:latin typeface="Lato"/>
                <a:ea typeface="Lato"/>
                <a:cs typeface="Lato"/>
                <a:sym typeface="Lato"/>
              </a:endParaRPr>
            </a:p>
          </p:txBody>
        </p:sp>
        <p:sp>
          <p:nvSpPr>
            <p:cNvPr id="164" name="Google Shape;164;p15"/>
            <p:cNvSpPr txBox="1"/>
            <p:nvPr/>
          </p:nvSpPr>
          <p:spPr>
            <a:xfrm>
              <a:off x="628500" y="2406407"/>
              <a:ext cx="63915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F3F3F"/>
                  </a:solidFill>
                  <a:latin typeface="Lato"/>
                  <a:ea typeface="Lato"/>
                  <a:cs typeface="Lato"/>
                  <a:sym typeface="Lato"/>
                </a:rPr>
                <a:t>•  [Panel discussions featuring thought leaders and influencers]</a:t>
              </a:r>
              <a:endParaRPr sz="1200">
                <a:solidFill>
                  <a:srgbClr val="3F3F3F"/>
                </a:solidFill>
                <a:latin typeface="Lato"/>
                <a:ea typeface="Lato"/>
                <a:cs typeface="Lato"/>
                <a:sym typeface="Lato"/>
              </a:endParaRPr>
            </a:p>
          </p:txBody>
        </p:sp>
      </p:grpSp>
      <p:grpSp>
        <p:nvGrpSpPr>
          <p:cNvPr id="165" name="Google Shape;165;p15"/>
          <p:cNvGrpSpPr/>
          <p:nvPr/>
        </p:nvGrpSpPr>
        <p:grpSpPr>
          <a:xfrm>
            <a:off x="540014" y="2856490"/>
            <a:ext cx="6486755" cy="645667"/>
            <a:chOff x="540000" y="1027625"/>
            <a:chExt cx="6017398" cy="645667"/>
          </a:xfrm>
        </p:grpSpPr>
        <p:sp>
          <p:nvSpPr>
            <p:cNvPr id="166" name="Google Shape;166;p15"/>
            <p:cNvSpPr txBox="1"/>
            <p:nvPr/>
          </p:nvSpPr>
          <p:spPr>
            <a:xfrm>
              <a:off x="540000" y="1027625"/>
              <a:ext cx="36672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3F3F3F"/>
                  </a:solidFill>
                  <a:latin typeface="Lato"/>
                  <a:ea typeface="Lato"/>
                  <a:cs typeface="Lato"/>
                  <a:sym typeface="Lato"/>
                </a:rPr>
                <a:t>Networking Opportunities:</a:t>
              </a:r>
              <a:endParaRPr b="1" sz="1200">
                <a:solidFill>
                  <a:srgbClr val="3F3F3F"/>
                </a:solidFill>
                <a:latin typeface="Lato"/>
                <a:ea typeface="Lato"/>
                <a:cs typeface="Lato"/>
                <a:sym typeface="Lato"/>
              </a:endParaRPr>
            </a:p>
          </p:txBody>
        </p:sp>
        <p:sp>
          <p:nvSpPr>
            <p:cNvPr id="167" name="Google Shape;167;p15"/>
            <p:cNvSpPr txBox="1"/>
            <p:nvPr/>
          </p:nvSpPr>
          <p:spPr>
            <a:xfrm>
              <a:off x="628498" y="1261125"/>
              <a:ext cx="59289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F3F3F"/>
                  </a:solidFill>
                  <a:latin typeface="Lato"/>
                  <a:ea typeface="Lato"/>
                  <a:cs typeface="Lato"/>
                  <a:sym typeface="Lato"/>
                </a:rPr>
                <a:t>•  [Structured networking sessions to facilitate connections among attendees]</a:t>
              </a:r>
              <a:endParaRPr sz="1200">
                <a:solidFill>
                  <a:srgbClr val="3F3F3F"/>
                </a:solidFill>
                <a:latin typeface="Lato"/>
                <a:ea typeface="Lato"/>
                <a:cs typeface="Lato"/>
                <a:sym typeface="Lato"/>
              </a:endParaRPr>
            </a:p>
          </p:txBody>
        </p:sp>
        <p:sp>
          <p:nvSpPr>
            <p:cNvPr id="168" name="Google Shape;168;p15"/>
            <p:cNvSpPr txBox="1"/>
            <p:nvPr/>
          </p:nvSpPr>
          <p:spPr>
            <a:xfrm>
              <a:off x="628498" y="1488492"/>
              <a:ext cx="59289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F3F3F"/>
                  </a:solidFill>
                  <a:latin typeface="Lato"/>
                  <a:ea typeface="Lato"/>
                  <a:cs typeface="Lato"/>
                  <a:sym typeface="Lato"/>
                </a:rPr>
                <a:t>•  [Informal networking opportunities during breaks and social events]</a:t>
              </a:r>
              <a:endParaRPr sz="1200">
                <a:solidFill>
                  <a:srgbClr val="3F3F3F"/>
                </a:solidFill>
                <a:latin typeface="Lato"/>
                <a:ea typeface="Lato"/>
                <a:cs typeface="Lato"/>
                <a:sym typeface="Lato"/>
              </a:endParaRPr>
            </a:p>
          </p:txBody>
        </p:sp>
      </p:grpSp>
      <p:grpSp>
        <p:nvGrpSpPr>
          <p:cNvPr id="169" name="Google Shape;169;p15"/>
          <p:cNvGrpSpPr/>
          <p:nvPr/>
        </p:nvGrpSpPr>
        <p:grpSpPr>
          <a:xfrm>
            <a:off x="539988" y="3770921"/>
            <a:ext cx="6486755" cy="645667"/>
            <a:chOff x="540000" y="1027625"/>
            <a:chExt cx="6017398" cy="645667"/>
          </a:xfrm>
        </p:grpSpPr>
        <p:sp>
          <p:nvSpPr>
            <p:cNvPr id="170" name="Google Shape;170;p15"/>
            <p:cNvSpPr txBox="1"/>
            <p:nvPr/>
          </p:nvSpPr>
          <p:spPr>
            <a:xfrm>
              <a:off x="540000" y="1027625"/>
              <a:ext cx="36672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3F3F3F"/>
                  </a:solidFill>
                  <a:latin typeface="Lato"/>
                  <a:ea typeface="Lato"/>
                  <a:cs typeface="Lato"/>
                  <a:sym typeface="Lato"/>
                </a:rPr>
                <a:t>Exhibitor Showcase:</a:t>
              </a:r>
              <a:endParaRPr b="1" sz="1200">
                <a:solidFill>
                  <a:srgbClr val="3F3F3F"/>
                </a:solidFill>
                <a:latin typeface="Lato"/>
                <a:ea typeface="Lato"/>
                <a:cs typeface="Lato"/>
                <a:sym typeface="Lato"/>
              </a:endParaRPr>
            </a:p>
          </p:txBody>
        </p:sp>
        <p:sp>
          <p:nvSpPr>
            <p:cNvPr id="171" name="Google Shape;171;p15"/>
            <p:cNvSpPr txBox="1"/>
            <p:nvPr/>
          </p:nvSpPr>
          <p:spPr>
            <a:xfrm>
              <a:off x="628498" y="1261125"/>
              <a:ext cx="59289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F3F3F"/>
                  </a:solidFill>
                  <a:latin typeface="Lato"/>
                  <a:ea typeface="Lato"/>
                  <a:cs typeface="Lato"/>
                  <a:sym typeface="Lato"/>
                </a:rPr>
                <a:t>•  [Exhibition area showcasing [products, services, or innovations]</a:t>
              </a:r>
              <a:endParaRPr sz="1200">
                <a:solidFill>
                  <a:srgbClr val="3F3F3F"/>
                </a:solidFill>
                <a:latin typeface="Lato"/>
                <a:ea typeface="Lato"/>
                <a:cs typeface="Lato"/>
                <a:sym typeface="Lato"/>
              </a:endParaRPr>
            </a:p>
          </p:txBody>
        </p:sp>
        <p:sp>
          <p:nvSpPr>
            <p:cNvPr id="172" name="Google Shape;172;p15"/>
            <p:cNvSpPr txBox="1"/>
            <p:nvPr/>
          </p:nvSpPr>
          <p:spPr>
            <a:xfrm>
              <a:off x="628498" y="1488492"/>
              <a:ext cx="59289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F3F3F"/>
                  </a:solidFill>
                  <a:latin typeface="Lato"/>
                  <a:ea typeface="Lato"/>
                  <a:cs typeface="Lato"/>
                  <a:sym typeface="Lato"/>
                </a:rPr>
                <a:t>•  [Opportunities for exhibitors to interact with attendees and demonstrate their offerings]</a:t>
              </a:r>
              <a:endParaRPr sz="1200">
                <a:solidFill>
                  <a:srgbClr val="3F3F3F"/>
                </a:solidFill>
                <a:latin typeface="Lato"/>
                <a:ea typeface="Lato"/>
                <a:cs typeface="Lato"/>
                <a:sym typeface="Lato"/>
              </a:endParaRPr>
            </a:p>
          </p:txBody>
        </p:sp>
      </p:grpSp>
      <p:grpSp>
        <p:nvGrpSpPr>
          <p:cNvPr id="173" name="Google Shape;173;p15"/>
          <p:cNvGrpSpPr/>
          <p:nvPr/>
        </p:nvGrpSpPr>
        <p:grpSpPr>
          <a:xfrm>
            <a:off x="539988" y="4685352"/>
            <a:ext cx="6486755" cy="645667"/>
            <a:chOff x="540000" y="1027625"/>
            <a:chExt cx="6017398" cy="645667"/>
          </a:xfrm>
        </p:grpSpPr>
        <p:sp>
          <p:nvSpPr>
            <p:cNvPr id="174" name="Google Shape;174;p15"/>
            <p:cNvSpPr txBox="1"/>
            <p:nvPr/>
          </p:nvSpPr>
          <p:spPr>
            <a:xfrm>
              <a:off x="540000" y="1027625"/>
              <a:ext cx="36672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3F3F3F"/>
                  </a:solidFill>
                  <a:latin typeface="Lato"/>
                  <a:ea typeface="Lato"/>
                  <a:cs typeface="Lato"/>
                  <a:sym typeface="Lato"/>
                </a:rPr>
                <a:t>Entertainment and Special Attractions:</a:t>
              </a:r>
              <a:endParaRPr b="1" sz="1200">
                <a:solidFill>
                  <a:srgbClr val="3F3F3F"/>
                </a:solidFill>
                <a:latin typeface="Lato"/>
                <a:ea typeface="Lato"/>
                <a:cs typeface="Lato"/>
                <a:sym typeface="Lato"/>
              </a:endParaRPr>
            </a:p>
          </p:txBody>
        </p:sp>
        <p:sp>
          <p:nvSpPr>
            <p:cNvPr id="175" name="Google Shape;175;p15"/>
            <p:cNvSpPr txBox="1"/>
            <p:nvPr/>
          </p:nvSpPr>
          <p:spPr>
            <a:xfrm>
              <a:off x="628498" y="1261125"/>
              <a:ext cx="59289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F3F3F"/>
                  </a:solidFill>
                  <a:latin typeface="Lato"/>
                  <a:ea typeface="Lato"/>
                  <a:cs typeface="Lato"/>
                  <a:sym typeface="Lato"/>
                </a:rPr>
                <a:t>•  [Live performances, entertainment, or cultural experiences]</a:t>
              </a:r>
              <a:endParaRPr sz="1200">
                <a:solidFill>
                  <a:srgbClr val="3F3F3F"/>
                </a:solidFill>
                <a:latin typeface="Lato"/>
                <a:ea typeface="Lato"/>
                <a:cs typeface="Lato"/>
                <a:sym typeface="Lato"/>
              </a:endParaRPr>
            </a:p>
          </p:txBody>
        </p:sp>
        <p:sp>
          <p:nvSpPr>
            <p:cNvPr id="176" name="Google Shape;176;p15"/>
            <p:cNvSpPr txBox="1"/>
            <p:nvPr/>
          </p:nvSpPr>
          <p:spPr>
            <a:xfrm>
              <a:off x="628498" y="1488492"/>
              <a:ext cx="59289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F3F3F"/>
                  </a:solidFill>
                  <a:latin typeface="Lato"/>
                  <a:ea typeface="Lato"/>
                  <a:cs typeface="Lato"/>
                  <a:sym typeface="Lato"/>
                </a:rPr>
                <a:t>•  [Special attractions such as [highlight any unique features or activities]</a:t>
              </a:r>
              <a:endParaRPr sz="1200">
                <a:solidFill>
                  <a:srgbClr val="3F3F3F"/>
                </a:solidFill>
                <a:latin typeface="Lato"/>
                <a:ea typeface="Lato"/>
                <a:cs typeface="Lato"/>
                <a:sym typeface="Lato"/>
              </a:endParaRPr>
            </a:p>
          </p:txBody>
        </p:sp>
      </p:grpSp>
      <p:grpSp>
        <p:nvGrpSpPr>
          <p:cNvPr id="177" name="Google Shape;177;p15"/>
          <p:cNvGrpSpPr/>
          <p:nvPr/>
        </p:nvGrpSpPr>
        <p:grpSpPr>
          <a:xfrm>
            <a:off x="539988" y="5599783"/>
            <a:ext cx="6486755" cy="645667"/>
            <a:chOff x="540000" y="1027625"/>
            <a:chExt cx="6017398" cy="645667"/>
          </a:xfrm>
        </p:grpSpPr>
        <p:sp>
          <p:nvSpPr>
            <p:cNvPr id="178" name="Google Shape;178;p15"/>
            <p:cNvSpPr txBox="1"/>
            <p:nvPr/>
          </p:nvSpPr>
          <p:spPr>
            <a:xfrm>
              <a:off x="540000" y="1027625"/>
              <a:ext cx="36672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3F3F3F"/>
                  </a:solidFill>
                  <a:latin typeface="Lato"/>
                  <a:ea typeface="Lato"/>
                  <a:cs typeface="Lato"/>
                  <a:sym typeface="Lato"/>
                </a:rPr>
                <a:t>Sponsorship Activation Zones:</a:t>
              </a:r>
              <a:endParaRPr b="1" sz="1200">
                <a:solidFill>
                  <a:srgbClr val="3F3F3F"/>
                </a:solidFill>
                <a:latin typeface="Lato"/>
                <a:ea typeface="Lato"/>
                <a:cs typeface="Lato"/>
                <a:sym typeface="Lato"/>
              </a:endParaRPr>
            </a:p>
          </p:txBody>
        </p:sp>
        <p:sp>
          <p:nvSpPr>
            <p:cNvPr id="179" name="Google Shape;179;p15"/>
            <p:cNvSpPr txBox="1"/>
            <p:nvPr/>
          </p:nvSpPr>
          <p:spPr>
            <a:xfrm>
              <a:off x="628498" y="1261125"/>
              <a:ext cx="59289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F3F3F"/>
                  </a:solidFill>
                  <a:latin typeface="Lato"/>
                  <a:ea typeface="Lato"/>
                  <a:cs typeface="Lato"/>
                  <a:sym typeface="Lato"/>
                </a:rPr>
                <a:t>•  [Dedicated areas for sponsors to showcase their brand and engage with attendees]</a:t>
              </a:r>
              <a:endParaRPr sz="1200">
                <a:solidFill>
                  <a:srgbClr val="3F3F3F"/>
                </a:solidFill>
                <a:latin typeface="Lato"/>
                <a:ea typeface="Lato"/>
                <a:cs typeface="Lato"/>
                <a:sym typeface="Lato"/>
              </a:endParaRPr>
            </a:p>
          </p:txBody>
        </p:sp>
        <p:sp>
          <p:nvSpPr>
            <p:cNvPr id="180" name="Google Shape;180;p15"/>
            <p:cNvSpPr txBox="1"/>
            <p:nvPr/>
          </p:nvSpPr>
          <p:spPr>
            <a:xfrm>
              <a:off x="628498" y="1488492"/>
              <a:ext cx="59289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F3F3F"/>
                  </a:solidFill>
                  <a:latin typeface="Lato"/>
                  <a:ea typeface="Lato"/>
                  <a:cs typeface="Lato"/>
                  <a:sym typeface="Lato"/>
                </a:rPr>
                <a:t>•  [Customized activations and promotional opportunities for sponsors]</a:t>
              </a:r>
              <a:endParaRPr sz="1200">
                <a:solidFill>
                  <a:srgbClr val="3F3F3F"/>
                </a:solidFill>
                <a:latin typeface="Lato"/>
                <a:ea typeface="Lato"/>
                <a:cs typeface="Lato"/>
                <a:sym typeface="Lato"/>
              </a:endParaRPr>
            </a:p>
          </p:txBody>
        </p:sp>
      </p:grpSp>
      <p:grpSp>
        <p:nvGrpSpPr>
          <p:cNvPr id="181" name="Google Shape;181;p15"/>
          <p:cNvGrpSpPr/>
          <p:nvPr/>
        </p:nvGrpSpPr>
        <p:grpSpPr>
          <a:xfrm>
            <a:off x="539988" y="6514214"/>
            <a:ext cx="6486755" cy="645667"/>
            <a:chOff x="540000" y="1027625"/>
            <a:chExt cx="6017398" cy="645667"/>
          </a:xfrm>
        </p:grpSpPr>
        <p:sp>
          <p:nvSpPr>
            <p:cNvPr id="182" name="Google Shape;182;p15"/>
            <p:cNvSpPr txBox="1"/>
            <p:nvPr/>
          </p:nvSpPr>
          <p:spPr>
            <a:xfrm>
              <a:off x="540000" y="1027625"/>
              <a:ext cx="36672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3F3F3F"/>
                  </a:solidFill>
                  <a:latin typeface="Lato"/>
                  <a:ea typeface="Lato"/>
                  <a:cs typeface="Lato"/>
                  <a:sym typeface="Lato"/>
                </a:rPr>
                <a:t>Interactive Technology:</a:t>
              </a:r>
              <a:endParaRPr b="1" sz="1200">
                <a:solidFill>
                  <a:srgbClr val="3F3F3F"/>
                </a:solidFill>
                <a:latin typeface="Lato"/>
                <a:ea typeface="Lato"/>
                <a:cs typeface="Lato"/>
                <a:sym typeface="Lato"/>
              </a:endParaRPr>
            </a:p>
          </p:txBody>
        </p:sp>
        <p:sp>
          <p:nvSpPr>
            <p:cNvPr id="183" name="Google Shape;183;p15"/>
            <p:cNvSpPr txBox="1"/>
            <p:nvPr/>
          </p:nvSpPr>
          <p:spPr>
            <a:xfrm>
              <a:off x="628498" y="1261125"/>
              <a:ext cx="59289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F3F3F"/>
                  </a:solidFill>
                  <a:latin typeface="Lato"/>
                  <a:ea typeface="Lato"/>
                  <a:cs typeface="Lato"/>
                  <a:sym typeface="Lato"/>
                </a:rPr>
                <a:t>•  [Interactive technology demonstrations or showcases]</a:t>
              </a:r>
              <a:endParaRPr sz="1200">
                <a:solidFill>
                  <a:srgbClr val="3F3F3F"/>
                </a:solidFill>
                <a:latin typeface="Lato"/>
                <a:ea typeface="Lato"/>
                <a:cs typeface="Lato"/>
                <a:sym typeface="Lato"/>
              </a:endParaRPr>
            </a:p>
          </p:txBody>
        </p:sp>
        <p:sp>
          <p:nvSpPr>
            <p:cNvPr id="184" name="Google Shape;184;p15"/>
            <p:cNvSpPr txBox="1"/>
            <p:nvPr/>
          </p:nvSpPr>
          <p:spPr>
            <a:xfrm>
              <a:off x="628498" y="1488492"/>
              <a:ext cx="59289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F3F3F"/>
                  </a:solidFill>
                  <a:latin typeface="Lato"/>
                  <a:ea typeface="Lato"/>
                  <a:cs typeface="Lato"/>
                  <a:sym typeface="Lato"/>
                </a:rPr>
                <a:t>•  </a:t>
              </a:r>
              <a:r>
                <a:rPr lang="uk" sz="1200">
                  <a:solidFill>
                    <a:srgbClr val="3F3F3F"/>
                  </a:solidFill>
                  <a:latin typeface="Lato"/>
                  <a:ea typeface="Lato"/>
                  <a:cs typeface="Lato"/>
                  <a:sym typeface="Lato"/>
                </a:rPr>
                <a:t>[Virtual reality experiences, augmented reality exhibits, or digital installations]</a:t>
              </a:r>
              <a:endParaRPr sz="1200">
                <a:solidFill>
                  <a:srgbClr val="3F3F3F"/>
                </a:solidFill>
                <a:latin typeface="Lato"/>
                <a:ea typeface="Lato"/>
                <a:cs typeface="Lato"/>
                <a:sym typeface="Lato"/>
              </a:endParaRPr>
            </a:p>
          </p:txBody>
        </p:sp>
      </p:grpSp>
      <p:grpSp>
        <p:nvGrpSpPr>
          <p:cNvPr id="185" name="Google Shape;185;p15"/>
          <p:cNvGrpSpPr/>
          <p:nvPr/>
        </p:nvGrpSpPr>
        <p:grpSpPr>
          <a:xfrm>
            <a:off x="539988" y="7428645"/>
            <a:ext cx="6486755" cy="645667"/>
            <a:chOff x="540000" y="1027625"/>
            <a:chExt cx="6017398" cy="645667"/>
          </a:xfrm>
        </p:grpSpPr>
        <p:sp>
          <p:nvSpPr>
            <p:cNvPr id="186" name="Google Shape;186;p15"/>
            <p:cNvSpPr txBox="1"/>
            <p:nvPr/>
          </p:nvSpPr>
          <p:spPr>
            <a:xfrm>
              <a:off x="540000" y="1027625"/>
              <a:ext cx="36672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3F3F3F"/>
                  </a:solidFill>
                  <a:latin typeface="Lato"/>
                  <a:ea typeface="Lato"/>
                  <a:cs typeface="Lato"/>
                  <a:sym typeface="Lato"/>
                </a:rPr>
                <a:t>Social Media Engagement:</a:t>
              </a:r>
              <a:endParaRPr b="1" sz="1200">
                <a:solidFill>
                  <a:srgbClr val="3F3F3F"/>
                </a:solidFill>
                <a:latin typeface="Lato"/>
                <a:ea typeface="Lato"/>
                <a:cs typeface="Lato"/>
                <a:sym typeface="Lato"/>
              </a:endParaRPr>
            </a:p>
          </p:txBody>
        </p:sp>
        <p:sp>
          <p:nvSpPr>
            <p:cNvPr id="187" name="Google Shape;187;p15"/>
            <p:cNvSpPr txBox="1"/>
            <p:nvPr/>
          </p:nvSpPr>
          <p:spPr>
            <a:xfrm>
              <a:off x="628498" y="1261125"/>
              <a:ext cx="59289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F3F3F"/>
                  </a:solidFill>
                  <a:latin typeface="Lato"/>
                  <a:ea typeface="Lato"/>
                  <a:cs typeface="Lato"/>
                  <a:sym typeface="Lato"/>
                </a:rPr>
                <a:t>•  </a:t>
              </a:r>
              <a:r>
                <a:rPr lang="uk" sz="1200">
                  <a:solidFill>
                    <a:srgbClr val="3F3F3F"/>
                  </a:solidFill>
                  <a:latin typeface="Lato"/>
                  <a:ea typeface="Lato"/>
                  <a:cs typeface="Lato"/>
                  <a:sym typeface="Lato"/>
                </a:rPr>
                <a:t>[Social media activations to encourage attendee participation and interaction]</a:t>
              </a:r>
              <a:endParaRPr sz="1200">
                <a:solidFill>
                  <a:srgbClr val="3F3F3F"/>
                </a:solidFill>
                <a:latin typeface="Lato"/>
                <a:ea typeface="Lato"/>
                <a:cs typeface="Lato"/>
                <a:sym typeface="Lato"/>
              </a:endParaRPr>
            </a:p>
          </p:txBody>
        </p:sp>
        <p:sp>
          <p:nvSpPr>
            <p:cNvPr id="188" name="Google Shape;188;p15"/>
            <p:cNvSpPr txBox="1"/>
            <p:nvPr/>
          </p:nvSpPr>
          <p:spPr>
            <a:xfrm>
              <a:off x="628498" y="1488492"/>
              <a:ext cx="59289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F3F3F"/>
                  </a:solidFill>
                  <a:latin typeface="Lato"/>
                  <a:ea typeface="Lato"/>
                  <a:cs typeface="Lato"/>
                  <a:sym typeface="Lato"/>
                </a:rPr>
                <a:t>•  </a:t>
              </a:r>
              <a:r>
                <a:rPr lang="uk" sz="1200">
                  <a:solidFill>
                    <a:srgbClr val="3F3F3F"/>
                  </a:solidFill>
                  <a:latin typeface="Lato"/>
                  <a:ea typeface="Lato"/>
                  <a:cs typeface="Lato"/>
                  <a:sym typeface="Lato"/>
                </a:rPr>
                <a:t>[Hashtag campaigns, photo booths, and social media contests]</a:t>
              </a:r>
              <a:endParaRPr sz="1200">
                <a:solidFill>
                  <a:srgbClr val="3F3F3F"/>
                </a:solidFill>
                <a:latin typeface="Lato"/>
                <a:ea typeface="Lato"/>
                <a:cs typeface="Lato"/>
                <a:sym typeface="Lato"/>
              </a:endParaRPr>
            </a:p>
          </p:txBody>
        </p:sp>
      </p:grpSp>
      <p:grpSp>
        <p:nvGrpSpPr>
          <p:cNvPr id="189" name="Google Shape;189;p15"/>
          <p:cNvGrpSpPr/>
          <p:nvPr/>
        </p:nvGrpSpPr>
        <p:grpSpPr>
          <a:xfrm>
            <a:off x="540013" y="8343076"/>
            <a:ext cx="6486755" cy="645667"/>
            <a:chOff x="540000" y="1027625"/>
            <a:chExt cx="6017398" cy="645667"/>
          </a:xfrm>
        </p:grpSpPr>
        <p:sp>
          <p:nvSpPr>
            <p:cNvPr id="190" name="Google Shape;190;p15"/>
            <p:cNvSpPr txBox="1"/>
            <p:nvPr/>
          </p:nvSpPr>
          <p:spPr>
            <a:xfrm>
              <a:off x="540000" y="1027625"/>
              <a:ext cx="36672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3F3F3F"/>
                  </a:solidFill>
                  <a:latin typeface="Lato"/>
                  <a:ea typeface="Lato"/>
                  <a:cs typeface="Lato"/>
                  <a:sym typeface="Lato"/>
                </a:rPr>
                <a:t>Feedback and Q&amp;A Sessions:</a:t>
              </a:r>
              <a:endParaRPr b="1" sz="1200">
                <a:solidFill>
                  <a:srgbClr val="3F3F3F"/>
                </a:solidFill>
                <a:latin typeface="Lato"/>
                <a:ea typeface="Lato"/>
                <a:cs typeface="Lato"/>
                <a:sym typeface="Lato"/>
              </a:endParaRPr>
            </a:p>
          </p:txBody>
        </p:sp>
        <p:sp>
          <p:nvSpPr>
            <p:cNvPr id="191" name="Google Shape;191;p15"/>
            <p:cNvSpPr txBox="1"/>
            <p:nvPr/>
          </p:nvSpPr>
          <p:spPr>
            <a:xfrm>
              <a:off x="628498" y="1261125"/>
              <a:ext cx="59289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F3F3F"/>
                  </a:solidFill>
                  <a:latin typeface="Lato"/>
                  <a:ea typeface="Lato"/>
                  <a:cs typeface="Lato"/>
                  <a:sym typeface="Lato"/>
                </a:rPr>
                <a:t>•  </a:t>
              </a:r>
              <a:r>
                <a:rPr lang="uk" sz="1200">
                  <a:solidFill>
                    <a:srgbClr val="3F3F3F"/>
                  </a:solidFill>
                  <a:latin typeface="Lato"/>
                  <a:ea typeface="Lato"/>
                  <a:cs typeface="Lato"/>
                  <a:sym typeface="Lato"/>
                </a:rPr>
                <a:t>[Opportunities for attendees to provide feedback and ask questions]</a:t>
              </a:r>
              <a:endParaRPr sz="1200">
                <a:solidFill>
                  <a:srgbClr val="3F3F3F"/>
                </a:solidFill>
                <a:latin typeface="Lato"/>
                <a:ea typeface="Lato"/>
                <a:cs typeface="Lato"/>
                <a:sym typeface="Lato"/>
              </a:endParaRPr>
            </a:p>
          </p:txBody>
        </p:sp>
        <p:sp>
          <p:nvSpPr>
            <p:cNvPr id="192" name="Google Shape;192;p15"/>
            <p:cNvSpPr txBox="1"/>
            <p:nvPr/>
          </p:nvSpPr>
          <p:spPr>
            <a:xfrm>
              <a:off x="628498" y="1488492"/>
              <a:ext cx="59289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F3F3F"/>
                  </a:solidFill>
                  <a:latin typeface="Lato"/>
                  <a:ea typeface="Lato"/>
                  <a:cs typeface="Lato"/>
                  <a:sym typeface="Lato"/>
                </a:rPr>
                <a:t>•  </a:t>
              </a:r>
              <a:r>
                <a:rPr lang="uk" sz="1200">
                  <a:solidFill>
                    <a:srgbClr val="3F3F3F"/>
                  </a:solidFill>
                  <a:latin typeface="Lato"/>
                  <a:ea typeface="Lato"/>
                  <a:cs typeface="Lato"/>
                  <a:sym typeface="Lato"/>
                </a:rPr>
                <a:t>[Interactive Q&amp;A sessions with speakers and presenters]</a:t>
              </a:r>
              <a:endParaRPr sz="1200">
                <a:solidFill>
                  <a:srgbClr val="3F3F3F"/>
                </a:solidFill>
                <a:latin typeface="Lato"/>
                <a:ea typeface="Lato"/>
                <a:cs typeface="Lato"/>
                <a:sym typeface="Lato"/>
              </a:endParaRPr>
            </a:p>
          </p:txBody>
        </p:sp>
      </p:grpSp>
      <p:grpSp>
        <p:nvGrpSpPr>
          <p:cNvPr id="193" name="Google Shape;193;p15"/>
          <p:cNvGrpSpPr/>
          <p:nvPr/>
        </p:nvGrpSpPr>
        <p:grpSpPr>
          <a:xfrm>
            <a:off x="540013" y="9257508"/>
            <a:ext cx="6486755" cy="645667"/>
            <a:chOff x="540000" y="1027625"/>
            <a:chExt cx="6017398" cy="645667"/>
          </a:xfrm>
        </p:grpSpPr>
        <p:sp>
          <p:nvSpPr>
            <p:cNvPr id="194" name="Google Shape;194;p15"/>
            <p:cNvSpPr txBox="1"/>
            <p:nvPr/>
          </p:nvSpPr>
          <p:spPr>
            <a:xfrm>
              <a:off x="540000" y="1027625"/>
              <a:ext cx="36672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3F3F3F"/>
                  </a:solidFill>
                  <a:latin typeface="Lato"/>
                  <a:ea typeface="Lato"/>
                  <a:cs typeface="Lato"/>
                  <a:sym typeface="Lato"/>
                </a:rPr>
                <a:t>Closing Remarks and Networking Reception:</a:t>
              </a:r>
              <a:endParaRPr b="1" sz="1200">
                <a:solidFill>
                  <a:srgbClr val="3F3F3F"/>
                </a:solidFill>
                <a:latin typeface="Lato"/>
                <a:ea typeface="Lato"/>
                <a:cs typeface="Lato"/>
                <a:sym typeface="Lato"/>
              </a:endParaRPr>
            </a:p>
          </p:txBody>
        </p:sp>
        <p:sp>
          <p:nvSpPr>
            <p:cNvPr id="195" name="Google Shape;195;p15"/>
            <p:cNvSpPr txBox="1"/>
            <p:nvPr/>
          </p:nvSpPr>
          <p:spPr>
            <a:xfrm>
              <a:off x="628498" y="1261125"/>
              <a:ext cx="59289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F3F3F"/>
                  </a:solidFill>
                  <a:latin typeface="Lato"/>
                  <a:ea typeface="Lato"/>
                  <a:cs typeface="Lato"/>
                  <a:sym typeface="Lato"/>
                </a:rPr>
                <a:t>•  </a:t>
              </a:r>
              <a:r>
                <a:rPr lang="uk" sz="1200">
                  <a:solidFill>
                    <a:srgbClr val="3F3F3F"/>
                  </a:solidFill>
                  <a:latin typeface="Lato"/>
                  <a:ea typeface="Lato"/>
                  <a:cs typeface="Lato"/>
                  <a:sym typeface="Lato"/>
                </a:rPr>
                <a:t>[Closing remarks summarizing key takeaways from the event]</a:t>
              </a:r>
              <a:endParaRPr sz="1200">
                <a:solidFill>
                  <a:srgbClr val="3F3F3F"/>
                </a:solidFill>
                <a:latin typeface="Lato"/>
                <a:ea typeface="Lato"/>
                <a:cs typeface="Lato"/>
                <a:sym typeface="Lato"/>
              </a:endParaRPr>
            </a:p>
          </p:txBody>
        </p:sp>
        <p:sp>
          <p:nvSpPr>
            <p:cNvPr id="196" name="Google Shape;196;p15"/>
            <p:cNvSpPr txBox="1"/>
            <p:nvPr/>
          </p:nvSpPr>
          <p:spPr>
            <a:xfrm>
              <a:off x="628498" y="1488492"/>
              <a:ext cx="59289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F3F3F"/>
                  </a:solidFill>
                  <a:latin typeface="Lato"/>
                  <a:ea typeface="Lato"/>
                  <a:cs typeface="Lato"/>
                  <a:sym typeface="Lato"/>
                </a:rPr>
                <a:t>•  </a:t>
              </a:r>
              <a:r>
                <a:rPr lang="uk" sz="1200">
                  <a:solidFill>
                    <a:srgbClr val="3F3F3F"/>
                  </a:solidFill>
                  <a:latin typeface="Lato"/>
                  <a:ea typeface="Lato"/>
                  <a:cs typeface="Lato"/>
                  <a:sym typeface="Lato"/>
                </a:rPr>
                <a:t>[Networking reception to foster continued discussions and connections]</a:t>
              </a:r>
              <a:endParaRPr sz="1200">
                <a:solidFill>
                  <a:srgbClr val="3F3F3F"/>
                </a:solidFill>
                <a:latin typeface="Lato"/>
                <a:ea typeface="Lato"/>
                <a:cs typeface="Lato"/>
                <a:sym typeface="Lato"/>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16"/>
          <p:cNvSpPr txBox="1"/>
          <p:nvPr/>
        </p:nvSpPr>
        <p:spPr>
          <a:xfrm>
            <a:off x="3352800" y="10348175"/>
            <a:ext cx="854400" cy="138600"/>
          </a:xfrm>
          <a:prstGeom prst="rect">
            <a:avLst/>
          </a:prstGeom>
          <a:noFill/>
          <a:ln>
            <a:noFill/>
          </a:ln>
        </p:spPr>
        <p:txBody>
          <a:bodyPr anchorCtr="0" anchor="t" bIns="0" lIns="0" spcFirstLastPara="1" rIns="0" wrap="square" tIns="0">
            <a:spAutoFit/>
          </a:bodyPr>
          <a:lstStyle/>
          <a:p>
            <a:pPr indent="0" lvl="0" marL="0" rtl="0" algn="ctr">
              <a:lnSpc>
                <a:spcPct val="125000"/>
              </a:lnSpc>
              <a:spcBef>
                <a:spcPts val="0"/>
              </a:spcBef>
              <a:spcAft>
                <a:spcPts val="0"/>
              </a:spcAft>
              <a:buNone/>
            </a:pPr>
            <a:r>
              <a:rPr lang="uk" sz="900">
                <a:solidFill>
                  <a:srgbClr val="9D9D9C"/>
                </a:solidFill>
                <a:latin typeface="Lato"/>
                <a:ea typeface="Lato"/>
                <a:cs typeface="Lato"/>
                <a:sym typeface="Lato"/>
              </a:rPr>
              <a:t>Page 4</a:t>
            </a:r>
            <a:endParaRPr sz="900">
              <a:solidFill>
                <a:srgbClr val="9D9D9C"/>
              </a:solidFill>
              <a:latin typeface="Lato"/>
              <a:ea typeface="Lato"/>
              <a:cs typeface="Lato"/>
              <a:sym typeface="Lato"/>
            </a:endParaRPr>
          </a:p>
        </p:txBody>
      </p:sp>
      <p:sp>
        <p:nvSpPr>
          <p:cNvPr id="202" name="Google Shape;202;p16"/>
          <p:cNvSpPr txBox="1"/>
          <p:nvPr/>
        </p:nvSpPr>
        <p:spPr>
          <a:xfrm>
            <a:off x="539999" y="511027"/>
            <a:ext cx="29037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800">
                <a:solidFill>
                  <a:srgbClr val="314A3B"/>
                </a:solidFill>
                <a:latin typeface="Lato"/>
                <a:ea typeface="Lato"/>
                <a:cs typeface="Lato"/>
                <a:sym typeface="Lato"/>
              </a:rPr>
              <a:t>5. Budget and Funding</a:t>
            </a:r>
            <a:endParaRPr b="1" sz="1800">
              <a:solidFill>
                <a:srgbClr val="314A3B"/>
              </a:solidFill>
              <a:latin typeface="Lato"/>
              <a:ea typeface="Lato"/>
              <a:cs typeface="Lato"/>
              <a:sym typeface="Lato"/>
            </a:endParaRPr>
          </a:p>
        </p:txBody>
      </p:sp>
      <p:sp>
        <p:nvSpPr>
          <p:cNvPr id="203" name="Google Shape;203;p16"/>
          <p:cNvSpPr txBox="1"/>
          <p:nvPr/>
        </p:nvSpPr>
        <p:spPr>
          <a:xfrm>
            <a:off x="539999" y="5100008"/>
            <a:ext cx="29037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800">
                <a:solidFill>
                  <a:srgbClr val="314A3B"/>
                </a:solidFill>
                <a:latin typeface="Lato"/>
                <a:ea typeface="Lato"/>
                <a:cs typeface="Lato"/>
                <a:sym typeface="Lato"/>
              </a:rPr>
              <a:t>5.1 Sources of Funding</a:t>
            </a:r>
            <a:endParaRPr b="1" sz="1800">
              <a:solidFill>
                <a:srgbClr val="314A3B"/>
              </a:solidFill>
              <a:latin typeface="Lato"/>
              <a:ea typeface="Lato"/>
              <a:cs typeface="Lato"/>
              <a:sym typeface="Lato"/>
            </a:endParaRPr>
          </a:p>
        </p:txBody>
      </p:sp>
      <p:grpSp>
        <p:nvGrpSpPr>
          <p:cNvPr id="204" name="Google Shape;204;p16"/>
          <p:cNvGrpSpPr/>
          <p:nvPr/>
        </p:nvGrpSpPr>
        <p:grpSpPr>
          <a:xfrm>
            <a:off x="539999" y="5634639"/>
            <a:ext cx="6017399" cy="418293"/>
            <a:chOff x="539999" y="5031732"/>
            <a:chExt cx="6017399" cy="418293"/>
          </a:xfrm>
        </p:grpSpPr>
        <p:sp>
          <p:nvSpPr>
            <p:cNvPr id="205" name="Google Shape;205;p16"/>
            <p:cNvSpPr txBox="1"/>
            <p:nvPr/>
          </p:nvSpPr>
          <p:spPr>
            <a:xfrm>
              <a:off x="539999" y="5031732"/>
              <a:ext cx="29037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3F3F3F"/>
                  </a:solidFill>
                  <a:latin typeface="Lato"/>
                  <a:ea typeface="Lato"/>
                  <a:cs typeface="Lato"/>
                  <a:sym typeface="Lato"/>
                </a:rPr>
                <a:t>Sponsorships:</a:t>
              </a:r>
              <a:endParaRPr b="1" sz="1200">
                <a:solidFill>
                  <a:srgbClr val="3F3F3F"/>
                </a:solidFill>
                <a:latin typeface="Lato"/>
                <a:ea typeface="Lato"/>
                <a:cs typeface="Lato"/>
                <a:sym typeface="Lato"/>
              </a:endParaRPr>
            </a:p>
          </p:txBody>
        </p:sp>
        <p:sp>
          <p:nvSpPr>
            <p:cNvPr id="206" name="Google Shape;206;p16"/>
            <p:cNvSpPr txBox="1"/>
            <p:nvPr/>
          </p:nvSpPr>
          <p:spPr>
            <a:xfrm>
              <a:off x="628498" y="5265225"/>
              <a:ext cx="59289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F3F3F"/>
                  </a:solidFill>
                  <a:latin typeface="Lato"/>
                  <a:ea typeface="Lato"/>
                  <a:cs typeface="Lato"/>
                  <a:sym typeface="Lato"/>
                </a:rPr>
                <a:t>•  </a:t>
              </a:r>
              <a:r>
                <a:rPr lang="uk" sz="1200">
                  <a:solidFill>
                    <a:srgbClr val="3F3F3F"/>
                  </a:solidFill>
                  <a:latin typeface="Lato"/>
                  <a:ea typeface="Lato"/>
                  <a:cs typeface="Lato"/>
                  <a:sym typeface="Lato"/>
                </a:rPr>
                <a:t>[List of sponsors and corresponding sponsorship amounts]</a:t>
              </a:r>
              <a:endParaRPr sz="1200">
                <a:solidFill>
                  <a:srgbClr val="3F3F3F"/>
                </a:solidFill>
                <a:latin typeface="Lato"/>
                <a:ea typeface="Lato"/>
                <a:cs typeface="Lato"/>
                <a:sym typeface="Lato"/>
              </a:endParaRPr>
            </a:p>
          </p:txBody>
        </p:sp>
      </p:grpSp>
      <p:grpSp>
        <p:nvGrpSpPr>
          <p:cNvPr id="207" name="Google Shape;207;p16"/>
          <p:cNvGrpSpPr/>
          <p:nvPr/>
        </p:nvGrpSpPr>
        <p:grpSpPr>
          <a:xfrm>
            <a:off x="540000" y="1063975"/>
            <a:ext cx="6486500" cy="3727800"/>
            <a:chOff x="540000" y="1063975"/>
            <a:chExt cx="6486500" cy="3727800"/>
          </a:xfrm>
        </p:grpSpPr>
        <p:grpSp>
          <p:nvGrpSpPr>
            <p:cNvPr id="208" name="Google Shape;208;p16"/>
            <p:cNvGrpSpPr/>
            <p:nvPr/>
          </p:nvGrpSpPr>
          <p:grpSpPr>
            <a:xfrm>
              <a:off x="540000" y="1063975"/>
              <a:ext cx="6486500" cy="3727800"/>
              <a:chOff x="540000" y="1063975"/>
              <a:chExt cx="6486500" cy="3727800"/>
            </a:xfrm>
          </p:grpSpPr>
          <p:sp>
            <p:nvSpPr>
              <p:cNvPr id="209" name="Google Shape;209;p16"/>
              <p:cNvSpPr/>
              <p:nvPr/>
            </p:nvSpPr>
            <p:spPr>
              <a:xfrm>
                <a:off x="540000" y="1063975"/>
                <a:ext cx="6486000" cy="332400"/>
              </a:xfrm>
              <a:prstGeom prst="rect">
                <a:avLst/>
              </a:prstGeom>
              <a:solidFill>
                <a:srgbClr val="E1EAD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cxnSp>
            <p:nvCxnSpPr>
              <p:cNvPr id="210" name="Google Shape;210;p16"/>
              <p:cNvCxnSpPr/>
              <p:nvPr/>
            </p:nvCxnSpPr>
            <p:spPr>
              <a:xfrm>
                <a:off x="3710875" y="1063975"/>
                <a:ext cx="0" cy="3727800"/>
              </a:xfrm>
              <a:prstGeom prst="straightConnector1">
                <a:avLst/>
              </a:prstGeom>
              <a:noFill/>
              <a:ln cap="flat" cmpd="sng" w="9525">
                <a:solidFill>
                  <a:srgbClr val="BBCABF"/>
                </a:solidFill>
                <a:prstDash val="solid"/>
                <a:round/>
                <a:headEnd len="med" w="med" type="none"/>
                <a:tailEnd len="med" w="med" type="none"/>
              </a:ln>
            </p:spPr>
          </p:cxnSp>
          <p:grpSp>
            <p:nvGrpSpPr>
              <p:cNvPr id="211" name="Google Shape;211;p16"/>
              <p:cNvGrpSpPr/>
              <p:nvPr/>
            </p:nvGrpSpPr>
            <p:grpSpPr>
              <a:xfrm>
                <a:off x="540500" y="1063975"/>
                <a:ext cx="6486000" cy="3727800"/>
                <a:chOff x="540500" y="1063975"/>
                <a:chExt cx="6486000" cy="3727800"/>
              </a:xfrm>
            </p:grpSpPr>
            <p:cxnSp>
              <p:nvCxnSpPr>
                <p:cNvPr id="212" name="Google Shape;212;p16"/>
                <p:cNvCxnSpPr/>
                <p:nvPr/>
              </p:nvCxnSpPr>
              <p:spPr>
                <a:xfrm>
                  <a:off x="540500" y="1396023"/>
                  <a:ext cx="6486000" cy="0"/>
                </a:xfrm>
                <a:prstGeom prst="straightConnector1">
                  <a:avLst/>
                </a:prstGeom>
                <a:noFill/>
                <a:ln cap="flat" cmpd="sng" w="9525">
                  <a:solidFill>
                    <a:srgbClr val="BBCABF"/>
                  </a:solidFill>
                  <a:prstDash val="solid"/>
                  <a:round/>
                  <a:headEnd len="med" w="med" type="none"/>
                  <a:tailEnd len="med" w="med" type="none"/>
                </a:ln>
              </p:spPr>
            </p:cxnSp>
            <p:cxnSp>
              <p:nvCxnSpPr>
                <p:cNvPr id="213" name="Google Shape;213;p16"/>
                <p:cNvCxnSpPr/>
                <p:nvPr/>
              </p:nvCxnSpPr>
              <p:spPr>
                <a:xfrm>
                  <a:off x="540500" y="1704825"/>
                  <a:ext cx="6486000" cy="0"/>
                </a:xfrm>
                <a:prstGeom prst="straightConnector1">
                  <a:avLst/>
                </a:prstGeom>
                <a:noFill/>
                <a:ln cap="flat" cmpd="sng" w="9525">
                  <a:solidFill>
                    <a:srgbClr val="BBCABF"/>
                  </a:solidFill>
                  <a:prstDash val="solid"/>
                  <a:round/>
                  <a:headEnd len="med" w="med" type="none"/>
                  <a:tailEnd len="med" w="med" type="none"/>
                </a:ln>
              </p:spPr>
            </p:cxnSp>
            <p:cxnSp>
              <p:nvCxnSpPr>
                <p:cNvPr id="214" name="Google Shape;214;p16"/>
                <p:cNvCxnSpPr/>
                <p:nvPr/>
              </p:nvCxnSpPr>
              <p:spPr>
                <a:xfrm>
                  <a:off x="540500" y="2013627"/>
                  <a:ext cx="6486000" cy="0"/>
                </a:xfrm>
                <a:prstGeom prst="straightConnector1">
                  <a:avLst/>
                </a:prstGeom>
                <a:noFill/>
                <a:ln cap="flat" cmpd="sng" w="9525">
                  <a:solidFill>
                    <a:srgbClr val="BBCABF"/>
                  </a:solidFill>
                  <a:prstDash val="solid"/>
                  <a:round/>
                  <a:headEnd len="med" w="med" type="none"/>
                  <a:tailEnd len="med" w="med" type="none"/>
                </a:ln>
              </p:spPr>
            </p:cxnSp>
            <p:cxnSp>
              <p:nvCxnSpPr>
                <p:cNvPr id="215" name="Google Shape;215;p16"/>
                <p:cNvCxnSpPr/>
                <p:nvPr/>
              </p:nvCxnSpPr>
              <p:spPr>
                <a:xfrm>
                  <a:off x="540500" y="2322429"/>
                  <a:ext cx="6486000" cy="0"/>
                </a:xfrm>
                <a:prstGeom prst="straightConnector1">
                  <a:avLst/>
                </a:prstGeom>
                <a:noFill/>
                <a:ln cap="flat" cmpd="sng" w="9525">
                  <a:solidFill>
                    <a:srgbClr val="BBCABF"/>
                  </a:solidFill>
                  <a:prstDash val="solid"/>
                  <a:round/>
                  <a:headEnd len="med" w="med" type="none"/>
                  <a:tailEnd len="med" w="med" type="none"/>
                </a:ln>
              </p:spPr>
            </p:cxnSp>
            <p:cxnSp>
              <p:nvCxnSpPr>
                <p:cNvPr id="216" name="Google Shape;216;p16"/>
                <p:cNvCxnSpPr/>
                <p:nvPr/>
              </p:nvCxnSpPr>
              <p:spPr>
                <a:xfrm>
                  <a:off x="540500" y="2631231"/>
                  <a:ext cx="6486000" cy="0"/>
                </a:xfrm>
                <a:prstGeom prst="straightConnector1">
                  <a:avLst/>
                </a:prstGeom>
                <a:noFill/>
                <a:ln cap="flat" cmpd="sng" w="9525">
                  <a:solidFill>
                    <a:srgbClr val="BBCABF"/>
                  </a:solidFill>
                  <a:prstDash val="solid"/>
                  <a:round/>
                  <a:headEnd len="med" w="med" type="none"/>
                  <a:tailEnd len="med" w="med" type="none"/>
                </a:ln>
              </p:spPr>
            </p:cxnSp>
            <p:cxnSp>
              <p:nvCxnSpPr>
                <p:cNvPr id="217" name="Google Shape;217;p16"/>
                <p:cNvCxnSpPr/>
                <p:nvPr/>
              </p:nvCxnSpPr>
              <p:spPr>
                <a:xfrm>
                  <a:off x="540500" y="2940033"/>
                  <a:ext cx="6486000" cy="0"/>
                </a:xfrm>
                <a:prstGeom prst="straightConnector1">
                  <a:avLst/>
                </a:prstGeom>
                <a:noFill/>
                <a:ln cap="flat" cmpd="sng" w="9525">
                  <a:solidFill>
                    <a:srgbClr val="BBCABF"/>
                  </a:solidFill>
                  <a:prstDash val="solid"/>
                  <a:round/>
                  <a:headEnd len="med" w="med" type="none"/>
                  <a:tailEnd len="med" w="med" type="none"/>
                </a:ln>
              </p:spPr>
            </p:cxnSp>
            <p:cxnSp>
              <p:nvCxnSpPr>
                <p:cNvPr id="218" name="Google Shape;218;p16"/>
                <p:cNvCxnSpPr/>
                <p:nvPr/>
              </p:nvCxnSpPr>
              <p:spPr>
                <a:xfrm>
                  <a:off x="540500" y="3248835"/>
                  <a:ext cx="6486000" cy="0"/>
                </a:xfrm>
                <a:prstGeom prst="straightConnector1">
                  <a:avLst/>
                </a:prstGeom>
                <a:noFill/>
                <a:ln cap="flat" cmpd="sng" w="9525">
                  <a:solidFill>
                    <a:srgbClr val="BBCABF"/>
                  </a:solidFill>
                  <a:prstDash val="solid"/>
                  <a:round/>
                  <a:headEnd len="med" w="med" type="none"/>
                  <a:tailEnd len="med" w="med" type="none"/>
                </a:ln>
              </p:spPr>
            </p:cxnSp>
            <p:cxnSp>
              <p:nvCxnSpPr>
                <p:cNvPr id="219" name="Google Shape;219;p16"/>
                <p:cNvCxnSpPr/>
                <p:nvPr/>
              </p:nvCxnSpPr>
              <p:spPr>
                <a:xfrm>
                  <a:off x="540500" y="3557637"/>
                  <a:ext cx="6486000" cy="0"/>
                </a:xfrm>
                <a:prstGeom prst="straightConnector1">
                  <a:avLst/>
                </a:prstGeom>
                <a:noFill/>
                <a:ln cap="flat" cmpd="sng" w="9525">
                  <a:solidFill>
                    <a:srgbClr val="BBCABF"/>
                  </a:solidFill>
                  <a:prstDash val="solid"/>
                  <a:round/>
                  <a:headEnd len="med" w="med" type="none"/>
                  <a:tailEnd len="med" w="med" type="none"/>
                </a:ln>
              </p:spPr>
            </p:cxnSp>
            <p:cxnSp>
              <p:nvCxnSpPr>
                <p:cNvPr id="220" name="Google Shape;220;p16"/>
                <p:cNvCxnSpPr/>
                <p:nvPr/>
              </p:nvCxnSpPr>
              <p:spPr>
                <a:xfrm>
                  <a:off x="540500" y="3866439"/>
                  <a:ext cx="6486000" cy="0"/>
                </a:xfrm>
                <a:prstGeom prst="straightConnector1">
                  <a:avLst/>
                </a:prstGeom>
                <a:noFill/>
                <a:ln cap="flat" cmpd="sng" w="9525">
                  <a:solidFill>
                    <a:srgbClr val="BBCABF"/>
                  </a:solidFill>
                  <a:prstDash val="solid"/>
                  <a:round/>
                  <a:headEnd len="med" w="med" type="none"/>
                  <a:tailEnd len="med" w="med" type="none"/>
                </a:ln>
              </p:spPr>
            </p:cxnSp>
            <p:cxnSp>
              <p:nvCxnSpPr>
                <p:cNvPr id="221" name="Google Shape;221;p16"/>
                <p:cNvCxnSpPr/>
                <p:nvPr/>
              </p:nvCxnSpPr>
              <p:spPr>
                <a:xfrm>
                  <a:off x="540500" y="4175241"/>
                  <a:ext cx="6486000" cy="0"/>
                </a:xfrm>
                <a:prstGeom prst="straightConnector1">
                  <a:avLst/>
                </a:prstGeom>
                <a:noFill/>
                <a:ln cap="flat" cmpd="sng" w="9525">
                  <a:solidFill>
                    <a:srgbClr val="BBCABF"/>
                  </a:solidFill>
                  <a:prstDash val="solid"/>
                  <a:round/>
                  <a:headEnd len="med" w="med" type="none"/>
                  <a:tailEnd len="med" w="med" type="none"/>
                </a:ln>
              </p:spPr>
            </p:cxnSp>
            <p:cxnSp>
              <p:nvCxnSpPr>
                <p:cNvPr id="222" name="Google Shape;222;p16"/>
                <p:cNvCxnSpPr/>
                <p:nvPr/>
              </p:nvCxnSpPr>
              <p:spPr>
                <a:xfrm>
                  <a:off x="540500" y="4484043"/>
                  <a:ext cx="6486000" cy="0"/>
                </a:xfrm>
                <a:prstGeom prst="straightConnector1">
                  <a:avLst/>
                </a:prstGeom>
                <a:noFill/>
                <a:ln cap="flat" cmpd="sng" w="9525">
                  <a:solidFill>
                    <a:srgbClr val="BBCABF"/>
                  </a:solidFill>
                  <a:prstDash val="solid"/>
                  <a:round/>
                  <a:headEnd len="med" w="med" type="none"/>
                  <a:tailEnd len="med" w="med" type="none"/>
                </a:ln>
              </p:spPr>
            </p:cxnSp>
            <p:sp>
              <p:nvSpPr>
                <p:cNvPr id="223" name="Google Shape;223;p16"/>
                <p:cNvSpPr/>
                <p:nvPr/>
              </p:nvSpPr>
              <p:spPr>
                <a:xfrm>
                  <a:off x="540500" y="1063975"/>
                  <a:ext cx="6486000" cy="3727800"/>
                </a:xfrm>
                <a:prstGeom prst="rect">
                  <a:avLst/>
                </a:prstGeom>
                <a:noFill/>
                <a:ln cap="flat" cmpd="sng" w="9525">
                  <a:solidFill>
                    <a:srgbClr val="BBCAB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grpSp>
          <p:nvGrpSpPr>
            <p:cNvPr id="224" name="Google Shape;224;p16"/>
            <p:cNvGrpSpPr/>
            <p:nvPr/>
          </p:nvGrpSpPr>
          <p:grpSpPr>
            <a:xfrm>
              <a:off x="3816526" y="1152998"/>
              <a:ext cx="3078300" cy="2949177"/>
              <a:chOff x="3816526" y="1152998"/>
              <a:chExt cx="3078300" cy="2949177"/>
            </a:xfrm>
          </p:grpSpPr>
          <p:sp>
            <p:nvSpPr>
              <p:cNvPr id="225" name="Google Shape;225;p16"/>
              <p:cNvSpPr txBox="1"/>
              <p:nvPr/>
            </p:nvSpPr>
            <p:spPr>
              <a:xfrm>
                <a:off x="3816526" y="1458250"/>
                <a:ext cx="3078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575756"/>
                    </a:solidFill>
                    <a:latin typeface="Lato"/>
                    <a:ea typeface="Lato"/>
                    <a:cs typeface="Lato"/>
                    <a:sym typeface="Lato"/>
                  </a:rPr>
                  <a:t>[Amount]</a:t>
                </a:r>
                <a:endParaRPr sz="1200">
                  <a:solidFill>
                    <a:srgbClr val="575756"/>
                  </a:solidFill>
                  <a:latin typeface="Lato"/>
                  <a:ea typeface="Lato"/>
                  <a:cs typeface="Lato"/>
                  <a:sym typeface="Lato"/>
                </a:endParaRPr>
              </a:p>
            </p:txBody>
          </p:sp>
          <p:sp>
            <p:nvSpPr>
              <p:cNvPr id="226" name="Google Shape;226;p16"/>
              <p:cNvSpPr txBox="1"/>
              <p:nvPr/>
            </p:nvSpPr>
            <p:spPr>
              <a:xfrm>
                <a:off x="3816526" y="1772800"/>
                <a:ext cx="3078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575756"/>
                    </a:solidFill>
                    <a:latin typeface="Lato"/>
                    <a:ea typeface="Lato"/>
                    <a:cs typeface="Lato"/>
                    <a:sym typeface="Lato"/>
                  </a:rPr>
                  <a:t>[Amount]</a:t>
                </a:r>
                <a:endParaRPr sz="1200">
                  <a:solidFill>
                    <a:srgbClr val="575756"/>
                  </a:solidFill>
                  <a:latin typeface="Lato"/>
                  <a:ea typeface="Lato"/>
                  <a:cs typeface="Lato"/>
                  <a:sym typeface="Lato"/>
                </a:endParaRPr>
              </a:p>
            </p:txBody>
          </p:sp>
          <p:sp>
            <p:nvSpPr>
              <p:cNvPr id="227" name="Google Shape;227;p16"/>
              <p:cNvSpPr txBox="1"/>
              <p:nvPr/>
            </p:nvSpPr>
            <p:spPr>
              <a:xfrm>
                <a:off x="3816526" y="2087326"/>
                <a:ext cx="3078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575756"/>
                    </a:solidFill>
                    <a:latin typeface="Lato"/>
                    <a:ea typeface="Lato"/>
                    <a:cs typeface="Lato"/>
                    <a:sym typeface="Lato"/>
                  </a:rPr>
                  <a:t>[Amount]</a:t>
                </a:r>
                <a:endParaRPr sz="1200">
                  <a:solidFill>
                    <a:srgbClr val="575756"/>
                  </a:solidFill>
                  <a:latin typeface="Lato"/>
                  <a:ea typeface="Lato"/>
                  <a:cs typeface="Lato"/>
                  <a:sym typeface="Lato"/>
                </a:endParaRPr>
              </a:p>
            </p:txBody>
          </p:sp>
          <p:sp>
            <p:nvSpPr>
              <p:cNvPr id="228" name="Google Shape;228;p16"/>
              <p:cNvSpPr txBox="1"/>
              <p:nvPr/>
            </p:nvSpPr>
            <p:spPr>
              <a:xfrm>
                <a:off x="3816526" y="2385936"/>
                <a:ext cx="3078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575756"/>
                    </a:solidFill>
                    <a:latin typeface="Lato"/>
                    <a:ea typeface="Lato"/>
                    <a:cs typeface="Lato"/>
                    <a:sym typeface="Lato"/>
                  </a:rPr>
                  <a:t>[Amount]</a:t>
                </a:r>
                <a:endParaRPr sz="1200">
                  <a:solidFill>
                    <a:srgbClr val="575756"/>
                  </a:solidFill>
                  <a:latin typeface="Lato"/>
                  <a:ea typeface="Lato"/>
                  <a:cs typeface="Lato"/>
                  <a:sym typeface="Lato"/>
                </a:endParaRPr>
              </a:p>
            </p:txBody>
          </p:sp>
          <p:sp>
            <p:nvSpPr>
              <p:cNvPr id="229" name="Google Shape;229;p16"/>
              <p:cNvSpPr txBox="1"/>
              <p:nvPr/>
            </p:nvSpPr>
            <p:spPr>
              <a:xfrm>
                <a:off x="3816526" y="2695166"/>
                <a:ext cx="3078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575756"/>
                    </a:solidFill>
                    <a:latin typeface="Lato"/>
                    <a:ea typeface="Lato"/>
                    <a:cs typeface="Lato"/>
                    <a:sym typeface="Lato"/>
                  </a:rPr>
                  <a:t>[Amount]</a:t>
                </a:r>
                <a:endParaRPr sz="1200">
                  <a:solidFill>
                    <a:srgbClr val="575756"/>
                  </a:solidFill>
                  <a:latin typeface="Lato"/>
                  <a:ea typeface="Lato"/>
                  <a:cs typeface="Lato"/>
                  <a:sym typeface="Lato"/>
                </a:endParaRPr>
              </a:p>
            </p:txBody>
          </p:sp>
          <p:sp>
            <p:nvSpPr>
              <p:cNvPr id="230" name="Google Shape;230;p16"/>
              <p:cNvSpPr txBox="1"/>
              <p:nvPr/>
            </p:nvSpPr>
            <p:spPr>
              <a:xfrm>
                <a:off x="3816529" y="1152998"/>
                <a:ext cx="24714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latin typeface="Lato"/>
                    <a:ea typeface="Lato"/>
                    <a:cs typeface="Lato"/>
                    <a:sym typeface="Lato"/>
                  </a:rPr>
                  <a:t>ESTIMATED COST</a:t>
                </a:r>
                <a:endParaRPr b="1" sz="1200">
                  <a:latin typeface="Lato"/>
                  <a:ea typeface="Lato"/>
                  <a:cs typeface="Lato"/>
                  <a:sym typeface="Lato"/>
                </a:endParaRPr>
              </a:p>
            </p:txBody>
          </p:sp>
          <p:sp>
            <p:nvSpPr>
              <p:cNvPr id="231" name="Google Shape;231;p16"/>
              <p:cNvSpPr txBox="1"/>
              <p:nvPr/>
            </p:nvSpPr>
            <p:spPr>
              <a:xfrm>
                <a:off x="3816526" y="3010847"/>
                <a:ext cx="3078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575756"/>
                    </a:solidFill>
                    <a:latin typeface="Lato"/>
                    <a:ea typeface="Lato"/>
                    <a:cs typeface="Lato"/>
                    <a:sym typeface="Lato"/>
                  </a:rPr>
                  <a:t>[Amount]</a:t>
                </a:r>
                <a:endParaRPr sz="1200">
                  <a:solidFill>
                    <a:srgbClr val="575756"/>
                  </a:solidFill>
                  <a:latin typeface="Lato"/>
                  <a:ea typeface="Lato"/>
                  <a:cs typeface="Lato"/>
                  <a:sym typeface="Lato"/>
                </a:endParaRPr>
              </a:p>
            </p:txBody>
          </p:sp>
          <p:sp>
            <p:nvSpPr>
              <p:cNvPr id="232" name="Google Shape;232;p16"/>
              <p:cNvSpPr txBox="1"/>
              <p:nvPr/>
            </p:nvSpPr>
            <p:spPr>
              <a:xfrm>
                <a:off x="3816526" y="3321250"/>
                <a:ext cx="3078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575756"/>
                    </a:solidFill>
                    <a:latin typeface="Lato"/>
                    <a:ea typeface="Lato"/>
                    <a:cs typeface="Lato"/>
                    <a:sym typeface="Lato"/>
                  </a:rPr>
                  <a:t>[Amount]</a:t>
                </a:r>
                <a:endParaRPr sz="1200">
                  <a:solidFill>
                    <a:srgbClr val="575756"/>
                  </a:solidFill>
                  <a:latin typeface="Lato"/>
                  <a:ea typeface="Lato"/>
                  <a:cs typeface="Lato"/>
                  <a:sym typeface="Lato"/>
                </a:endParaRPr>
              </a:p>
            </p:txBody>
          </p:sp>
          <p:sp>
            <p:nvSpPr>
              <p:cNvPr id="233" name="Google Shape;233;p16"/>
              <p:cNvSpPr txBox="1"/>
              <p:nvPr/>
            </p:nvSpPr>
            <p:spPr>
              <a:xfrm>
                <a:off x="3816526" y="3619325"/>
                <a:ext cx="3078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575756"/>
                    </a:solidFill>
                    <a:latin typeface="Lato"/>
                    <a:ea typeface="Lato"/>
                    <a:cs typeface="Lato"/>
                    <a:sym typeface="Lato"/>
                  </a:rPr>
                  <a:t>[Amount]</a:t>
                </a:r>
                <a:endParaRPr sz="1200">
                  <a:solidFill>
                    <a:srgbClr val="575756"/>
                  </a:solidFill>
                  <a:latin typeface="Lato"/>
                  <a:ea typeface="Lato"/>
                  <a:cs typeface="Lato"/>
                  <a:sym typeface="Lato"/>
                </a:endParaRPr>
              </a:p>
            </p:txBody>
          </p:sp>
          <p:sp>
            <p:nvSpPr>
              <p:cNvPr id="234" name="Google Shape;234;p16"/>
              <p:cNvSpPr txBox="1"/>
              <p:nvPr/>
            </p:nvSpPr>
            <p:spPr>
              <a:xfrm>
                <a:off x="3816526" y="3917375"/>
                <a:ext cx="3078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575756"/>
                    </a:solidFill>
                    <a:latin typeface="Lato"/>
                    <a:ea typeface="Lato"/>
                    <a:cs typeface="Lato"/>
                    <a:sym typeface="Lato"/>
                  </a:rPr>
                  <a:t>[Amount]</a:t>
                </a:r>
                <a:endParaRPr sz="1200">
                  <a:solidFill>
                    <a:srgbClr val="575756"/>
                  </a:solidFill>
                  <a:latin typeface="Lato"/>
                  <a:ea typeface="Lato"/>
                  <a:cs typeface="Lato"/>
                  <a:sym typeface="Lato"/>
                </a:endParaRPr>
              </a:p>
            </p:txBody>
          </p:sp>
        </p:grpSp>
        <p:grpSp>
          <p:nvGrpSpPr>
            <p:cNvPr id="235" name="Google Shape;235;p16"/>
            <p:cNvGrpSpPr/>
            <p:nvPr/>
          </p:nvGrpSpPr>
          <p:grpSpPr>
            <a:xfrm>
              <a:off x="616572" y="1152994"/>
              <a:ext cx="2903764" cy="3577850"/>
              <a:chOff x="616572" y="1152994"/>
              <a:chExt cx="2903764" cy="3577850"/>
            </a:xfrm>
          </p:grpSpPr>
          <p:sp>
            <p:nvSpPr>
              <p:cNvPr id="236" name="Google Shape;236;p16"/>
              <p:cNvSpPr txBox="1"/>
              <p:nvPr/>
            </p:nvSpPr>
            <p:spPr>
              <a:xfrm>
                <a:off x="616572" y="1458234"/>
                <a:ext cx="2903764"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latin typeface="Lato"/>
                    <a:ea typeface="Lato"/>
                    <a:cs typeface="Lato"/>
                    <a:sym typeface="Lato"/>
                  </a:rPr>
                  <a:t>Venue Rental</a:t>
                </a:r>
                <a:endParaRPr sz="1200">
                  <a:latin typeface="Lato"/>
                  <a:ea typeface="Lato"/>
                  <a:cs typeface="Lato"/>
                  <a:sym typeface="Lato"/>
                </a:endParaRPr>
              </a:p>
            </p:txBody>
          </p:sp>
          <p:sp>
            <p:nvSpPr>
              <p:cNvPr id="237" name="Google Shape;237;p16"/>
              <p:cNvSpPr txBox="1"/>
              <p:nvPr/>
            </p:nvSpPr>
            <p:spPr>
              <a:xfrm>
                <a:off x="616572" y="1772784"/>
                <a:ext cx="2903764"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latin typeface="Lato"/>
                    <a:ea typeface="Lato"/>
                    <a:cs typeface="Lato"/>
                    <a:sym typeface="Lato"/>
                  </a:rPr>
                  <a:t>Catering</a:t>
                </a:r>
                <a:endParaRPr sz="1200">
                  <a:latin typeface="Lato"/>
                  <a:ea typeface="Lato"/>
                  <a:cs typeface="Lato"/>
                  <a:sym typeface="Lato"/>
                </a:endParaRPr>
              </a:p>
            </p:txBody>
          </p:sp>
          <p:sp>
            <p:nvSpPr>
              <p:cNvPr id="238" name="Google Shape;238;p16"/>
              <p:cNvSpPr txBox="1"/>
              <p:nvPr/>
            </p:nvSpPr>
            <p:spPr>
              <a:xfrm>
                <a:off x="616572" y="2087309"/>
                <a:ext cx="2903764"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latin typeface="Lato"/>
                    <a:ea typeface="Lato"/>
                    <a:cs typeface="Lato"/>
                    <a:sym typeface="Lato"/>
                  </a:rPr>
                  <a:t>Audio/Visual Equipment</a:t>
                </a:r>
                <a:endParaRPr sz="1200">
                  <a:latin typeface="Lato"/>
                  <a:ea typeface="Lato"/>
                  <a:cs typeface="Lato"/>
                  <a:sym typeface="Lato"/>
                </a:endParaRPr>
              </a:p>
            </p:txBody>
          </p:sp>
          <p:sp>
            <p:nvSpPr>
              <p:cNvPr id="239" name="Google Shape;239;p16"/>
              <p:cNvSpPr txBox="1"/>
              <p:nvPr/>
            </p:nvSpPr>
            <p:spPr>
              <a:xfrm>
                <a:off x="616572" y="2385919"/>
                <a:ext cx="2903764"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latin typeface="Lato"/>
                    <a:ea typeface="Lato"/>
                    <a:cs typeface="Lato"/>
                    <a:sym typeface="Lato"/>
                  </a:rPr>
                  <a:t>Marketing and Promotion</a:t>
                </a:r>
                <a:endParaRPr sz="1200">
                  <a:latin typeface="Lato"/>
                  <a:ea typeface="Lato"/>
                  <a:cs typeface="Lato"/>
                  <a:sym typeface="Lato"/>
                </a:endParaRPr>
              </a:p>
            </p:txBody>
          </p:sp>
          <p:sp>
            <p:nvSpPr>
              <p:cNvPr id="240" name="Google Shape;240;p16"/>
              <p:cNvSpPr txBox="1"/>
              <p:nvPr/>
            </p:nvSpPr>
            <p:spPr>
              <a:xfrm>
                <a:off x="616572" y="2695149"/>
                <a:ext cx="2903764"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latin typeface="Lato"/>
                    <a:ea typeface="Lato"/>
                    <a:cs typeface="Lato"/>
                    <a:sym typeface="Lato"/>
                  </a:rPr>
                  <a:t>Speaker Fees</a:t>
                </a:r>
                <a:endParaRPr sz="1200">
                  <a:latin typeface="Lato"/>
                  <a:ea typeface="Lato"/>
                  <a:cs typeface="Lato"/>
                  <a:sym typeface="Lato"/>
                </a:endParaRPr>
              </a:p>
            </p:txBody>
          </p:sp>
          <p:sp>
            <p:nvSpPr>
              <p:cNvPr id="241" name="Google Shape;241;p16"/>
              <p:cNvSpPr txBox="1"/>
              <p:nvPr/>
            </p:nvSpPr>
            <p:spPr>
              <a:xfrm>
                <a:off x="616572" y="1152994"/>
                <a:ext cx="2903764"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latin typeface="Lato"/>
                    <a:ea typeface="Lato"/>
                    <a:cs typeface="Lato"/>
                    <a:sym typeface="Lato"/>
                  </a:rPr>
                  <a:t>EXPENSE CATEGORY</a:t>
                </a:r>
                <a:endParaRPr b="1" sz="1200">
                  <a:latin typeface="Lato"/>
                  <a:ea typeface="Lato"/>
                  <a:cs typeface="Lato"/>
                  <a:sym typeface="Lato"/>
                </a:endParaRPr>
              </a:p>
            </p:txBody>
          </p:sp>
          <p:sp>
            <p:nvSpPr>
              <p:cNvPr id="242" name="Google Shape;242;p16"/>
              <p:cNvSpPr txBox="1"/>
              <p:nvPr/>
            </p:nvSpPr>
            <p:spPr>
              <a:xfrm>
                <a:off x="616572" y="3010829"/>
                <a:ext cx="2903764"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latin typeface="Lato"/>
                    <a:ea typeface="Lato"/>
                    <a:cs typeface="Lato"/>
                    <a:sym typeface="Lato"/>
                  </a:rPr>
                  <a:t>Staffing</a:t>
                </a:r>
                <a:endParaRPr sz="1200">
                  <a:latin typeface="Lato"/>
                  <a:ea typeface="Lato"/>
                  <a:cs typeface="Lato"/>
                  <a:sym typeface="Lato"/>
                </a:endParaRPr>
              </a:p>
            </p:txBody>
          </p:sp>
          <p:sp>
            <p:nvSpPr>
              <p:cNvPr id="243" name="Google Shape;243;p16"/>
              <p:cNvSpPr txBox="1"/>
              <p:nvPr/>
            </p:nvSpPr>
            <p:spPr>
              <a:xfrm>
                <a:off x="616572" y="3321232"/>
                <a:ext cx="2903764"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latin typeface="Lato"/>
                    <a:ea typeface="Lato"/>
                    <a:cs typeface="Lato"/>
                    <a:sym typeface="Lato"/>
                  </a:rPr>
                  <a:t>Printing Materials</a:t>
                </a:r>
                <a:endParaRPr sz="1200">
                  <a:latin typeface="Lato"/>
                  <a:ea typeface="Lato"/>
                  <a:cs typeface="Lato"/>
                  <a:sym typeface="Lato"/>
                </a:endParaRPr>
              </a:p>
            </p:txBody>
          </p:sp>
          <p:sp>
            <p:nvSpPr>
              <p:cNvPr id="244" name="Google Shape;244;p16"/>
              <p:cNvSpPr txBox="1"/>
              <p:nvPr/>
            </p:nvSpPr>
            <p:spPr>
              <a:xfrm>
                <a:off x="616572" y="3619307"/>
                <a:ext cx="29037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latin typeface="Lato"/>
                    <a:ea typeface="Lato"/>
                    <a:cs typeface="Lato"/>
                    <a:sym typeface="Lato"/>
                  </a:rPr>
                  <a:t>Transportation</a:t>
                </a:r>
                <a:endParaRPr sz="1200">
                  <a:latin typeface="Lato"/>
                  <a:ea typeface="Lato"/>
                  <a:cs typeface="Lato"/>
                  <a:sym typeface="Lato"/>
                </a:endParaRPr>
              </a:p>
            </p:txBody>
          </p:sp>
          <p:sp>
            <p:nvSpPr>
              <p:cNvPr id="245" name="Google Shape;245;p16"/>
              <p:cNvSpPr txBox="1"/>
              <p:nvPr/>
            </p:nvSpPr>
            <p:spPr>
              <a:xfrm>
                <a:off x="616572" y="3917357"/>
                <a:ext cx="29037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latin typeface="Lato"/>
                    <a:ea typeface="Lato"/>
                    <a:cs typeface="Lato"/>
                    <a:sym typeface="Lato"/>
                  </a:rPr>
                  <a:t>Miscellaneous Expenses</a:t>
                </a:r>
                <a:endParaRPr sz="1200">
                  <a:latin typeface="Lato"/>
                  <a:ea typeface="Lato"/>
                  <a:cs typeface="Lato"/>
                  <a:sym typeface="Lato"/>
                </a:endParaRPr>
              </a:p>
            </p:txBody>
          </p:sp>
          <p:sp>
            <p:nvSpPr>
              <p:cNvPr id="246" name="Google Shape;246;p16"/>
              <p:cNvSpPr txBox="1"/>
              <p:nvPr/>
            </p:nvSpPr>
            <p:spPr>
              <a:xfrm>
                <a:off x="616572" y="4546044"/>
                <a:ext cx="29037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latin typeface="Lato"/>
                    <a:ea typeface="Lato"/>
                    <a:cs typeface="Lato"/>
                    <a:sym typeface="Lato"/>
                  </a:rPr>
                  <a:t>Total Budget:</a:t>
                </a:r>
                <a:endParaRPr b="1" sz="1200">
                  <a:latin typeface="Lato"/>
                  <a:ea typeface="Lato"/>
                  <a:cs typeface="Lato"/>
                  <a:sym typeface="Lato"/>
                </a:endParaRPr>
              </a:p>
            </p:txBody>
          </p:sp>
        </p:grpSp>
      </p:grpSp>
      <p:grpSp>
        <p:nvGrpSpPr>
          <p:cNvPr id="247" name="Google Shape;247;p16"/>
          <p:cNvGrpSpPr/>
          <p:nvPr/>
        </p:nvGrpSpPr>
        <p:grpSpPr>
          <a:xfrm>
            <a:off x="539999" y="6318433"/>
            <a:ext cx="6017399" cy="418293"/>
            <a:chOff x="539999" y="5031732"/>
            <a:chExt cx="6017399" cy="418293"/>
          </a:xfrm>
        </p:grpSpPr>
        <p:sp>
          <p:nvSpPr>
            <p:cNvPr id="248" name="Google Shape;248;p16"/>
            <p:cNvSpPr txBox="1"/>
            <p:nvPr/>
          </p:nvSpPr>
          <p:spPr>
            <a:xfrm>
              <a:off x="539999" y="5031732"/>
              <a:ext cx="29037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3F3F3F"/>
                  </a:solidFill>
                  <a:latin typeface="Lato"/>
                  <a:ea typeface="Lato"/>
                  <a:cs typeface="Lato"/>
                  <a:sym typeface="Lato"/>
                </a:rPr>
                <a:t>Ticket Sales:</a:t>
              </a:r>
              <a:endParaRPr b="1" sz="1200">
                <a:solidFill>
                  <a:srgbClr val="3F3F3F"/>
                </a:solidFill>
                <a:latin typeface="Lato"/>
                <a:ea typeface="Lato"/>
                <a:cs typeface="Lato"/>
                <a:sym typeface="Lato"/>
              </a:endParaRPr>
            </a:p>
          </p:txBody>
        </p:sp>
        <p:sp>
          <p:nvSpPr>
            <p:cNvPr id="249" name="Google Shape;249;p16"/>
            <p:cNvSpPr txBox="1"/>
            <p:nvPr/>
          </p:nvSpPr>
          <p:spPr>
            <a:xfrm>
              <a:off x="628498" y="5265225"/>
              <a:ext cx="59289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F3F3F"/>
                  </a:solidFill>
                  <a:latin typeface="Lato"/>
                  <a:ea typeface="Lato"/>
                  <a:cs typeface="Lato"/>
                  <a:sym typeface="Lato"/>
                </a:rPr>
                <a:t>•  </a:t>
              </a:r>
              <a:r>
                <a:rPr lang="uk" sz="1200">
                  <a:solidFill>
                    <a:srgbClr val="3F3F3F"/>
                  </a:solidFill>
                  <a:latin typeface="Lato"/>
                  <a:ea typeface="Lato"/>
                  <a:cs typeface="Lato"/>
                  <a:sym typeface="Lato"/>
                </a:rPr>
                <a:t>[Estimated revenue from ticket sales]</a:t>
              </a:r>
              <a:endParaRPr sz="1200">
                <a:solidFill>
                  <a:srgbClr val="3F3F3F"/>
                </a:solidFill>
                <a:latin typeface="Lato"/>
                <a:ea typeface="Lato"/>
                <a:cs typeface="Lato"/>
                <a:sym typeface="Lato"/>
              </a:endParaRPr>
            </a:p>
          </p:txBody>
        </p:sp>
      </p:grpSp>
      <p:grpSp>
        <p:nvGrpSpPr>
          <p:cNvPr id="250" name="Google Shape;250;p16"/>
          <p:cNvGrpSpPr/>
          <p:nvPr/>
        </p:nvGrpSpPr>
        <p:grpSpPr>
          <a:xfrm>
            <a:off x="539999" y="7002227"/>
            <a:ext cx="6017399" cy="418293"/>
            <a:chOff x="539999" y="5031732"/>
            <a:chExt cx="6017399" cy="418293"/>
          </a:xfrm>
        </p:grpSpPr>
        <p:sp>
          <p:nvSpPr>
            <p:cNvPr id="251" name="Google Shape;251;p16"/>
            <p:cNvSpPr txBox="1"/>
            <p:nvPr/>
          </p:nvSpPr>
          <p:spPr>
            <a:xfrm>
              <a:off x="539999" y="5031732"/>
              <a:ext cx="29037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3F3F3F"/>
                  </a:solidFill>
                  <a:latin typeface="Lato"/>
                  <a:ea typeface="Lato"/>
                  <a:cs typeface="Lato"/>
                  <a:sym typeface="Lato"/>
                </a:rPr>
                <a:t>Grants and Donations:</a:t>
              </a:r>
              <a:endParaRPr b="1" sz="1200">
                <a:solidFill>
                  <a:srgbClr val="3F3F3F"/>
                </a:solidFill>
                <a:latin typeface="Lato"/>
                <a:ea typeface="Lato"/>
                <a:cs typeface="Lato"/>
                <a:sym typeface="Lato"/>
              </a:endParaRPr>
            </a:p>
          </p:txBody>
        </p:sp>
        <p:sp>
          <p:nvSpPr>
            <p:cNvPr id="252" name="Google Shape;252;p16"/>
            <p:cNvSpPr txBox="1"/>
            <p:nvPr/>
          </p:nvSpPr>
          <p:spPr>
            <a:xfrm>
              <a:off x="628498" y="5265225"/>
              <a:ext cx="59289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F3F3F"/>
                  </a:solidFill>
                  <a:latin typeface="Lato"/>
                  <a:ea typeface="Lato"/>
                  <a:cs typeface="Lato"/>
                  <a:sym typeface="Lato"/>
                </a:rPr>
                <a:t>•  [Any grants or donations secured for the event]</a:t>
              </a:r>
              <a:endParaRPr sz="1200">
                <a:solidFill>
                  <a:srgbClr val="3F3F3F"/>
                </a:solidFill>
                <a:latin typeface="Lato"/>
                <a:ea typeface="Lato"/>
                <a:cs typeface="Lato"/>
                <a:sym typeface="Lato"/>
              </a:endParaRPr>
            </a:p>
          </p:txBody>
        </p:sp>
      </p:grpSp>
      <p:grpSp>
        <p:nvGrpSpPr>
          <p:cNvPr id="253" name="Google Shape;253;p16"/>
          <p:cNvGrpSpPr/>
          <p:nvPr/>
        </p:nvGrpSpPr>
        <p:grpSpPr>
          <a:xfrm>
            <a:off x="539999" y="7686020"/>
            <a:ext cx="6017399" cy="418293"/>
            <a:chOff x="539999" y="5031732"/>
            <a:chExt cx="6017399" cy="418293"/>
          </a:xfrm>
        </p:grpSpPr>
        <p:sp>
          <p:nvSpPr>
            <p:cNvPr id="254" name="Google Shape;254;p16"/>
            <p:cNvSpPr txBox="1"/>
            <p:nvPr/>
          </p:nvSpPr>
          <p:spPr>
            <a:xfrm>
              <a:off x="539999" y="5031732"/>
              <a:ext cx="29037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3F3F3F"/>
                  </a:solidFill>
                  <a:latin typeface="Lato"/>
                  <a:ea typeface="Lato"/>
                  <a:cs typeface="Lato"/>
                  <a:sym typeface="Lato"/>
                </a:rPr>
                <a:t>In-kind Contributions:</a:t>
              </a:r>
              <a:endParaRPr b="1" sz="1200">
                <a:solidFill>
                  <a:srgbClr val="3F3F3F"/>
                </a:solidFill>
                <a:latin typeface="Lato"/>
                <a:ea typeface="Lato"/>
                <a:cs typeface="Lato"/>
                <a:sym typeface="Lato"/>
              </a:endParaRPr>
            </a:p>
          </p:txBody>
        </p:sp>
        <p:sp>
          <p:nvSpPr>
            <p:cNvPr id="255" name="Google Shape;255;p16"/>
            <p:cNvSpPr txBox="1"/>
            <p:nvPr/>
          </p:nvSpPr>
          <p:spPr>
            <a:xfrm>
              <a:off x="628498" y="5265225"/>
              <a:ext cx="59289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F3F3F"/>
                  </a:solidFill>
                  <a:latin typeface="Lato"/>
                  <a:ea typeface="Lato"/>
                  <a:cs typeface="Lato"/>
                  <a:sym typeface="Lato"/>
                </a:rPr>
                <a:t>•  </a:t>
              </a:r>
              <a:r>
                <a:rPr lang="uk" sz="1200">
                  <a:solidFill>
                    <a:srgbClr val="3F3F3F"/>
                  </a:solidFill>
                  <a:latin typeface="Lato"/>
                  <a:ea typeface="Lato"/>
                  <a:cs typeface="Lato"/>
                  <a:sym typeface="Lato"/>
                </a:rPr>
                <a:t>[Value of in-kind contributions received]</a:t>
              </a:r>
              <a:endParaRPr sz="1200">
                <a:solidFill>
                  <a:srgbClr val="3F3F3F"/>
                </a:solidFill>
                <a:latin typeface="Lato"/>
                <a:ea typeface="Lato"/>
                <a:cs typeface="Lato"/>
                <a:sym typeface="Lato"/>
              </a:endParaRPr>
            </a:p>
          </p:txBody>
        </p:sp>
      </p:grpSp>
      <p:grpSp>
        <p:nvGrpSpPr>
          <p:cNvPr id="256" name="Google Shape;256;p16"/>
          <p:cNvGrpSpPr/>
          <p:nvPr/>
        </p:nvGrpSpPr>
        <p:grpSpPr>
          <a:xfrm>
            <a:off x="539999" y="8369814"/>
            <a:ext cx="6017399" cy="418293"/>
            <a:chOff x="539999" y="5031732"/>
            <a:chExt cx="6017399" cy="418293"/>
          </a:xfrm>
        </p:grpSpPr>
        <p:sp>
          <p:nvSpPr>
            <p:cNvPr id="257" name="Google Shape;257;p16"/>
            <p:cNvSpPr txBox="1"/>
            <p:nvPr/>
          </p:nvSpPr>
          <p:spPr>
            <a:xfrm>
              <a:off x="539999" y="5031732"/>
              <a:ext cx="29037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3F3F3F"/>
                  </a:solidFill>
                  <a:latin typeface="Lato"/>
                  <a:ea typeface="Lato"/>
                  <a:cs typeface="Lato"/>
                  <a:sym typeface="Lato"/>
                </a:rPr>
                <a:t>Other Revenue Streams:</a:t>
              </a:r>
              <a:endParaRPr b="1" sz="1200">
                <a:solidFill>
                  <a:srgbClr val="3F3F3F"/>
                </a:solidFill>
                <a:latin typeface="Lato"/>
                <a:ea typeface="Lato"/>
                <a:cs typeface="Lato"/>
                <a:sym typeface="Lato"/>
              </a:endParaRPr>
            </a:p>
          </p:txBody>
        </p:sp>
        <p:sp>
          <p:nvSpPr>
            <p:cNvPr id="258" name="Google Shape;258;p16"/>
            <p:cNvSpPr txBox="1"/>
            <p:nvPr/>
          </p:nvSpPr>
          <p:spPr>
            <a:xfrm>
              <a:off x="628498" y="5265225"/>
              <a:ext cx="59289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F3F3F"/>
                  </a:solidFill>
                  <a:latin typeface="Lato"/>
                  <a:ea typeface="Lato"/>
                  <a:cs typeface="Lato"/>
                  <a:sym typeface="Lato"/>
                </a:rPr>
                <a:t>•  </a:t>
              </a:r>
              <a:r>
                <a:rPr lang="uk" sz="1200">
                  <a:solidFill>
                    <a:srgbClr val="3F3F3F"/>
                  </a:solidFill>
                  <a:latin typeface="Lato"/>
                  <a:ea typeface="Lato"/>
                  <a:cs typeface="Lato"/>
                  <a:sym typeface="Lato"/>
                </a:rPr>
                <a:t>[Any other sources of revenue, such as merchandise sales]</a:t>
              </a:r>
              <a:endParaRPr sz="1200">
                <a:solidFill>
                  <a:srgbClr val="3F3F3F"/>
                </a:solidFill>
                <a:latin typeface="Lato"/>
                <a:ea typeface="Lato"/>
                <a:cs typeface="Lato"/>
                <a:sym typeface="Lato"/>
              </a:endParaRPr>
            </a:p>
          </p:txBody>
        </p:sp>
      </p:grpSp>
      <p:sp>
        <p:nvSpPr>
          <p:cNvPr id="259" name="Google Shape;259;p16"/>
          <p:cNvSpPr txBox="1"/>
          <p:nvPr/>
        </p:nvSpPr>
        <p:spPr>
          <a:xfrm>
            <a:off x="539999" y="9210353"/>
            <a:ext cx="29037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800">
                <a:solidFill>
                  <a:srgbClr val="314A3B"/>
                </a:solidFill>
                <a:latin typeface="Lato"/>
                <a:ea typeface="Lato"/>
                <a:cs typeface="Lato"/>
                <a:sym typeface="Lato"/>
              </a:rPr>
              <a:t>5.2 Total Funding</a:t>
            </a:r>
            <a:endParaRPr b="1" sz="1800">
              <a:solidFill>
                <a:srgbClr val="314A3B"/>
              </a:solidFill>
              <a:latin typeface="Lato"/>
              <a:ea typeface="Lato"/>
              <a:cs typeface="Lato"/>
              <a:sym typeface="Lato"/>
            </a:endParaRPr>
          </a:p>
        </p:txBody>
      </p:sp>
      <p:sp>
        <p:nvSpPr>
          <p:cNvPr id="260" name="Google Shape;260;p16"/>
          <p:cNvSpPr txBox="1"/>
          <p:nvPr/>
        </p:nvSpPr>
        <p:spPr>
          <a:xfrm>
            <a:off x="628498" y="9749876"/>
            <a:ext cx="59289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F3F3F"/>
                </a:solidFill>
                <a:latin typeface="Lato"/>
                <a:ea typeface="Lato"/>
                <a:cs typeface="Lato"/>
                <a:sym typeface="Lato"/>
              </a:rPr>
              <a:t>•  </a:t>
            </a:r>
            <a:r>
              <a:rPr lang="uk" sz="1200">
                <a:solidFill>
                  <a:srgbClr val="3F3F3F"/>
                </a:solidFill>
                <a:latin typeface="Lato"/>
                <a:ea typeface="Lato"/>
                <a:cs typeface="Lato"/>
                <a:sym typeface="Lato"/>
              </a:rPr>
              <a:t>[Total amount secured from all funding sources]</a:t>
            </a:r>
            <a:endParaRPr sz="1200">
              <a:solidFill>
                <a:srgbClr val="3F3F3F"/>
              </a:solidFill>
              <a:latin typeface="Lato"/>
              <a:ea typeface="Lato"/>
              <a:cs typeface="Lato"/>
              <a:sym typeface="La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17"/>
          <p:cNvSpPr txBox="1"/>
          <p:nvPr/>
        </p:nvSpPr>
        <p:spPr>
          <a:xfrm>
            <a:off x="3352800" y="10348175"/>
            <a:ext cx="854400" cy="138600"/>
          </a:xfrm>
          <a:prstGeom prst="rect">
            <a:avLst/>
          </a:prstGeom>
          <a:noFill/>
          <a:ln>
            <a:noFill/>
          </a:ln>
        </p:spPr>
        <p:txBody>
          <a:bodyPr anchorCtr="0" anchor="t" bIns="0" lIns="0" spcFirstLastPara="1" rIns="0" wrap="square" tIns="0">
            <a:spAutoFit/>
          </a:bodyPr>
          <a:lstStyle/>
          <a:p>
            <a:pPr indent="0" lvl="0" marL="0" rtl="0" algn="ctr">
              <a:lnSpc>
                <a:spcPct val="125000"/>
              </a:lnSpc>
              <a:spcBef>
                <a:spcPts val="0"/>
              </a:spcBef>
              <a:spcAft>
                <a:spcPts val="0"/>
              </a:spcAft>
              <a:buNone/>
            </a:pPr>
            <a:r>
              <a:rPr lang="uk" sz="900">
                <a:solidFill>
                  <a:srgbClr val="9D9D9C"/>
                </a:solidFill>
                <a:latin typeface="Lato"/>
                <a:ea typeface="Lato"/>
                <a:cs typeface="Lato"/>
                <a:sym typeface="Lato"/>
              </a:rPr>
              <a:t>Page 5</a:t>
            </a:r>
            <a:endParaRPr sz="900">
              <a:solidFill>
                <a:srgbClr val="9D9D9C"/>
              </a:solidFill>
              <a:latin typeface="Lato"/>
              <a:ea typeface="Lato"/>
              <a:cs typeface="Lato"/>
              <a:sym typeface="Lato"/>
            </a:endParaRPr>
          </a:p>
        </p:txBody>
      </p:sp>
      <p:sp>
        <p:nvSpPr>
          <p:cNvPr id="266" name="Google Shape;266;p17"/>
          <p:cNvSpPr txBox="1"/>
          <p:nvPr/>
        </p:nvSpPr>
        <p:spPr>
          <a:xfrm>
            <a:off x="628500" y="1022446"/>
            <a:ext cx="63915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F3F3F"/>
                </a:solidFill>
                <a:latin typeface="Lato"/>
                <a:ea typeface="Lato"/>
                <a:cs typeface="Lato"/>
                <a:sym typeface="Lato"/>
              </a:rPr>
              <a:t>•  [Difference between total budget and total funding secured]</a:t>
            </a:r>
            <a:endParaRPr sz="1200">
              <a:solidFill>
                <a:srgbClr val="3F3F3F"/>
              </a:solidFill>
              <a:latin typeface="Lato"/>
              <a:ea typeface="Lato"/>
              <a:cs typeface="Lato"/>
              <a:sym typeface="Lato"/>
            </a:endParaRPr>
          </a:p>
        </p:txBody>
      </p:sp>
      <p:sp>
        <p:nvSpPr>
          <p:cNvPr id="267" name="Google Shape;267;p17"/>
          <p:cNvSpPr txBox="1"/>
          <p:nvPr/>
        </p:nvSpPr>
        <p:spPr>
          <a:xfrm>
            <a:off x="540001" y="511025"/>
            <a:ext cx="61536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800">
                <a:solidFill>
                  <a:srgbClr val="314A3B"/>
                </a:solidFill>
                <a:latin typeface="Lato"/>
                <a:ea typeface="Lato"/>
                <a:cs typeface="Lato"/>
                <a:sym typeface="Lato"/>
              </a:rPr>
              <a:t>5.3 Funding Gap</a:t>
            </a:r>
            <a:endParaRPr b="1" sz="1800">
              <a:solidFill>
                <a:srgbClr val="314A3B"/>
              </a:solidFill>
              <a:latin typeface="Lato"/>
              <a:ea typeface="Lato"/>
              <a:cs typeface="Lato"/>
              <a:sym typeface="Lato"/>
            </a:endParaRPr>
          </a:p>
        </p:txBody>
      </p:sp>
      <p:sp>
        <p:nvSpPr>
          <p:cNvPr id="268" name="Google Shape;268;p17"/>
          <p:cNvSpPr txBox="1"/>
          <p:nvPr/>
        </p:nvSpPr>
        <p:spPr>
          <a:xfrm>
            <a:off x="540000" y="2110775"/>
            <a:ext cx="6480000" cy="6465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The success of the [Event Title] relies heavily on a comprehensive marketing and promotion strategy that effectively communicates the value of the event and encourages attendance. Our marketing plan includes the following key components:</a:t>
            </a:r>
            <a:endParaRPr sz="1200">
              <a:solidFill>
                <a:srgbClr val="3F3F3F"/>
              </a:solidFill>
              <a:latin typeface="Lato"/>
              <a:ea typeface="Lato"/>
              <a:cs typeface="Lato"/>
              <a:sym typeface="Lato"/>
            </a:endParaRPr>
          </a:p>
        </p:txBody>
      </p:sp>
      <p:sp>
        <p:nvSpPr>
          <p:cNvPr id="269" name="Google Shape;269;p17"/>
          <p:cNvSpPr txBox="1"/>
          <p:nvPr/>
        </p:nvSpPr>
        <p:spPr>
          <a:xfrm>
            <a:off x="540001" y="1594184"/>
            <a:ext cx="61536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800">
                <a:solidFill>
                  <a:srgbClr val="314A3B"/>
                </a:solidFill>
                <a:latin typeface="Lato"/>
                <a:ea typeface="Lato"/>
                <a:cs typeface="Lato"/>
                <a:sym typeface="Lato"/>
              </a:rPr>
              <a:t>6.  Marketing and Promotion:</a:t>
            </a:r>
            <a:endParaRPr b="1" sz="1800">
              <a:solidFill>
                <a:srgbClr val="314A3B"/>
              </a:solidFill>
              <a:latin typeface="Lato"/>
              <a:ea typeface="Lato"/>
              <a:cs typeface="Lato"/>
              <a:sym typeface="Lato"/>
            </a:endParaRPr>
          </a:p>
        </p:txBody>
      </p:sp>
      <p:grpSp>
        <p:nvGrpSpPr>
          <p:cNvPr id="270" name="Google Shape;270;p17"/>
          <p:cNvGrpSpPr/>
          <p:nvPr/>
        </p:nvGrpSpPr>
        <p:grpSpPr>
          <a:xfrm>
            <a:off x="540000" y="3028960"/>
            <a:ext cx="6480000" cy="1104781"/>
            <a:chOff x="540000" y="3028960"/>
            <a:chExt cx="6480000" cy="1104781"/>
          </a:xfrm>
        </p:grpSpPr>
        <p:sp>
          <p:nvSpPr>
            <p:cNvPr id="271" name="Google Shape;271;p17"/>
            <p:cNvSpPr txBox="1"/>
            <p:nvPr/>
          </p:nvSpPr>
          <p:spPr>
            <a:xfrm>
              <a:off x="540000" y="3028960"/>
              <a:ext cx="36672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3F3F3F"/>
                  </a:solidFill>
                  <a:latin typeface="Lato"/>
                  <a:ea typeface="Lato"/>
                  <a:cs typeface="Lato"/>
                  <a:sym typeface="Lato"/>
                </a:rPr>
                <a:t>Multi-Channel Marketing Campaign:</a:t>
              </a:r>
              <a:endParaRPr b="1" sz="1200">
                <a:solidFill>
                  <a:srgbClr val="3F3F3F"/>
                </a:solidFill>
                <a:latin typeface="Lato"/>
                <a:ea typeface="Lato"/>
                <a:cs typeface="Lato"/>
                <a:sym typeface="Lato"/>
              </a:endParaRPr>
            </a:p>
          </p:txBody>
        </p:sp>
        <p:sp>
          <p:nvSpPr>
            <p:cNvPr id="272" name="Google Shape;272;p17"/>
            <p:cNvSpPr txBox="1"/>
            <p:nvPr/>
          </p:nvSpPr>
          <p:spPr>
            <a:xfrm>
              <a:off x="628500" y="3262460"/>
              <a:ext cx="63915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F3F3F"/>
                  </a:solidFill>
                  <a:latin typeface="Lato"/>
                  <a:ea typeface="Lato"/>
                  <a:cs typeface="Lato"/>
                  <a:sym typeface="Lato"/>
                </a:rPr>
                <a:t>•  Leveraging a combination of online and offline channels to reach a wide audience.</a:t>
              </a:r>
              <a:endParaRPr sz="1200">
                <a:solidFill>
                  <a:srgbClr val="3F3F3F"/>
                </a:solidFill>
                <a:latin typeface="Lato"/>
                <a:ea typeface="Lato"/>
                <a:cs typeface="Lato"/>
                <a:sym typeface="Lato"/>
              </a:endParaRPr>
            </a:p>
          </p:txBody>
        </p:sp>
        <p:sp>
          <p:nvSpPr>
            <p:cNvPr id="273" name="Google Shape;273;p17"/>
            <p:cNvSpPr txBox="1"/>
            <p:nvPr/>
          </p:nvSpPr>
          <p:spPr>
            <a:xfrm>
              <a:off x="628500" y="3490350"/>
              <a:ext cx="6391500" cy="4155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a:t>
              </a:r>
              <a:r>
                <a:rPr lang="uk" sz="1200">
                  <a:solidFill>
                    <a:srgbClr val="3F3F3F"/>
                  </a:solidFill>
                  <a:latin typeface="Lato"/>
                  <a:ea typeface="Lato"/>
                  <a:cs typeface="Lato"/>
                  <a:sym typeface="Lato"/>
                </a:rPr>
                <a:t>Digital marketing efforts including email marketing, social media promotion, and online  </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advertising.</a:t>
              </a:r>
              <a:endParaRPr sz="1200">
                <a:solidFill>
                  <a:srgbClr val="3F3F3F"/>
                </a:solidFill>
                <a:latin typeface="Lato"/>
                <a:ea typeface="Lato"/>
                <a:cs typeface="Lato"/>
                <a:sym typeface="Lato"/>
              </a:endParaRPr>
            </a:p>
          </p:txBody>
        </p:sp>
        <p:sp>
          <p:nvSpPr>
            <p:cNvPr id="274" name="Google Shape;274;p17"/>
            <p:cNvSpPr txBox="1"/>
            <p:nvPr/>
          </p:nvSpPr>
          <p:spPr>
            <a:xfrm>
              <a:off x="628500" y="3948941"/>
              <a:ext cx="63915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F3F3F"/>
                  </a:solidFill>
                  <a:latin typeface="Lato"/>
                  <a:ea typeface="Lato"/>
                  <a:cs typeface="Lato"/>
                  <a:sym typeface="Lato"/>
                </a:rPr>
                <a:t>•  Traditional marketing tactics such as print advertisements, flyers, and direct mail campaigns.</a:t>
              </a:r>
              <a:endParaRPr sz="1200">
                <a:solidFill>
                  <a:srgbClr val="3F3F3F"/>
                </a:solidFill>
                <a:latin typeface="Lato"/>
                <a:ea typeface="Lato"/>
                <a:cs typeface="Lato"/>
                <a:sym typeface="Lato"/>
              </a:endParaRPr>
            </a:p>
          </p:txBody>
        </p:sp>
      </p:grpSp>
      <p:grpSp>
        <p:nvGrpSpPr>
          <p:cNvPr id="275" name="Google Shape;275;p17"/>
          <p:cNvGrpSpPr/>
          <p:nvPr/>
        </p:nvGrpSpPr>
        <p:grpSpPr>
          <a:xfrm>
            <a:off x="540000" y="4405464"/>
            <a:ext cx="6480000" cy="1558575"/>
            <a:chOff x="540000" y="4410504"/>
            <a:chExt cx="6480000" cy="1558575"/>
          </a:xfrm>
        </p:grpSpPr>
        <p:sp>
          <p:nvSpPr>
            <p:cNvPr id="276" name="Google Shape;276;p17"/>
            <p:cNvSpPr txBox="1"/>
            <p:nvPr/>
          </p:nvSpPr>
          <p:spPr>
            <a:xfrm>
              <a:off x="540000" y="4410504"/>
              <a:ext cx="36672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3F3F3F"/>
                  </a:solidFill>
                  <a:latin typeface="Lato"/>
                  <a:ea typeface="Lato"/>
                  <a:cs typeface="Lato"/>
                  <a:sym typeface="Lato"/>
                </a:rPr>
                <a:t>Targeted Outreach:</a:t>
              </a:r>
              <a:endParaRPr b="1" sz="1200">
                <a:solidFill>
                  <a:srgbClr val="3F3F3F"/>
                </a:solidFill>
                <a:latin typeface="Lato"/>
                <a:ea typeface="Lato"/>
                <a:cs typeface="Lato"/>
                <a:sym typeface="Lato"/>
              </a:endParaRPr>
            </a:p>
          </p:txBody>
        </p:sp>
        <p:sp>
          <p:nvSpPr>
            <p:cNvPr id="277" name="Google Shape;277;p17"/>
            <p:cNvSpPr txBox="1"/>
            <p:nvPr/>
          </p:nvSpPr>
          <p:spPr>
            <a:xfrm>
              <a:off x="628500" y="4644004"/>
              <a:ext cx="6391500" cy="4155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a:t>
              </a:r>
              <a:r>
                <a:rPr lang="uk" sz="1200">
                  <a:solidFill>
                    <a:srgbClr val="3F3F3F"/>
                  </a:solidFill>
                  <a:latin typeface="Lato"/>
                  <a:ea typeface="Lato"/>
                  <a:cs typeface="Lato"/>
                  <a:sym typeface="Lato"/>
                </a:rPr>
                <a:t>Identifying and targeting specific demographics and interest groups most likely to be </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interested in the event.</a:t>
              </a:r>
              <a:endParaRPr sz="1200">
                <a:solidFill>
                  <a:srgbClr val="3F3F3F"/>
                </a:solidFill>
                <a:latin typeface="Lato"/>
                <a:ea typeface="Lato"/>
                <a:cs typeface="Lato"/>
                <a:sym typeface="Lato"/>
              </a:endParaRPr>
            </a:p>
          </p:txBody>
        </p:sp>
        <p:sp>
          <p:nvSpPr>
            <p:cNvPr id="278" name="Google Shape;278;p17"/>
            <p:cNvSpPr txBox="1"/>
            <p:nvPr/>
          </p:nvSpPr>
          <p:spPr>
            <a:xfrm>
              <a:off x="628500" y="5098791"/>
              <a:ext cx="6391500" cy="4155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a:t>
              </a:r>
              <a:r>
                <a:rPr lang="uk" sz="1200">
                  <a:solidFill>
                    <a:srgbClr val="3F3F3F"/>
                  </a:solidFill>
                  <a:latin typeface="Lato"/>
                  <a:ea typeface="Lato"/>
                  <a:cs typeface="Lato"/>
                  <a:sym typeface="Lato"/>
                </a:rPr>
                <a:t>Partnering with relevant organizations, associations, and industry influencers to expand </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our reach and access new audiences.</a:t>
              </a:r>
              <a:endParaRPr sz="1200">
                <a:solidFill>
                  <a:srgbClr val="3F3F3F"/>
                </a:solidFill>
                <a:latin typeface="Lato"/>
                <a:ea typeface="Lato"/>
                <a:cs typeface="Lato"/>
                <a:sym typeface="Lato"/>
              </a:endParaRPr>
            </a:p>
          </p:txBody>
        </p:sp>
        <p:sp>
          <p:nvSpPr>
            <p:cNvPr id="279" name="Google Shape;279;p17"/>
            <p:cNvSpPr txBox="1"/>
            <p:nvPr/>
          </p:nvSpPr>
          <p:spPr>
            <a:xfrm>
              <a:off x="628500" y="5553579"/>
              <a:ext cx="6391500" cy="4155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a:t>
              </a:r>
              <a:r>
                <a:rPr lang="uk" sz="1200">
                  <a:solidFill>
                    <a:srgbClr val="3F3F3F"/>
                  </a:solidFill>
                  <a:latin typeface="Lato"/>
                  <a:ea typeface="Lato"/>
                  <a:cs typeface="Lato"/>
                  <a:sym typeface="Lato"/>
                </a:rPr>
                <a:t>Personalized outreach to past attendees and contacts in our network to encourage </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participation.</a:t>
              </a:r>
              <a:endParaRPr sz="1200">
                <a:solidFill>
                  <a:srgbClr val="3F3F3F"/>
                </a:solidFill>
                <a:latin typeface="Lato"/>
                <a:ea typeface="Lato"/>
                <a:cs typeface="Lato"/>
                <a:sym typeface="Lato"/>
              </a:endParaRPr>
            </a:p>
          </p:txBody>
        </p:sp>
      </p:grpSp>
      <p:grpSp>
        <p:nvGrpSpPr>
          <p:cNvPr id="280" name="Google Shape;280;p17"/>
          <p:cNvGrpSpPr/>
          <p:nvPr/>
        </p:nvGrpSpPr>
        <p:grpSpPr>
          <a:xfrm>
            <a:off x="540000" y="6235762"/>
            <a:ext cx="6480000" cy="1558575"/>
            <a:chOff x="540000" y="4410504"/>
            <a:chExt cx="6480000" cy="1558575"/>
          </a:xfrm>
        </p:grpSpPr>
        <p:sp>
          <p:nvSpPr>
            <p:cNvPr id="281" name="Google Shape;281;p17"/>
            <p:cNvSpPr txBox="1"/>
            <p:nvPr/>
          </p:nvSpPr>
          <p:spPr>
            <a:xfrm>
              <a:off x="540000" y="4410504"/>
              <a:ext cx="36672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3F3F3F"/>
                  </a:solidFill>
                  <a:latin typeface="Lato"/>
                  <a:ea typeface="Lato"/>
                  <a:cs typeface="Lato"/>
                  <a:sym typeface="Lato"/>
                </a:rPr>
                <a:t>Compelling Messaging and Branding:</a:t>
              </a:r>
              <a:endParaRPr b="1" sz="1200">
                <a:solidFill>
                  <a:srgbClr val="3F3F3F"/>
                </a:solidFill>
                <a:latin typeface="Lato"/>
                <a:ea typeface="Lato"/>
                <a:cs typeface="Lato"/>
                <a:sym typeface="Lato"/>
              </a:endParaRPr>
            </a:p>
          </p:txBody>
        </p:sp>
        <p:sp>
          <p:nvSpPr>
            <p:cNvPr id="282" name="Google Shape;282;p17"/>
            <p:cNvSpPr txBox="1"/>
            <p:nvPr/>
          </p:nvSpPr>
          <p:spPr>
            <a:xfrm>
              <a:off x="628500" y="4644004"/>
              <a:ext cx="6391500" cy="4155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a:t>
              </a:r>
              <a:r>
                <a:rPr lang="uk" sz="1200">
                  <a:solidFill>
                    <a:srgbClr val="3F3F3F"/>
                  </a:solidFill>
                  <a:latin typeface="Lato"/>
                  <a:ea typeface="Lato"/>
                  <a:cs typeface="Lato"/>
                  <a:sym typeface="Lato"/>
                </a:rPr>
                <a:t>Developing clear and compelling messaging that highlights the unique value proposition </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of the event.</a:t>
              </a:r>
              <a:endParaRPr sz="1200">
                <a:solidFill>
                  <a:srgbClr val="3F3F3F"/>
                </a:solidFill>
                <a:latin typeface="Lato"/>
                <a:ea typeface="Lato"/>
                <a:cs typeface="Lato"/>
                <a:sym typeface="Lato"/>
              </a:endParaRPr>
            </a:p>
          </p:txBody>
        </p:sp>
        <p:sp>
          <p:nvSpPr>
            <p:cNvPr id="283" name="Google Shape;283;p17"/>
            <p:cNvSpPr txBox="1"/>
            <p:nvPr/>
          </p:nvSpPr>
          <p:spPr>
            <a:xfrm>
              <a:off x="628500" y="5098791"/>
              <a:ext cx="6391500" cy="4155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a:t>
              </a:r>
              <a:r>
                <a:rPr lang="uk" sz="1200">
                  <a:solidFill>
                    <a:srgbClr val="3F3F3F"/>
                  </a:solidFill>
                  <a:latin typeface="Lato"/>
                  <a:ea typeface="Lato"/>
                  <a:cs typeface="Lato"/>
                  <a:sym typeface="Lato"/>
                </a:rPr>
                <a:t>Consistent branding across all marketing materials to create a cohesive and memorable </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identity for the event.</a:t>
              </a:r>
              <a:endParaRPr sz="1200">
                <a:solidFill>
                  <a:srgbClr val="3F3F3F"/>
                </a:solidFill>
                <a:latin typeface="Lato"/>
                <a:ea typeface="Lato"/>
                <a:cs typeface="Lato"/>
                <a:sym typeface="Lato"/>
              </a:endParaRPr>
            </a:p>
          </p:txBody>
        </p:sp>
        <p:sp>
          <p:nvSpPr>
            <p:cNvPr id="284" name="Google Shape;284;p17"/>
            <p:cNvSpPr txBox="1"/>
            <p:nvPr/>
          </p:nvSpPr>
          <p:spPr>
            <a:xfrm>
              <a:off x="628500" y="5553579"/>
              <a:ext cx="6391500" cy="4155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a:t>
              </a:r>
              <a:r>
                <a:rPr lang="uk" sz="1200">
                  <a:solidFill>
                    <a:srgbClr val="3F3F3F"/>
                  </a:solidFill>
                  <a:latin typeface="Lato"/>
                  <a:ea typeface="Lato"/>
                  <a:cs typeface="Lato"/>
                  <a:sym typeface="Lato"/>
                </a:rPr>
                <a:t>Creating engaging content, such as blog posts, articles, and videos, to generate interest </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and excitement.</a:t>
              </a:r>
              <a:endParaRPr sz="1200">
                <a:solidFill>
                  <a:srgbClr val="3F3F3F"/>
                </a:solidFill>
                <a:latin typeface="Lato"/>
                <a:ea typeface="Lato"/>
                <a:cs typeface="Lato"/>
                <a:sym typeface="Lato"/>
              </a:endParaRPr>
            </a:p>
          </p:txBody>
        </p:sp>
      </p:grpSp>
      <p:grpSp>
        <p:nvGrpSpPr>
          <p:cNvPr id="285" name="Google Shape;285;p17"/>
          <p:cNvGrpSpPr/>
          <p:nvPr/>
        </p:nvGrpSpPr>
        <p:grpSpPr>
          <a:xfrm>
            <a:off x="540000" y="8066060"/>
            <a:ext cx="6480000" cy="1104596"/>
            <a:chOff x="540000" y="4410504"/>
            <a:chExt cx="6480000" cy="1104596"/>
          </a:xfrm>
        </p:grpSpPr>
        <p:sp>
          <p:nvSpPr>
            <p:cNvPr id="286" name="Google Shape;286;p17"/>
            <p:cNvSpPr txBox="1"/>
            <p:nvPr/>
          </p:nvSpPr>
          <p:spPr>
            <a:xfrm>
              <a:off x="540000" y="4410504"/>
              <a:ext cx="36672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3F3F3F"/>
                  </a:solidFill>
                  <a:latin typeface="Lato"/>
                  <a:ea typeface="Lato"/>
                  <a:cs typeface="Lato"/>
                  <a:sym typeface="Lato"/>
                </a:rPr>
                <a:t>Promotional Offers and Incentives:</a:t>
              </a:r>
              <a:endParaRPr b="1" sz="1200">
                <a:solidFill>
                  <a:srgbClr val="3F3F3F"/>
                </a:solidFill>
                <a:latin typeface="Lato"/>
                <a:ea typeface="Lato"/>
                <a:cs typeface="Lato"/>
                <a:sym typeface="Lato"/>
              </a:endParaRPr>
            </a:p>
          </p:txBody>
        </p:sp>
        <p:sp>
          <p:nvSpPr>
            <p:cNvPr id="287" name="Google Shape;287;p17"/>
            <p:cNvSpPr txBox="1"/>
            <p:nvPr/>
          </p:nvSpPr>
          <p:spPr>
            <a:xfrm>
              <a:off x="628500" y="4644004"/>
              <a:ext cx="6391500" cy="4155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a:t>
              </a:r>
              <a:r>
                <a:rPr lang="uk" sz="1200">
                  <a:solidFill>
                    <a:srgbClr val="3F3F3F"/>
                  </a:solidFill>
                  <a:latin typeface="Lato"/>
                  <a:ea typeface="Lato"/>
                  <a:cs typeface="Lato"/>
                  <a:sym typeface="Lato"/>
                </a:rPr>
                <a:t>Offering early bird discounts, group rates, and other promotional incentives to </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encourage early registration and increase ticket sales.</a:t>
              </a:r>
              <a:endParaRPr sz="1200">
                <a:solidFill>
                  <a:srgbClr val="3F3F3F"/>
                </a:solidFill>
                <a:latin typeface="Lato"/>
                <a:ea typeface="Lato"/>
                <a:cs typeface="Lato"/>
                <a:sym typeface="Lato"/>
              </a:endParaRPr>
            </a:p>
          </p:txBody>
        </p:sp>
        <p:sp>
          <p:nvSpPr>
            <p:cNvPr id="288" name="Google Shape;288;p17"/>
            <p:cNvSpPr txBox="1"/>
            <p:nvPr/>
          </p:nvSpPr>
          <p:spPr>
            <a:xfrm>
              <a:off x="628500" y="5098791"/>
              <a:ext cx="6391500" cy="1848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a:t>
              </a:r>
              <a:r>
                <a:rPr lang="uk" sz="1200">
                  <a:solidFill>
                    <a:srgbClr val="3F3F3F"/>
                  </a:solidFill>
                  <a:latin typeface="Lato"/>
                  <a:ea typeface="Lato"/>
                  <a:cs typeface="Lato"/>
                  <a:sym typeface="Lato"/>
                </a:rPr>
                <a:t>Contests, giveaways, and sweepstakes to generate buzz and excitement around the event.</a:t>
              </a:r>
              <a:endParaRPr sz="1200">
                <a:solidFill>
                  <a:srgbClr val="3F3F3F"/>
                </a:solidFill>
                <a:latin typeface="Lato"/>
                <a:ea typeface="Lato"/>
                <a:cs typeface="Lato"/>
                <a:sym typeface="Lato"/>
              </a:endParaRPr>
            </a:p>
          </p:txBody>
        </p:sp>
        <p:sp>
          <p:nvSpPr>
            <p:cNvPr id="289" name="Google Shape;289;p17"/>
            <p:cNvSpPr txBox="1"/>
            <p:nvPr/>
          </p:nvSpPr>
          <p:spPr>
            <a:xfrm>
              <a:off x="628500" y="5330300"/>
              <a:ext cx="6391500" cy="1848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a:t>
              </a:r>
              <a:r>
                <a:rPr lang="uk" sz="1200">
                  <a:solidFill>
                    <a:srgbClr val="3F3F3F"/>
                  </a:solidFill>
                  <a:latin typeface="Lato"/>
                  <a:ea typeface="Lato"/>
                  <a:cs typeface="Lato"/>
                  <a:sym typeface="Lato"/>
                </a:rPr>
                <a:t>Exclusive perks and benefits for VIP attendees or sponsors to drive interest and participation.</a:t>
              </a:r>
              <a:endParaRPr sz="1200">
                <a:solidFill>
                  <a:srgbClr val="3F3F3F"/>
                </a:solidFill>
                <a:latin typeface="Lato"/>
                <a:ea typeface="Lato"/>
                <a:cs typeface="Lato"/>
                <a:sym typeface="Lato"/>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sp>
        <p:nvSpPr>
          <p:cNvPr id="294" name="Google Shape;294;p18"/>
          <p:cNvSpPr txBox="1"/>
          <p:nvPr/>
        </p:nvSpPr>
        <p:spPr>
          <a:xfrm>
            <a:off x="3352800" y="10356250"/>
            <a:ext cx="854400" cy="138600"/>
          </a:xfrm>
          <a:prstGeom prst="rect">
            <a:avLst/>
          </a:prstGeom>
          <a:noFill/>
          <a:ln>
            <a:noFill/>
          </a:ln>
        </p:spPr>
        <p:txBody>
          <a:bodyPr anchorCtr="0" anchor="t" bIns="0" lIns="0" spcFirstLastPara="1" rIns="0" wrap="square" tIns="0">
            <a:spAutoFit/>
          </a:bodyPr>
          <a:lstStyle/>
          <a:p>
            <a:pPr indent="0" lvl="0" marL="0" rtl="0" algn="ctr">
              <a:lnSpc>
                <a:spcPct val="125000"/>
              </a:lnSpc>
              <a:spcBef>
                <a:spcPts val="0"/>
              </a:spcBef>
              <a:spcAft>
                <a:spcPts val="0"/>
              </a:spcAft>
              <a:buNone/>
            </a:pPr>
            <a:r>
              <a:rPr lang="uk" sz="900">
                <a:solidFill>
                  <a:srgbClr val="9D9D9C"/>
                </a:solidFill>
                <a:latin typeface="Lato"/>
                <a:ea typeface="Lato"/>
                <a:cs typeface="Lato"/>
                <a:sym typeface="Lato"/>
              </a:rPr>
              <a:t>Page 6</a:t>
            </a:r>
            <a:endParaRPr sz="900">
              <a:solidFill>
                <a:srgbClr val="9D9D9C"/>
              </a:solidFill>
              <a:latin typeface="Lato"/>
              <a:ea typeface="Lato"/>
              <a:cs typeface="Lato"/>
              <a:sym typeface="Lato"/>
            </a:endParaRPr>
          </a:p>
        </p:txBody>
      </p:sp>
      <p:grpSp>
        <p:nvGrpSpPr>
          <p:cNvPr id="295" name="Google Shape;295;p18"/>
          <p:cNvGrpSpPr/>
          <p:nvPr/>
        </p:nvGrpSpPr>
        <p:grpSpPr>
          <a:xfrm>
            <a:off x="540000" y="510988"/>
            <a:ext cx="6480000" cy="3442277"/>
            <a:chOff x="540000" y="510988"/>
            <a:chExt cx="6480000" cy="3442277"/>
          </a:xfrm>
        </p:grpSpPr>
        <p:grpSp>
          <p:nvGrpSpPr>
            <p:cNvPr id="296" name="Google Shape;296;p18"/>
            <p:cNvGrpSpPr/>
            <p:nvPr/>
          </p:nvGrpSpPr>
          <p:grpSpPr>
            <a:xfrm>
              <a:off x="540000" y="2396741"/>
              <a:ext cx="6480000" cy="1556524"/>
              <a:chOff x="540000" y="2396741"/>
              <a:chExt cx="6480000" cy="1556524"/>
            </a:xfrm>
          </p:grpSpPr>
          <p:sp>
            <p:nvSpPr>
              <p:cNvPr id="297" name="Google Shape;297;p18"/>
              <p:cNvSpPr txBox="1"/>
              <p:nvPr/>
            </p:nvSpPr>
            <p:spPr>
              <a:xfrm>
                <a:off x="540000" y="2396741"/>
                <a:ext cx="36672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3F3F3F"/>
                    </a:solidFill>
                    <a:latin typeface="Lato"/>
                    <a:ea typeface="Lato"/>
                    <a:cs typeface="Lato"/>
                    <a:sym typeface="Lato"/>
                  </a:rPr>
                  <a:t>Measurement and Analytics:</a:t>
                </a:r>
                <a:endParaRPr b="1" sz="1200">
                  <a:solidFill>
                    <a:srgbClr val="3F3F3F"/>
                  </a:solidFill>
                  <a:latin typeface="Lato"/>
                  <a:ea typeface="Lato"/>
                  <a:cs typeface="Lato"/>
                  <a:sym typeface="Lato"/>
                </a:endParaRPr>
              </a:p>
            </p:txBody>
          </p:sp>
          <p:sp>
            <p:nvSpPr>
              <p:cNvPr id="298" name="Google Shape;298;p18"/>
              <p:cNvSpPr txBox="1"/>
              <p:nvPr/>
            </p:nvSpPr>
            <p:spPr>
              <a:xfrm>
                <a:off x="628500" y="2630241"/>
                <a:ext cx="6391500" cy="4155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a:t>
                </a:r>
                <a:r>
                  <a:rPr lang="uk" sz="1200">
                    <a:solidFill>
                      <a:srgbClr val="3F3F3F"/>
                    </a:solidFill>
                    <a:latin typeface="Lato"/>
                    <a:ea typeface="Lato"/>
                    <a:cs typeface="Lato"/>
                    <a:sym typeface="Lato"/>
                  </a:rPr>
                  <a:t>Implementing tracking mechanisms and analytics tools to monitor the effectiveness of our </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marketing efforts.</a:t>
                </a:r>
                <a:endParaRPr sz="1200">
                  <a:solidFill>
                    <a:srgbClr val="3F3F3F"/>
                  </a:solidFill>
                  <a:latin typeface="Lato"/>
                  <a:ea typeface="Lato"/>
                  <a:cs typeface="Lato"/>
                  <a:sym typeface="Lato"/>
                </a:endParaRPr>
              </a:p>
            </p:txBody>
          </p:sp>
          <p:sp>
            <p:nvSpPr>
              <p:cNvPr id="299" name="Google Shape;299;p18"/>
              <p:cNvSpPr txBox="1"/>
              <p:nvPr/>
            </p:nvSpPr>
            <p:spPr>
              <a:xfrm>
                <a:off x="628500" y="3084003"/>
                <a:ext cx="6391500" cy="4155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a:t>
                </a:r>
                <a:r>
                  <a:rPr lang="uk" sz="1200">
                    <a:solidFill>
                      <a:srgbClr val="3F3F3F"/>
                    </a:solidFill>
                    <a:latin typeface="Lato"/>
                    <a:ea typeface="Lato"/>
                    <a:cs typeface="Lato"/>
                    <a:sym typeface="Lato"/>
                  </a:rPr>
                  <a:t>Regularly reviewing key performance indicators (KPIs) such as website traffic, social media </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engagement, and ticket sales to evaluate the success of our campaigns.</a:t>
                </a:r>
                <a:endParaRPr sz="1200">
                  <a:solidFill>
                    <a:srgbClr val="3F3F3F"/>
                  </a:solidFill>
                  <a:latin typeface="Lato"/>
                  <a:ea typeface="Lato"/>
                  <a:cs typeface="Lato"/>
                  <a:sym typeface="Lato"/>
                </a:endParaRPr>
              </a:p>
            </p:txBody>
          </p:sp>
          <p:sp>
            <p:nvSpPr>
              <p:cNvPr id="300" name="Google Shape;300;p18"/>
              <p:cNvSpPr txBox="1"/>
              <p:nvPr/>
            </p:nvSpPr>
            <p:spPr>
              <a:xfrm>
                <a:off x="628500" y="3537765"/>
                <a:ext cx="6391500" cy="4155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a:t>
                </a:r>
                <a:r>
                  <a:rPr lang="uk" sz="1200">
                    <a:solidFill>
                      <a:srgbClr val="3F3F3F"/>
                    </a:solidFill>
                    <a:latin typeface="Lato"/>
                    <a:ea typeface="Lato"/>
                    <a:cs typeface="Lato"/>
                    <a:sym typeface="Lato"/>
                  </a:rPr>
                  <a:t>Making data-driven adjustments and optimizations to our marketing strategy as needed to </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maximize results.</a:t>
                </a:r>
                <a:endParaRPr sz="1200">
                  <a:solidFill>
                    <a:srgbClr val="3F3F3F"/>
                  </a:solidFill>
                  <a:latin typeface="Lato"/>
                  <a:ea typeface="Lato"/>
                  <a:cs typeface="Lato"/>
                  <a:sym typeface="Lato"/>
                </a:endParaRPr>
              </a:p>
            </p:txBody>
          </p:sp>
        </p:grpSp>
        <p:grpSp>
          <p:nvGrpSpPr>
            <p:cNvPr id="301" name="Google Shape;301;p18"/>
            <p:cNvGrpSpPr/>
            <p:nvPr/>
          </p:nvGrpSpPr>
          <p:grpSpPr>
            <a:xfrm>
              <a:off x="540000" y="1015541"/>
              <a:ext cx="6480000" cy="1102762"/>
              <a:chOff x="540000" y="2396741"/>
              <a:chExt cx="6480000" cy="1102762"/>
            </a:xfrm>
          </p:grpSpPr>
          <p:sp>
            <p:nvSpPr>
              <p:cNvPr id="302" name="Google Shape;302;p18"/>
              <p:cNvSpPr txBox="1"/>
              <p:nvPr/>
            </p:nvSpPr>
            <p:spPr>
              <a:xfrm>
                <a:off x="540000" y="2396741"/>
                <a:ext cx="36672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3F3F3F"/>
                    </a:solidFill>
                    <a:latin typeface="Lato"/>
                    <a:ea typeface="Lato"/>
                    <a:cs typeface="Lato"/>
                    <a:sym typeface="Lato"/>
                  </a:rPr>
                  <a:t>Event Partnerships and Collaborations:</a:t>
                </a:r>
                <a:endParaRPr b="1" sz="1200">
                  <a:solidFill>
                    <a:srgbClr val="3F3F3F"/>
                  </a:solidFill>
                  <a:latin typeface="Lato"/>
                  <a:ea typeface="Lato"/>
                  <a:cs typeface="Lato"/>
                  <a:sym typeface="Lato"/>
                </a:endParaRPr>
              </a:p>
            </p:txBody>
          </p:sp>
          <p:sp>
            <p:nvSpPr>
              <p:cNvPr id="303" name="Google Shape;303;p18"/>
              <p:cNvSpPr txBox="1"/>
              <p:nvPr/>
            </p:nvSpPr>
            <p:spPr>
              <a:xfrm>
                <a:off x="628500" y="2630241"/>
                <a:ext cx="6391500" cy="4155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a:t>
                </a:r>
                <a:r>
                  <a:rPr lang="uk" sz="1200">
                    <a:solidFill>
                      <a:srgbClr val="3F3F3F"/>
                    </a:solidFill>
                    <a:latin typeface="Lato"/>
                    <a:ea typeface="Lato"/>
                    <a:cs typeface="Lato"/>
                    <a:sym typeface="Lato"/>
                  </a:rPr>
                  <a:t> </a:t>
                </a:r>
                <a:r>
                  <a:rPr lang="uk" sz="1200">
                    <a:solidFill>
                      <a:srgbClr val="3F3F3F"/>
                    </a:solidFill>
                    <a:latin typeface="Lato"/>
                    <a:ea typeface="Lato"/>
                    <a:cs typeface="Lato"/>
                    <a:sym typeface="Lato"/>
                  </a:rPr>
                  <a:t>Collaborating with media partners, industry influencers, and relevant publications to secure        </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coverage and endorsements for the event.</a:t>
                </a:r>
                <a:endParaRPr sz="1200">
                  <a:solidFill>
                    <a:srgbClr val="3F3F3F"/>
                  </a:solidFill>
                  <a:latin typeface="Lato"/>
                  <a:ea typeface="Lato"/>
                  <a:cs typeface="Lato"/>
                  <a:sym typeface="Lato"/>
                </a:endParaRPr>
              </a:p>
            </p:txBody>
          </p:sp>
          <p:sp>
            <p:nvSpPr>
              <p:cNvPr id="304" name="Google Shape;304;p18"/>
              <p:cNvSpPr txBox="1"/>
              <p:nvPr/>
            </p:nvSpPr>
            <p:spPr>
              <a:xfrm>
                <a:off x="628500" y="3084003"/>
                <a:ext cx="6391500" cy="4155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a:t>
                </a:r>
                <a:r>
                  <a:rPr lang="uk" sz="1200">
                    <a:solidFill>
                      <a:srgbClr val="3F3F3F"/>
                    </a:solidFill>
                    <a:latin typeface="Lato"/>
                    <a:ea typeface="Lato"/>
                    <a:cs typeface="Lato"/>
                    <a:sym typeface="Lato"/>
                  </a:rPr>
                  <a:t>Cross-promotional opportunities with event sponsors and exhibitors to expand reach and            </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amplify the message.</a:t>
                </a:r>
                <a:endParaRPr sz="1200">
                  <a:solidFill>
                    <a:srgbClr val="3F3F3F"/>
                  </a:solidFill>
                  <a:latin typeface="Lato"/>
                  <a:ea typeface="Lato"/>
                  <a:cs typeface="Lato"/>
                  <a:sym typeface="Lato"/>
                </a:endParaRPr>
              </a:p>
            </p:txBody>
          </p:sp>
        </p:grpSp>
        <p:sp>
          <p:nvSpPr>
            <p:cNvPr id="305" name="Google Shape;305;p18"/>
            <p:cNvSpPr txBox="1"/>
            <p:nvPr/>
          </p:nvSpPr>
          <p:spPr>
            <a:xfrm>
              <a:off x="540001" y="510988"/>
              <a:ext cx="61536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800">
                  <a:solidFill>
                    <a:srgbClr val="314A3B"/>
                  </a:solidFill>
                  <a:latin typeface="Lato"/>
                  <a:ea typeface="Lato"/>
                  <a:cs typeface="Lato"/>
                  <a:sym typeface="Lato"/>
                </a:rPr>
                <a:t>6.  Marketing and Promotion Continued</a:t>
              </a:r>
              <a:endParaRPr b="1" sz="1800">
                <a:solidFill>
                  <a:srgbClr val="314A3B"/>
                </a:solidFill>
                <a:latin typeface="Lato"/>
                <a:ea typeface="Lato"/>
                <a:cs typeface="Lato"/>
                <a:sym typeface="Lato"/>
              </a:endParaRPr>
            </a:p>
          </p:txBody>
        </p:sp>
      </p:grpSp>
      <p:grpSp>
        <p:nvGrpSpPr>
          <p:cNvPr id="306" name="Google Shape;306;p18"/>
          <p:cNvGrpSpPr/>
          <p:nvPr/>
        </p:nvGrpSpPr>
        <p:grpSpPr>
          <a:xfrm>
            <a:off x="540000" y="4251625"/>
            <a:ext cx="6480000" cy="5522851"/>
            <a:chOff x="540000" y="4251625"/>
            <a:chExt cx="6480000" cy="5522851"/>
          </a:xfrm>
        </p:grpSpPr>
        <p:sp>
          <p:nvSpPr>
            <p:cNvPr id="307" name="Google Shape;307;p18"/>
            <p:cNvSpPr txBox="1"/>
            <p:nvPr/>
          </p:nvSpPr>
          <p:spPr>
            <a:xfrm>
              <a:off x="540001" y="4251625"/>
              <a:ext cx="61536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800">
                  <a:solidFill>
                    <a:srgbClr val="314A3B"/>
                  </a:solidFill>
                  <a:latin typeface="Lato"/>
                  <a:ea typeface="Lato"/>
                  <a:cs typeface="Lato"/>
                  <a:sym typeface="Lato"/>
                </a:rPr>
                <a:t>7. Partnerships and Collaborations</a:t>
              </a:r>
              <a:endParaRPr b="1" sz="1800">
                <a:solidFill>
                  <a:srgbClr val="314A3B"/>
                </a:solidFill>
                <a:latin typeface="Lato"/>
                <a:ea typeface="Lato"/>
                <a:cs typeface="Lato"/>
                <a:sym typeface="Lato"/>
              </a:endParaRPr>
            </a:p>
          </p:txBody>
        </p:sp>
        <p:sp>
          <p:nvSpPr>
            <p:cNvPr id="308" name="Google Shape;308;p18"/>
            <p:cNvSpPr txBox="1"/>
            <p:nvPr/>
          </p:nvSpPr>
          <p:spPr>
            <a:xfrm>
              <a:off x="540000" y="4766000"/>
              <a:ext cx="6480000" cy="8775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The success of the [Event Title] will be significantly enhanced through strategic partnerships and collaborations with key organizations, businesses, and influencers. We have identified several opportunities for collaboration that will help us reach a broader audience, increase engagement, and deliver greater value to attendees:</a:t>
              </a:r>
              <a:endParaRPr sz="1200">
                <a:solidFill>
                  <a:srgbClr val="3F3F3F"/>
                </a:solidFill>
                <a:latin typeface="Lato"/>
                <a:ea typeface="Lato"/>
                <a:cs typeface="Lato"/>
                <a:sym typeface="Lato"/>
              </a:endParaRPr>
            </a:p>
          </p:txBody>
        </p:sp>
        <p:grpSp>
          <p:nvGrpSpPr>
            <p:cNvPr id="309" name="Google Shape;309;p18"/>
            <p:cNvGrpSpPr/>
            <p:nvPr/>
          </p:nvGrpSpPr>
          <p:grpSpPr>
            <a:xfrm>
              <a:off x="540000" y="5919264"/>
              <a:ext cx="6480000" cy="1102762"/>
              <a:chOff x="540000" y="2396741"/>
              <a:chExt cx="6480000" cy="1102762"/>
            </a:xfrm>
          </p:grpSpPr>
          <p:sp>
            <p:nvSpPr>
              <p:cNvPr id="310" name="Google Shape;310;p18"/>
              <p:cNvSpPr txBox="1"/>
              <p:nvPr/>
            </p:nvSpPr>
            <p:spPr>
              <a:xfrm>
                <a:off x="540000" y="2396741"/>
                <a:ext cx="36672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3F3F3F"/>
                    </a:solidFill>
                    <a:latin typeface="Lato"/>
                    <a:ea typeface="Lato"/>
                    <a:cs typeface="Lato"/>
                    <a:sym typeface="Lato"/>
                  </a:rPr>
                  <a:t>Media Partnerships:</a:t>
                </a:r>
                <a:endParaRPr b="1" sz="1200">
                  <a:solidFill>
                    <a:srgbClr val="3F3F3F"/>
                  </a:solidFill>
                  <a:latin typeface="Lato"/>
                  <a:ea typeface="Lato"/>
                  <a:cs typeface="Lato"/>
                  <a:sym typeface="Lato"/>
                </a:endParaRPr>
              </a:p>
            </p:txBody>
          </p:sp>
          <p:sp>
            <p:nvSpPr>
              <p:cNvPr id="311" name="Google Shape;311;p18"/>
              <p:cNvSpPr txBox="1"/>
              <p:nvPr/>
            </p:nvSpPr>
            <p:spPr>
              <a:xfrm>
                <a:off x="628500" y="2630241"/>
                <a:ext cx="6391500" cy="4155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a:t>
                </a:r>
                <a:r>
                  <a:rPr lang="uk" sz="1200">
                    <a:solidFill>
                      <a:srgbClr val="3F3F3F"/>
                    </a:solidFill>
                    <a:latin typeface="Lato"/>
                    <a:ea typeface="Lato"/>
                    <a:cs typeface="Lato"/>
                    <a:sym typeface="Lato"/>
                  </a:rPr>
                  <a:t>Collaborating with leading media outlets, publications, and industry blogs to secure coverage   </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and promotion for the event.</a:t>
                </a:r>
                <a:endParaRPr sz="1200">
                  <a:solidFill>
                    <a:srgbClr val="3F3F3F"/>
                  </a:solidFill>
                  <a:latin typeface="Lato"/>
                  <a:ea typeface="Lato"/>
                  <a:cs typeface="Lato"/>
                  <a:sym typeface="Lato"/>
                </a:endParaRPr>
              </a:p>
            </p:txBody>
          </p:sp>
          <p:sp>
            <p:nvSpPr>
              <p:cNvPr id="312" name="Google Shape;312;p18"/>
              <p:cNvSpPr txBox="1"/>
              <p:nvPr/>
            </p:nvSpPr>
            <p:spPr>
              <a:xfrm>
                <a:off x="628500" y="3084003"/>
                <a:ext cx="6391500" cy="4155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a:t>
                </a:r>
                <a:r>
                  <a:rPr lang="uk" sz="1200">
                    <a:solidFill>
                      <a:srgbClr val="3F3F3F"/>
                    </a:solidFill>
                    <a:latin typeface="Lato"/>
                    <a:ea typeface="Lato"/>
                    <a:cs typeface="Lato"/>
                    <a:sym typeface="Lato"/>
                  </a:rPr>
                  <a:t>Offering media partners exclusive access, interviews, and behind-the-scenes content to </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incentivize their participation.</a:t>
                </a:r>
                <a:endParaRPr sz="1200">
                  <a:solidFill>
                    <a:srgbClr val="3F3F3F"/>
                  </a:solidFill>
                  <a:latin typeface="Lato"/>
                  <a:ea typeface="Lato"/>
                  <a:cs typeface="Lato"/>
                  <a:sym typeface="Lato"/>
                </a:endParaRPr>
              </a:p>
            </p:txBody>
          </p:sp>
        </p:grpSp>
        <p:grpSp>
          <p:nvGrpSpPr>
            <p:cNvPr id="313" name="Google Shape;313;p18"/>
            <p:cNvGrpSpPr/>
            <p:nvPr/>
          </p:nvGrpSpPr>
          <p:grpSpPr>
            <a:xfrm>
              <a:off x="540000" y="7284514"/>
              <a:ext cx="6480000" cy="1102762"/>
              <a:chOff x="540000" y="2396741"/>
              <a:chExt cx="6480000" cy="1102762"/>
            </a:xfrm>
          </p:grpSpPr>
          <p:sp>
            <p:nvSpPr>
              <p:cNvPr id="314" name="Google Shape;314;p18"/>
              <p:cNvSpPr txBox="1"/>
              <p:nvPr/>
            </p:nvSpPr>
            <p:spPr>
              <a:xfrm>
                <a:off x="540000" y="2396741"/>
                <a:ext cx="36672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3F3F3F"/>
                    </a:solidFill>
                    <a:latin typeface="Lato"/>
                    <a:ea typeface="Lato"/>
                    <a:cs typeface="Lato"/>
                    <a:sym typeface="Lato"/>
                  </a:rPr>
                  <a:t>Industry Associations and Organizations:</a:t>
                </a:r>
                <a:endParaRPr b="1" sz="1200">
                  <a:solidFill>
                    <a:srgbClr val="3F3F3F"/>
                  </a:solidFill>
                  <a:latin typeface="Lato"/>
                  <a:ea typeface="Lato"/>
                  <a:cs typeface="Lato"/>
                  <a:sym typeface="Lato"/>
                </a:endParaRPr>
              </a:p>
            </p:txBody>
          </p:sp>
          <p:sp>
            <p:nvSpPr>
              <p:cNvPr id="315" name="Google Shape;315;p18"/>
              <p:cNvSpPr txBox="1"/>
              <p:nvPr/>
            </p:nvSpPr>
            <p:spPr>
              <a:xfrm>
                <a:off x="628500" y="2630241"/>
                <a:ext cx="6391500" cy="4155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a:t>
                </a:r>
                <a:r>
                  <a:rPr lang="uk" sz="1200">
                    <a:solidFill>
                      <a:srgbClr val="3F3F3F"/>
                    </a:solidFill>
                    <a:latin typeface="Lato"/>
                    <a:ea typeface="Lato"/>
                    <a:cs typeface="Lato"/>
                    <a:sym typeface="Lato"/>
                  </a:rPr>
                  <a:t>Forming partnerships with relevant industry associations, chambers of commerce, </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and professional organizations to expand our reach within the target audience.</a:t>
                </a:r>
                <a:endParaRPr sz="1200">
                  <a:solidFill>
                    <a:srgbClr val="3F3F3F"/>
                  </a:solidFill>
                  <a:latin typeface="Lato"/>
                  <a:ea typeface="Lato"/>
                  <a:cs typeface="Lato"/>
                  <a:sym typeface="Lato"/>
                </a:endParaRPr>
              </a:p>
            </p:txBody>
          </p:sp>
          <p:sp>
            <p:nvSpPr>
              <p:cNvPr id="316" name="Google Shape;316;p18"/>
              <p:cNvSpPr txBox="1"/>
              <p:nvPr/>
            </p:nvSpPr>
            <p:spPr>
              <a:xfrm>
                <a:off x="628500" y="3084003"/>
                <a:ext cx="6391500" cy="4155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a:t>
                </a:r>
                <a:r>
                  <a:rPr lang="uk" sz="1200">
                    <a:solidFill>
                      <a:srgbClr val="3F3F3F"/>
                    </a:solidFill>
                    <a:latin typeface="Lato"/>
                    <a:ea typeface="Lato"/>
                    <a:cs typeface="Lato"/>
                    <a:sym typeface="Lato"/>
                  </a:rPr>
                  <a:t>Co-promoting the event to members of these organizations and offering special discounts </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or incentives for their participation.</a:t>
                </a:r>
                <a:endParaRPr sz="1200">
                  <a:solidFill>
                    <a:srgbClr val="3F3F3F"/>
                  </a:solidFill>
                  <a:latin typeface="Lato"/>
                  <a:ea typeface="Lato"/>
                  <a:cs typeface="Lato"/>
                  <a:sym typeface="Lato"/>
                </a:endParaRPr>
              </a:p>
            </p:txBody>
          </p:sp>
        </p:grpSp>
        <p:grpSp>
          <p:nvGrpSpPr>
            <p:cNvPr id="317" name="Google Shape;317;p18"/>
            <p:cNvGrpSpPr/>
            <p:nvPr/>
          </p:nvGrpSpPr>
          <p:grpSpPr>
            <a:xfrm>
              <a:off x="540000" y="8671714"/>
              <a:ext cx="6480000" cy="1102762"/>
              <a:chOff x="540000" y="2396741"/>
              <a:chExt cx="6480000" cy="1102762"/>
            </a:xfrm>
          </p:grpSpPr>
          <p:sp>
            <p:nvSpPr>
              <p:cNvPr id="318" name="Google Shape;318;p18"/>
              <p:cNvSpPr txBox="1"/>
              <p:nvPr/>
            </p:nvSpPr>
            <p:spPr>
              <a:xfrm>
                <a:off x="540000" y="2396741"/>
                <a:ext cx="36672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3F3F3F"/>
                    </a:solidFill>
                    <a:latin typeface="Lato"/>
                    <a:ea typeface="Lato"/>
                    <a:cs typeface="Lato"/>
                    <a:sym typeface="Lato"/>
                  </a:rPr>
                  <a:t>Corporate Sponsors and Exhibitors:</a:t>
                </a:r>
                <a:endParaRPr b="1" sz="1200">
                  <a:solidFill>
                    <a:srgbClr val="3F3F3F"/>
                  </a:solidFill>
                  <a:latin typeface="Lato"/>
                  <a:ea typeface="Lato"/>
                  <a:cs typeface="Lato"/>
                  <a:sym typeface="Lato"/>
                </a:endParaRPr>
              </a:p>
            </p:txBody>
          </p:sp>
          <p:sp>
            <p:nvSpPr>
              <p:cNvPr id="319" name="Google Shape;319;p18"/>
              <p:cNvSpPr txBox="1"/>
              <p:nvPr/>
            </p:nvSpPr>
            <p:spPr>
              <a:xfrm>
                <a:off x="628500" y="2630241"/>
                <a:ext cx="6391500" cy="4155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a:t>
                </a:r>
                <a:r>
                  <a:rPr lang="uk" sz="1200">
                    <a:solidFill>
                      <a:srgbClr val="3F3F3F"/>
                    </a:solidFill>
                    <a:latin typeface="Lato"/>
                    <a:ea typeface="Lato"/>
                    <a:cs typeface="Lato"/>
                    <a:sym typeface="Lato"/>
                  </a:rPr>
                  <a:t>Partnering with corporate sponsors and exhibitors to enhance the event experience </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and provide additional value to attendees.</a:t>
                </a:r>
                <a:endParaRPr sz="1200">
                  <a:solidFill>
                    <a:srgbClr val="3F3F3F"/>
                  </a:solidFill>
                  <a:latin typeface="Lato"/>
                  <a:ea typeface="Lato"/>
                  <a:cs typeface="Lato"/>
                  <a:sym typeface="Lato"/>
                </a:endParaRPr>
              </a:p>
            </p:txBody>
          </p:sp>
          <p:sp>
            <p:nvSpPr>
              <p:cNvPr id="320" name="Google Shape;320;p18"/>
              <p:cNvSpPr txBox="1"/>
              <p:nvPr/>
            </p:nvSpPr>
            <p:spPr>
              <a:xfrm>
                <a:off x="628500" y="3084003"/>
                <a:ext cx="6391500" cy="4155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a:t>
                </a:r>
                <a:r>
                  <a:rPr lang="uk" sz="1200">
                    <a:solidFill>
                      <a:srgbClr val="3F3F3F"/>
                    </a:solidFill>
                    <a:latin typeface="Lato"/>
                    <a:ea typeface="Lato"/>
                    <a:cs typeface="Lato"/>
                    <a:sym typeface="Lato"/>
                  </a:rPr>
                  <a:t>Offering sponsorship packages that include branding opportunities, speaking slots, and </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exclusive access to networking events.</a:t>
                </a:r>
                <a:endParaRPr sz="1200">
                  <a:solidFill>
                    <a:srgbClr val="3F3F3F"/>
                  </a:solidFill>
                  <a:latin typeface="Lato"/>
                  <a:ea typeface="Lato"/>
                  <a:cs typeface="Lato"/>
                  <a:sym typeface="Lato"/>
                </a:endParaRPr>
              </a:p>
            </p:txBody>
          </p:sp>
        </p:gr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4" name="Shape 324"/>
        <p:cNvGrpSpPr/>
        <p:nvPr/>
      </p:nvGrpSpPr>
      <p:grpSpPr>
        <a:xfrm>
          <a:off x="0" y="0"/>
          <a:ext cx="0" cy="0"/>
          <a:chOff x="0" y="0"/>
          <a:chExt cx="0" cy="0"/>
        </a:xfrm>
      </p:grpSpPr>
      <p:sp>
        <p:nvSpPr>
          <p:cNvPr id="325" name="Google Shape;325;p19"/>
          <p:cNvSpPr txBox="1"/>
          <p:nvPr/>
        </p:nvSpPr>
        <p:spPr>
          <a:xfrm>
            <a:off x="3352800" y="10348175"/>
            <a:ext cx="854400" cy="138600"/>
          </a:xfrm>
          <a:prstGeom prst="rect">
            <a:avLst/>
          </a:prstGeom>
          <a:noFill/>
          <a:ln>
            <a:noFill/>
          </a:ln>
        </p:spPr>
        <p:txBody>
          <a:bodyPr anchorCtr="0" anchor="t" bIns="0" lIns="0" spcFirstLastPara="1" rIns="0" wrap="square" tIns="0">
            <a:spAutoFit/>
          </a:bodyPr>
          <a:lstStyle/>
          <a:p>
            <a:pPr indent="0" lvl="0" marL="0" rtl="0" algn="ctr">
              <a:lnSpc>
                <a:spcPct val="125000"/>
              </a:lnSpc>
              <a:spcBef>
                <a:spcPts val="0"/>
              </a:spcBef>
              <a:spcAft>
                <a:spcPts val="0"/>
              </a:spcAft>
              <a:buNone/>
            </a:pPr>
            <a:r>
              <a:rPr lang="uk" sz="900">
                <a:solidFill>
                  <a:srgbClr val="9D9D9C"/>
                </a:solidFill>
                <a:latin typeface="Lato"/>
                <a:ea typeface="Lato"/>
                <a:cs typeface="Lato"/>
                <a:sym typeface="Lato"/>
              </a:rPr>
              <a:t>Page 7</a:t>
            </a:r>
            <a:endParaRPr sz="900">
              <a:solidFill>
                <a:srgbClr val="9D9D9C"/>
              </a:solidFill>
              <a:latin typeface="Lato"/>
              <a:ea typeface="Lato"/>
              <a:cs typeface="Lato"/>
              <a:sym typeface="Lato"/>
            </a:endParaRPr>
          </a:p>
        </p:txBody>
      </p:sp>
      <p:grpSp>
        <p:nvGrpSpPr>
          <p:cNvPr id="326" name="Google Shape;326;p19"/>
          <p:cNvGrpSpPr/>
          <p:nvPr/>
        </p:nvGrpSpPr>
        <p:grpSpPr>
          <a:xfrm>
            <a:off x="540000" y="510988"/>
            <a:ext cx="6480000" cy="4384940"/>
            <a:chOff x="540000" y="510988"/>
            <a:chExt cx="6480000" cy="4384940"/>
          </a:xfrm>
        </p:grpSpPr>
        <p:grpSp>
          <p:nvGrpSpPr>
            <p:cNvPr id="327" name="Google Shape;327;p19"/>
            <p:cNvGrpSpPr/>
            <p:nvPr/>
          </p:nvGrpSpPr>
          <p:grpSpPr>
            <a:xfrm>
              <a:off x="540000" y="1015541"/>
              <a:ext cx="6480000" cy="1102762"/>
              <a:chOff x="540000" y="2396741"/>
              <a:chExt cx="6480000" cy="1102762"/>
            </a:xfrm>
          </p:grpSpPr>
          <p:sp>
            <p:nvSpPr>
              <p:cNvPr id="328" name="Google Shape;328;p19"/>
              <p:cNvSpPr txBox="1"/>
              <p:nvPr/>
            </p:nvSpPr>
            <p:spPr>
              <a:xfrm>
                <a:off x="540000" y="2396741"/>
                <a:ext cx="36672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3F3F3F"/>
                    </a:solidFill>
                    <a:latin typeface="Lato"/>
                    <a:ea typeface="Lato"/>
                    <a:cs typeface="Lato"/>
                    <a:sym typeface="Lato"/>
                  </a:rPr>
                  <a:t>Influencer Collaborations:</a:t>
                </a:r>
                <a:endParaRPr b="1" sz="1200">
                  <a:solidFill>
                    <a:srgbClr val="3F3F3F"/>
                  </a:solidFill>
                  <a:latin typeface="Lato"/>
                  <a:ea typeface="Lato"/>
                  <a:cs typeface="Lato"/>
                  <a:sym typeface="Lato"/>
                </a:endParaRPr>
              </a:p>
            </p:txBody>
          </p:sp>
          <p:sp>
            <p:nvSpPr>
              <p:cNvPr id="329" name="Google Shape;329;p19"/>
              <p:cNvSpPr txBox="1"/>
              <p:nvPr/>
            </p:nvSpPr>
            <p:spPr>
              <a:xfrm>
                <a:off x="628500" y="2630241"/>
                <a:ext cx="6391500" cy="4155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a:t>
                </a:r>
                <a:r>
                  <a:rPr lang="uk" sz="1200">
                    <a:solidFill>
                      <a:srgbClr val="3F3F3F"/>
                    </a:solidFill>
                    <a:latin typeface="Lato"/>
                    <a:ea typeface="Lato"/>
                    <a:cs typeface="Lato"/>
                    <a:sym typeface="Lato"/>
                  </a:rPr>
                  <a:t>Engaging with industry influencers, thought leaders, and experts to endorse and promote </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the event to their followers.</a:t>
                </a:r>
                <a:endParaRPr sz="1200">
                  <a:solidFill>
                    <a:srgbClr val="3F3F3F"/>
                  </a:solidFill>
                  <a:latin typeface="Lato"/>
                  <a:ea typeface="Lato"/>
                  <a:cs typeface="Lato"/>
                  <a:sym typeface="Lato"/>
                </a:endParaRPr>
              </a:p>
            </p:txBody>
          </p:sp>
          <p:sp>
            <p:nvSpPr>
              <p:cNvPr id="330" name="Google Shape;330;p19"/>
              <p:cNvSpPr txBox="1"/>
              <p:nvPr/>
            </p:nvSpPr>
            <p:spPr>
              <a:xfrm>
                <a:off x="628500" y="3084003"/>
                <a:ext cx="6391500" cy="4155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a:t>
                </a:r>
                <a:r>
                  <a:rPr lang="uk" sz="1200">
                    <a:solidFill>
                      <a:srgbClr val="3F3F3F"/>
                    </a:solidFill>
                    <a:latin typeface="Lato"/>
                    <a:ea typeface="Lato"/>
                    <a:cs typeface="Lato"/>
                    <a:sym typeface="Lato"/>
                  </a:rPr>
                  <a:t>Collaborating with influencers on content creation, social media campaigns, and live </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appearances to generate buzz and excitement.</a:t>
                </a:r>
                <a:endParaRPr sz="1200">
                  <a:solidFill>
                    <a:srgbClr val="3F3F3F"/>
                  </a:solidFill>
                  <a:latin typeface="Lato"/>
                  <a:ea typeface="Lato"/>
                  <a:cs typeface="Lato"/>
                  <a:sym typeface="Lato"/>
                </a:endParaRPr>
              </a:p>
            </p:txBody>
          </p:sp>
        </p:grpSp>
        <p:sp>
          <p:nvSpPr>
            <p:cNvPr id="331" name="Google Shape;331;p19"/>
            <p:cNvSpPr txBox="1"/>
            <p:nvPr/>
          </p:nvSpPr>
          <p:spPr>
            <a:xfrm>
              <a:off x="540001" y="510988"/>
              <a:ext cx="61536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800">
                  <a:solidFill>
                    <a:srgbClr val="314A3B"/>
                  </a:solidFill>
                  <a:latin typeface="Lato"/>
                  <a:ea typeface="Lato"/>
                  <a:cs typeface="Lato"/>
                  <a:sym typeface="Lato"/>
                </a:rPr>
                <a:t>7. Partnerships and Collaborations Continued</a:t>
              </a:r>
              <a:endParaRPr b="1" sz="1800">
                <a:solidFill>
                  <a:srgbClr val="314A3B"/>
                </a:solidFill>
                <a:latin typeface="Lato"/>
                <a:ea typeface="Lato"/>
                <a:cs typeface="Lato"/>
                <a:sym typeface="Lato"/>
              </a:endParaRPr>
            </a:p>
          </p:txBody>
        </p:sp>
        <p:grpSp>
          <p:nvGrpSpPr>
            <p:cNvPr id="332" name="Google Shape;332;p19"/>
            <p:cNvGrpSpPr/>
            <p:nvPr/>
          </p:nvGrpSpPr>
          <p:grpSpPr>
            <a:xfrm>
              <a:off x="540000" y="2440091"/>
              <a:ext cx="6480000" cy="1102762"/>
              <a:chOff x="540000" y="2396741"/>
              <a:chExt cx="6480000" cy="1102762"/>
            </a:xfrm>
          </p:grpSpPr>
          <p:sp>
            <p:nvSpPr>
              <p:cNvPr id="333" name="Google Shape;333;p19"/>
              <p:cNvSpPr txBox="1"/>
              <p:nvPr/>
            </p:nvSpPr>
            <p:spPr>
              <a:xfrm>
                <a:off x="540000" y="2396741"/>
                <a:ext cx="36672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3F3F3F"/>
                    </a:solidFill>
                    <a:latin typeface="Lato"/>
                    <a:ea typeface="Lato"/>
                    <a:cs typeface="Lato"/>
                    <a:sym typeface="Lato"/>
                  </a:rPr>
                  <a:t>Community Partnerships:</a:t>
                </a:r>
                <a:endParaRPr b="1" sz="1200">
                  <a:solidFill>
                    <a:srgbClr val="3F3F3F"/>
                  </a:solidFill>
                  <a:latin typeface="Lato"/>
                  <a:ea typeface="Lato"/>
                  <a:cs typeface="Lato"/>
                  <a:sym typeface="Lato"/>
                </a:endParaRPr>
              </a:p>
            </p:txBody>
          </p:sp>
          <p:sp>
            <p:nvSpPr>
              <p:cNvPr id="334" name="Google Shape;334;p19"/>
              <p:cNvSpPr txBox="1"/>
              <p:nvPr/>
            </p:nvSpPr>
            <p:spPr>
              <a:xfrm>
                <a:off x="628500" y="2630241"/>
                <a:ext cx="6391500" cy="4155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a:t>
                </a:r>
                <a:r>
                  <a:rPr lang="uk" sz="1200">
                    <a:solidFill>
                      <a:srgbClr val="3F3F3F"/>
                    </a:solidFill>
                    <a:latin typeface="Lato"/>
                    <a:ea typeface="Lato"/>
                    <a:cs typeface="Lato"/>
                    <a:sym typeface="Lato"/>
                  </a:rPr>
                  <a:t>Partnering with local businesses, community organizations, and nonprofit groups to </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engage with the local community and drive attendance.</a:t>
                </a:r>
                <a:endParaRPr sz="1200">
                  <a:solidFill>
                    <a:srgbClr val="3F3F3F"/>
                  </a:solidFill>
                  <a:latin typeface="Lato"/>
                  <a:ea typeface="Lato"/>
                  <a:cs typeface="Lato"/>
                  <a:sym typeface="Lato"/>
                </a:endParaRPr>
              </a:p>
            </p:txBody>
          </p:sp>
          <p:sp>
            <p:nvSpPr>
              <p:cNvPr id="335" name="Google Shape;335;p19"/>
              <p:cNvSpPr txBox="1"/>
              <p:nvPr/>
            </p:nvSpPr>
            <p:spPr>
              <a:xfrm>
                <a:off x="628500" y="3084003"/>
                <a:ext cx="6391500" cy="4155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a:t>
                </a:r>
                <a:r>
                  <a:rPr lang="uk" sz="1200">
                    <a:solidFill>
                      <a:srgbClr val="3F3F3F"/>
                    </a:solidFill>
                    <a:latin typeface="Lato"/>
                    <a:ea typeface="Lato"/>
                    <a:cs typeface="Lato"/>
                    <a:sym typeface="Lato"/>
                  </a:rPr>
                  <a:t>Coordinating promotional activities, such as cross-promotions, joint events, and </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community outreach initiatives.</a:t>
                </a:r>
                <a:endParaRPr sz="1200">
                  <a:solidFill>
                    <a:srgbClr val="3F3F3F"/>
                  </a:solidFill>
                  <a:latin typeface="Lato"/>
                  <a:ea typeface="Lato"/>
                  <a:cs typeface="Lato"/>
                  <a:sym typeface="Lato"/>
                </a:endParaRPr>
              </a:p>
            </p:txBody>
          </p:sp>
        </p:grpSp>
        <p:grpSp>
          <p:nvGrpSpPr>
            <p:cNvPr id="336" name="Google Shape;336;p19"/>
            <p:cNvGrpSpPr/>
            <p:nvPr/>
          </p:nvGrpSpPr>
          <p:grpSpPr>
            <a:xfrm>
              <a:off x="540000" y="3793166"/>
              <a:ext cx="6480000" cy="1102762"/>
              <a:chOff x="540000" y="2396741"/>
              <a:chExt cx="6480000" cy="1102762"/>
            </a:xfrm>
          </p:grpSpPr>
          <p:sp>
            <p:nvSpPr>
              <p:cNvPr id="337" name="Google Shape;337;p19"/>
              <p:cNvSpPr txBox="1"/>
              <p:nvPr/>
            </p:nvSpPr>
            <p:spPr>
              <a:xfrm>
                <a:off x="540000" y="2396741"/>
                <a:ext cx="36672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3F3F3F"/>
                    </a:solidFill>
                    <a:latin typeface="Lato"/>
                    <a:ea typeface="Lato"/>
                    <a:cs typeface="Lato"/>
                    <a:sym typeface="Lato"/>
                  </a:rPr>
                  <a:t>Educational Institutions:</a:t>
                </a:r>
                <a:endParaRPr b="1" sz="1200">
                  <a:solidFill>
                    <a:srgbClr val="3F3F3F"/>
                  </a:solidFill>
                  <a:latin typeface="Lato"/>
                  <a:ea typeface="Lato"/>
                  <a:cs typeface="Lato"/>
                  <a:sym typeface="Lato"/>
                </a:endParaRPr>
              </a:p>
            </p:txBody>
          </p:sp>
          <p:sp>
            <p:nvSpPr>
              <p:cNvPr id="338" name="Google Shape;338;p19"/>
              <p:cNvSpPr txBox="1"/>
              <p:nvPr/>
            </p:nvSpPr>
            <p:spPr>
              <a:xfrm>
                <a:off x="628500" y="2630241"/>
                <a:ext cx="6391500" cy="4155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a:t>
                </a:r>
                <a:r>
                  <a:rPr lang="uk" sz="1200">
                    <a:solidFill>
                      <a:srgbClr val="3F3F3F"/>
                    </a:solidFill>
                    <a:latin typeface="Lato"/>
                    <a:ea typeface="Lato"/>
                    <a:cs typeface="Lato"/>
                    <a:sym typeface="Lato"/>
                  </a:rPr>
                  <a:t>Partnering with colleges, universities, and educational institutions to engage with students,      </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faculty, and alumni.</a:t>
                </a:r>
                <a:endParaRPr sz="1200">
                  <a:solidFill>
                    <a:srgbClr val="3F3F3F"/>
                  </a:solidFill>
                  <a:latin typeface="Lato"/>
                  <a:ea typeface="Lato"/>
                  <a:cs typeface="Lato"/>
                  <a:sym typeface="Lato"/>
                </a:endParaRPr>
              </a:p>
            </p:txBody>
          </p:sp>
          <p:sp>
            <p:nvSpPr>
              <p:cNvPr id="339" name="Google Shape;339;p19"/>
              <p:cNvSpPr txBox="1"/>
              <p:nvPr/>
            </p:nvSpPr>
            <p:spPr>
              <a:xfrm>
                <a:off x="628500" y="3084003"/>
                <a:ext cx="6391500" cy="4155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a:t>
                </a:r>
                <a:r>
                  <a:rPr lang="uk" sz="1200">
                    <a:solidFill>
                      <a:srgbClr val="3F3F3F"/>
                    </a:solidFill>
                    <a:latin typeface="Lato"/>
                    <a:ea typeface="Lato"/>
                    <a:cs typeface="Lato"/>
                    <a:sym typeface="Lato"/>
                  </a:rPr>
                  <a:t>Offering student discounts, internship opportunities, and educational programming to </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attract younger audiences and foster talent development.</a:t>
                </a:r>
                <a:endParaRPr sz="1200">
                  <a:solidFill>
                    <a:srgbClr val="3F3F3F"/>
                  </a:solidFill>
                  <a:latin typeface="Lato"/>
                  <a:ea typeface="Lato"/>
                  <a:cs typeface="Lato"/>
                  <a:sym typeface="Lato"/>
                </a:endParaRPr>
              </a:p>
            </p:txBody>
          </p:sp>
        </p:grpSp>
      </p:grpSp>
      <p:grpSp>
        <p:nvGrpSpPr>
          <p:cNvPr id="340" name="Google Shape;340;p19"/>
          <p:cNvGrpSpPr/>
          <p:nvPr/>
        </p:nvGrpSpPr>
        <p:grpSpPr>
          <a:xfrm>
            <a:off x="540000" y="5244325"/>
            <a:ext cx="6486718" cy="3456700"/>
            <a:chOff x="540000" y="5244325"/>
            <a:chExt cx="6486718" cy="3456700"/>
          </a:xfrm>
        </p:grpSpPr>
        <p:sp>
          <p:nvSpPr>
            <p:cNvPr id="341" name="Google Shape;341;p19"/>
            <p:cNvSpPr txBox="1"/>
            <p:nvPr/>
          </p:nvSpPr>
          <p:spPr>
            <a:xfrm>
              <a:off x="540001" y="5244325"/>
              <a:ext cx="57090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800">
                  <a:solidFill>
                    <a:srgbClr val="314A3B"/>
                  </a:solidFill>
                  <a:latin typeface="Lato"/>
                  <a:ea typeface="Lato"/>
                  <a:cs typeface="Lato"/>
                  <a:sym typeface="Lato"/>
                </a:rPr>
                <a:t>8. Evaluation and Success Metrics</a:t>
              </a:r>
              <a:endParaRPr b="1" sz="1800">
                <a:solidFill>
                  <a:srgbClr val="314A3B"/>
                </a:solidFill>
                <a:latin typeface="Lato"/>
                <a:ea typeface="Lato"/>
                <a:cs typeface="Lato"/>
                <a:sym typeface="Lato"/>
              </a:endParaRPr>
            </a:p>
          </p:txBody>
        </p:sp>
        <p:grpSp>
          <p:nvGrpSpPr>
            <p:cNvPr id="342" name="Google Shape;342;p19"/>
            <p:cNvGrpSpPr/>
            <p:nvPr/>
          </p:nvGrpSpPr>
          <p:grpSpPr>
            <a:xfrm>
              <a:off x="540000" y="6223925"/>
              <a:ext cx="6486718" cy="2477100"/>
              <a:chOff x="540000" y="6223925"/>
              <a:chExt cx="6486718" cy="2477100"/>
            </a:xfrm>
          </p:grpSpPr>
          <p:sp>
            <p:nvSpPr>
              <p:cNvPr id="343" name="Google Shape;343;p19"/>
              <p:cNvSpPr/>
              <p:nvPr/>
            </p:nvSpPr>
            <p:spPr>
              <a:xfrm>
                <a:off x="544275" y="6226750"/>
                <a:ext cx="6475800" cy="302100"/>
              </a:xfrm>
              <a:prstGeom prst="rect">
                <a:avLst/>
              </a:prstGeom>
              <a:solidFill>
                <a:srgbClr val="E1EAD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344" name="Google Shape;344;p19"/>
              <p:cNvSpPr/>
              <p:nvPr/>
            </p:nvSpPr>
            <p:spPr>
              <a:xfrm>
                <a:off x="540000" y="6226775"/>
                <a:ext cx="6486000" cy="2474100"/>
              </a:xfrm>
              <a:prstGeom prst="rect">
                <a:avLst/>
              </a:prstGeom>
              <a:noFill/>
              <a:ln cap="flat" cmpd="sng" w="9525">
                <a:solidFill>
                  <a:srgbClr val="BBCAB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cxnSp>
            <p:nvCxnSpPr>
              <p:cNvPr id="345" name="Google Shape;345;p19"/>
              <p:cNvCxnSpPr/>
              <p:nvPr/>
            </p:nvCxnSpPr>
            <p:spPr>
              <a:xfrm>
                <a:off x="540500" y="6528000"/>
                <a:ext cx="6486000" cy="0"/>
              </a:xfrm>
              <a:prstGeom prst="straightConnector1">
                <a:avLst/>
              </a:prstGeom>
              <a:noFill/>
              <a:ln cap="flat" cmpd="sng" w="9525">
                <a:solidFill>
                  <a:srgbClr val="BBCABF"/>
                </a:solidFill>
                <a:prstDash val="solid"/>
                <a:round/>
                <a:headEnd len="med" w="med" type="none"/>
                <a:tailEnd len="med" w="med" type="none"/>
              </a:ln>
            </p:spPr>
          </p:cxnSp>
          <p:cxnSp>
            <p:nvCxnSpPr>
              <p:cNvPr id="346" name="Google Shape;346;p19"/>
              <p:cNvCxnSpPr/>
              <p:nvPr/>
            </p:nvCxnSpPr>
            <p:spPr>
              <a:xfrm>
                <a:off x="540500" y="6838403"/>
                <a:ext cx="6486000" cy="0"/>
              </a:xfrm>
              <a:prstGeom prst="straightConnector1">
                <a:avLst/>
              </a:prstGeom>
              <a:noFill/>
              <a:ln cap="flat" cmpd="sng" w="9525">
                <a:solidFill>
                  <a:srgbClr val="BBCABF"/>
                </a:solidFill>
                <a:prstDash val="solid"/>
                <a:round/>
                <a:headEnd len="med" w="med" type="none"/>
                <a:tailEnd len="med" w="med" type="none"/>
              </a:ln>
            </p:spPr>
          </p:cxnSp>
          <p:cxnSp>
            <p:nvCxnSpPr>
              <p:cNvPr id="347" name="Google Shape;347;p19"/>
              <p:cNvCxnSpPr/>
              <p:nvPr/>
            </p:nvCxnSpPr>
            <p:spPr>
              <a:xfrm>
                <a:off x="540500" y="7148806"/>
                <a:ext cx="6486000" cy="0"/>
              </a:xfrm>
              <a:prstGeom prst="straightConnector1">
                <a:avLst/>
              </a:prstGeom>
              <a:noFill/>
              <a:ln cap="flat" cmpd="sng" w="9525">
                <a:solidFill>
                  <a:srgbClr val="BBCABF"/>
                </a:solidFill>
                <a:prstDash val="solid"/>
                <a:round/>
                <a:headEnd len="med" w="med" type="none"/>
                <a:tailEnd len="med" w="med" type="none"/>
              </a:ln>
            </p:spPr>
          </p:cxnSp>
          <p:cxnSp>
            <p:nvCxnSpPr>
              <p:cNvPr id="348" name="Google Shape;348;p19"/>
              <p:cNvCxnSpPr/>
              <p:nvPr/>
            </p:nvCxnSpPr>
            <p:spPr>
              <a:xfrm>
                <a:off x="540500" y="7459208"/>
                <a:ext cx="6486000" cy="0"/>
              </a:xfrm>
              <a:prstGeom prst="straightConnector1">
                <a:avLst/>
              </a:prstGeom>
              <a:noFill/>
              <a:ln cap="flat" cmpd="sng" w="9525">
                <a:solidFill>
                  <a:srgbClr val="BBCABF"/>
                </a:solidFill>
                <a:prstDash val="solid"/>
                <a:round/>
                <a:headEnd len="med" w="med" type="none"/>
                <a:tailEnd len="med" w="med" type="none"/>
              </a:ln>
            </p:spPr>
          </p:cxnSp>
          <p:cxnSp>
            <p:nvCxnSpPr>
              <p:cNvPr id="349" name="Google Shape;349;p19"/>
              <p:cNvCxnSpPr/>
              <p:nvPr/>
            </p:nvCxnSpPr>
            <p:spPr>
              <a:xfrm>
                <a:off x="540500" y="7769611"/>
                <a:ext cx="6486000" cy="0"/>
              </a:xfrm>
              <a:prstGeom prst="straightConnector1">
                <a:avLst/>
              </a:prstGeom>
              <a:noFill/>
              <a:ln cap="flat" cmpd="sng" w="9525">
                <a:solidFill>
                  <a:srgbClr val="BBCABF"/>
                </a:solidFill>
                <a:prstDash val="solid"/>
                <a:round/>
                <a:headEnd len="med" w="med" type="none"/>
                <a:tailEnd len="med" w="med" type="none"/>
              </a:ln>
            </p:spPr>
          </p:cxnSp>
          <p:cxnSp>
            <p:nvCxnSpPr>
              <p:cNvPr id="350" name="Google Shape;350;p19"/>
              <p:cNvCxnSpPr/>
              <p:nvPr/>
            </p:nvCxnSpPr>
            <p:spPr>
              <a:xfrm>
                <a:off x="540500" y="8080014"/>
                <a:ext cx="6486000" cy="0"/>
              </a:xfrm>
              <a:prstGeom prst="straightConnector1">
                <a:avLst/>
              </a:prstGeom>
              <a:noFill/>
              <a:ln cap="flat" cmpd="sng" w="9525">
                <a:solidFill>
                  <a:srgbClr val="BBCABF"/>
                </a:solidFill>
                <a:prstDash val="solid"/>
                <a:round/>
                <a:headEnd len="med" w="med" type="none"/>
                <a:tailEnd len="med" w="med" type="none"/>
              </a:ln>
            </p:spPr>
          </p:cxnSp>
          <p:cxnSp>
            <p:nvCxnSpPr>
              <p:cNvPr id="351" name="Google Shape;351;p19"/>
              <p:cNvCxnSpPr/>
              <p:nvPr/>
            </p:nvCxnSpPr>
            <p:spPr>
              <a:xfrm>
                <a:off x="3710681" y="6223925"/>
                <a:ext cx="0" cy="2477100"/>
              </a:xfrm>
              <a:prstGeom prst="straightConnector1">
                <a:avLst/>
              </a:prstGeom>
              <a:noFill/>
              <a:ln cap="flat" cmpd="sng" w="9525">
                <a:solidFill>
                  <a:srgbClr val="BBCABF"/>
                </a:solidFill>
                <a:prstDash val="solid"/>
                <a:round/>
                <a:headEnd len="med" w="med" type="none"/>
                <a:tailEnd len="med" w="med" type="none"/>
              </a:ln>
            </p:spPr>
          </p:cxnSp>
          <p:cxnSp>
            <p:nvCxnSpPr>
              <p:cNvPr id="352" name="Google Shape;352;p19"/>
              <p:cNvCxnSpPr/>
              <p:nvPr/>
            </p:nvCxnSpPr>
            <p:spPr>
              <a:xfrm>
                <a:off x="540500" y="8390417"/>
                <a:ext cx="6486000" cy="0"/>
              </a:xfrm>
              <a:prstGeom prst="straightConnector1">
                <a:avLst/>
              </a:prstGeom>
              <a:noFill/>
              <a:ln cap="flat" cmpd="sng" w="9525">
                <a:solidFill>
                  <a:srgbClr val="BBCABF"/>
                </a:solidFill>
                <a:prstDash val="solid"/>
                <a:round/>
                <a:headEnd len="med" w="med" type="none"/>
                <a:tailEnd len="med" w="med" type="none"/>
              </a:ln>
            </p:spPr>
          </p:cxnSp>
          <p:grpSp>
            <p:nvGrpSpPr>
              <p:cNvPr id="353" name="Google Shape;353;p19"/>
              <p:cNvGrpSpPr/>
              <p:nvPr/>
            </p:nvGrpSpPr>
            <p:grpSpPr>
              <a:xfrm>
                <a:off x="616566" y="6284981"/>
                <a:ext cx="2834648" cy="1726955"/>
                <a:chOff x="616551" y="1152998"/>
                <a:chExt cx="1833300" cy="1726955"/>
              </a:xfrm>
            </p:grpSpPr>
            <p:sp>
              <p:nvSpPr>
                <p:cNvPr id="354" name="Google Shape;354;p19"/>
                <p:cNvSpPr txBox="1"/>
                <p:nvPr/>
              </p:nvSpPr>
              <p:spPr>
                <a:xfrm>
                  <a:off x="616551" y="1458238"/>
                  <a:ext cx="1833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latin typeface="Lato"/>
                      <a:ea typeface="Lato"/>
                      <a:cs typeface="Lato"/>
                      <a:sym typeface="Lato"/>
                    </a:rPr>
                    <a:t>Number of Attendees</a:t>
                  </a:r>
                  <a:endParaRPr sz="1200">
                    <a:latin typeface="Lato"/>
                    <a:ea typeface="Lato"/>
                    <a:cs typeface="Lato"/>
                    <a:sym typeface="Lato"/>
                  </a:endParaRPr>
                </a:p>
              </p:txBody>
            </p:sp>
            <p:sp>
              <p:nvSpPr>
                <p:cNvPr id="355" name="Google Shape;355;p19"/>
                <p:cNvSpPr txBox="1"/>
                <p:nvPr/>
              </p:nvSpPr>
              <p:spPr>
                <a:xfrm>
                  <a:off x="616551" y="1772788"/>
                  <a:ext cx="1833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latin typeface="Lato"/>
                      <a:ea typeface="Lato"/>
                      <a:cs typeface="Lato"/>
                      <a:sym typeface="Lato"/>
                    </a:rPr>
                    <a:t>Ticket Sales Revenue</a:t>
                  </a:r>
                  <a:endParaRPr sz="1200">
                    <a:latin typeface="Lato"/>
                    <a:ea typeface="Lato"/>
                    <a:cs typeface="Lato"/>
                    <a:sym typeface="Lato"/>
                  </a:endParaRPr>
                </a:p>
              </p:txBody>
            </p:sp>
            <p:sp>
              <p:nvSpPr>
                <p:cNvPr id="356" name="Google Shape;356;p19"/>
                <p:cNvSpPr txBox="1"/>
                <p:nvPr/>
              </p:nvSpPr>
              <p:spPr>
                <a:xfrm>
                  <a:off x="616551" y="2087313"/>
                  <a:ext cx="1833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latin typeface="Lato"/>
                      <a:ea typeface="Lato"/>
                      <a:cs typeface="Lato"/>
                      <a:sym typeface="Lato"/>
                    </a:rPr>
                    <a:t>Sponsorship Revenue</a:t>
                  </a:r>
                  <a:endParaRPr sz="1200">
                    <a:latin typeface="Lato"/>
                    <a:ea typeface="Lato"/>
                    <a:cs typeface="Lato"/>
                    <a:sym typeface="Lato"/>
                  </a:endParaRPr>
                </a:p>
              </p:txBody>
            </p:sp>
            <p:sp>
              <p:nvSpPr>
                <p:cNvPr id="357" name="Google Shape;357;p19"/>
                <p:cNvSpPr txBox="1"/>
                <p:nvPr/>
              </p:nvSpPr>
              <p:spPr>
                <a:xfrm>
                  <a:off x="616551" y="2385923"/>
                  <a:ext cx="1833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latin typeface="Lato"/>
                      <a:ea typeface="Lato"/>
                      <a:cs typeface="Lato"/>
                      <a:sym typeface="Lato"/>
                    </a:rPr>
                    <a:t>Social Media Engagement</a:t>
                  </a:r>
                  <a:endParaRPr sz="1200">
                    <a:latin typeface="Lato"/>
                    <a:ea typeface="Lato"/>
                    <a:cs typeface="Lato"/>
                    <a:sym typeface="Lato"/>
                  </a:endParaRPr>
                </a:p>
              </p:txBody>
            </p:sp>
            <p:sp>
              <p:nvSpPr>
                <p:cNvPr id="358" name="Google Shape;358;p19"/>
                <p:cNvSpPr txBox="1"/>
                <p:nvPr/>
              </p:nvSpPr>
              <p:spPr>
                <a:xfrm>
                  <a:off x="616551" y="2695153"/>
                  <a:ext cx="1833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latin typeface="Lato"/>
                      <a:ea typeface="Lato"/>
                      <a:cs typeface="Lato"/>
                      <a:sym typeface="Lato"/>
                    </a:rPr>
                    <a:t>Post-Event Survey Responses</a:t>
                  </a:r>
                  <a:endParaRPr sz="1200">
                    <a:latin typeface="Lato"/>
                    <a:ea typeface="Lato"/>
                    <a:cs typeface="Lato"/>
                    <a:sym typeface="Lato"/>
                  </a:endParaRPr>
                </a:p>
              </p:txBody>
            </p:sp>
            <p:sp>
              <p:nvSpPr>
                <p:cNvPr id="359" name="Google Shape;359;p19"/>
                <p:cNvSpPr txBox="1"/>
                <p:nvPr/>
              </p:nvSpPr>
              <p:spPr>
                <a:xfrm>
                  <a:off x="616551" y="1152998"/>
                  <a:ext cx="1833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latin typeface="Lato"/>
                      <a:ea typeface="Lato"/>
                      <a:cs typeface="Lato"/>
                      <a:sym typeface="Lato"/>
                    </a:rPr>
                    <a:t>METRIC</a:t>
                  </a:r>
                  <a:endParaRPr b="1" sz="1200">
                    <a:latin typeface="Lato"/>
                    <a:ea typeface="Lato"/>
                    <a:cs typeface="Lato"/>
                    <a:sym typeface="Lato"/>
                  </a:endParaRPr>
                </a:p>
              </p:txBody>
            </p:sp>
          </p:grpSp>
          <p:grpSp>
            <p:nvGrpSpPr>
              <p:cNvPr id="360" name="Google Shape;360;p19"/>
              <p:cNvGrpSpPr/>
              <p:nvPr/>
            </p:nvGrpSpPr>
            <p:grpSpPr>
              <a:xfrm>
                <a:off x="3816414" y="6284974"/>
                <a:ext cx="3210304" cy="1726965"/>
                <a:chOff x="2694350" y="1152998"/>
                <a:chExt cx="3995401" cy="1726965"/>
              </a:xfrm>
            </p:grpSpPr>
            <p:sp>
              <p:nvSpPr>
                <p:cNvPr id="361" name="Google Shape;361;p19"/>
                <p:cNvSpPr txBox="1"/>
                <p:nvPr/>
              </p:nvSpPr>
              <p:spPr>
                <a:xfrm>
                  <a:off x="2694350" y="1458248"/>
                  <a:ext cx="39954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575756"/>
                      </a:solidFill>
                      <a:latin typeface="Lato"/>
                      <a:ea typeface="Lato"/>
                      <a:cs typeface="Lato"/>
                      <a:sym typeface="Lato"/>
                    </a:rPr>
                    <a:t>[Target Number]</a:t>
                  </a:r>
                  <a:endParaRPr sz="1200">
                    <a:solidFill>
                      <a:srgbClr val="575756"/>
                    </a:solidFill>
                    <a:latin typeface="Lato"/>
                    <a:ea typeface="Lato"/>
                    <a:cs typeface="Lato"/>
                    <a:sym typeface="Lato"/>
                  </a:endParaRPr>
                </a:p>
              </p:txBody>
            </p:sp>
            <p:sp>
              <p:nvSpPr>
                <p:cNvPr id="362" name="Google Shape;362;p19"/>
                <p:cNvSpPr txBox="1"/>
                <p:nvPr/>
              </p:nvSpPr>
              <p:spPr>
                <a:xfrm>
                  <a:off x="2694350" y="1772798"/>
                  <a:ext cx="39954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575756"/>
                      </a:solidFill>
                      <a:latin typeface="Lato"/>
                      <a:ea typeface="Lato"/>
                      <a:cs typeface="Lato"/>
                      <a:sym typeface="Lato"/>
                    </a:rPr>
                    <a:t>[Target Revenue]</a:t>
                  </a:r>
                  <a:endParaRPr sz="1200">
                    <a:solidFill>
                      <a:srgbClr val="575756"/>
                    </a:solidFill>
                    <a:latin typeface="Lato"/>
                    <a:ea typeface="Lato"/>
                    <a:cs typeface="Lato"/>
                    <a:sym typeface="Lato"/>
                  </a:endParaRPr>
                </a:p>
              </p:txBody>
            </p:sp>
            <p:sp>
              <p:nvSpPr>
                <p:cNvPr id="363" name="Google Shape;363;p19"/>
                <p:cNvSpPr txBox="1"/>
                <p:nvPr/>
              </p:nvSpPr>
              <p:spPr>
                <a:xfrm>
                  <a:off x="2694350" y="2087323"/>
                  <a:ext cx="39954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575756"/>
                      </a:solidFill>
                      <a:latin typeface="Lato"/>
                      <a:ea typeface="Lato"/>
                      <a:cs typeface="Lato"/>
                      <a:sym typeface="Lato"/>
                    </a:rPr>
                    <a:t>[Target Revenue]</a:t>
                  </a:r>
                  <a:endParaRPr sz="1200">
                    <a:solidFill>
                      <a:srgbClr val="575756"/>
                    </a:solidFill>
                    <a:latin typeface="Lato"/>
                    <a:ea typeface="Lato"/>
                    <a:cs typeface="Lato"/>
                    <a:sym typeface="Lato"/>
                  </a:endParaRPr>
                </a:p>
              </p:txBody>
            </p:sp>
            <p:sp>
              <p:nvSpPr>
                <p:cNvPr id="364" name="Google Shape;364;p19"/>
                <p:cNvSpPr txBox="1"/>
                <p:nvPr/>
              </p:nvSpPr>
              <p:spPr>
                <a:xfrm>
                  <a:off x="2694350" y="2385933"/>
                  <a:ext cx="39954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575756"/>
                      </a:solidFill>
                      <a:latin typeface="Lato"/>
                      <a:ea typeface="Lato"/>
                      <a:cs typeface="Lato"/>
                      <a:sym typeface="Lato"/>
                    </a:rPr>
                    <a:t>[Target Engagement Rate]</a:t>
                  </a:r>
                  <a:endParaRPr sz="1200">
                    <a:solidFill>
                      <a:srgbClr val="575756"/>
                    </a:solidFill>
                    <a:latin typeface="Lato"/>
                    <a:ea typeface="Lato"/>
                    <a:cs typeface="Lato"/>
                    <a:sym typeface="Lato"/>
                  </a:endParaRPr>
                </a:p>
              </p:txBody>
            </p:sp>
            <p:sp>
              <p:nvSpPr>
                <p:cNvPr id="365" name="Google Shape;365;p19"/>
                <p:cNvSpPr txBox="1"/>
                <p:nvPr/>
              </p:nvSpPr>
              <p:spPr>
                <a:xfrm>
                  <a:off x="2694350" y="2695163"/>
                  <a:ext cx="39954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575756"/>
                      </a:solidFill>
                      <a:latin typeface="Lato"/>
                      <a:ea typeface="Lato"/>
                      <a:cs typeface="Lato"/>
                      <a:sym typeface="Lato"/>
                    </a:rPr>
                    <a:t>[Target Response Rate]</a:t>
                  </a:r>
                  <a:endParaRPr sz="1200">
                    <a:solidFill>
                      <a:srgbClr val="575756"/>
                    </a:solidFill>
                    <a:latin typeface="Lato"/>
                    <a:ea typeface="Lato"/>
                    <a:cs typeface="Lato"/>
                    <a:sym typeface="Lato"/>
                  </a:endParaRPr>
                </a:p>
              </p:txBody>
            </p:sp>
            <p:sp>
              <p:nvSpPr>
                <p:cNvPr id="366" name="Google Shape;366;p19"/>
                <p:cNvSpPr txBox="1"/>
                <p:nvPr/>
              </p:nvSpPr>
              <p:spPr>
                <a:xfrm>
                  <a:off x="2694350" y="1152998"/>
                  <a:ext cx="24714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latin typeface="Lato"/>
                      <a:ea typeface="Lato"/>
                      <a:cs typeface="Lato"/>
                      <a:sym typeface="Lato"/>
                    </a:rPr>
                    <a:t>TARGET VALUE</a:t>
                  </a:r>
                  <a:endParaRPr b="1" sz="1200">
                    <a:latin typeface="Lato"/>
                    <a:ea typeface="Lato"/>
                    <a:cs typeface="Lato"/>
                    <a:sym typeface="Lato"/>
                  </a:endParaRPr>
                </a:p>
              </p:txBody>
            </p:sp>
          </p:grpSp>
        </p:grpSp>
        <p:sp>
          <p:nvSpPr>
            <p:cNvPr id="367" name="Google Shape;367;p19"/>
            <p:cNvSpPr txBox="1"/>
            <p:nvPr/>
          </p:nvSpPr>
          <p:spPr>
            <a:xfrm>
              <a:off x="540001" y="5767147"/>
              <a:ext cx="57090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3F3F3F"/>
                  </a:solidFill>
                  <a:latin typeface="Lato"/>
                  <a:ea typeface="Lato"/>
                  <a:cs typeface="Lato"/>
                  <a:sym typeface="Lato"/>
                </a:rPr>
                <a:t>Key Performance Indicators (KPIs)</a:t>
              </a:r>
              <a:endParaRPr b="1" sz="1200">
                <a:solidFill>
                  <a:srgbClr val="3F3F3F"/>
                </a:solidFill>
                <a:latin typeface="Lato"/>
                <a:ea typeface="Lato"/>
                <a:cs typeface="Lato"/>
                <a:sym typeface="Lato"/>
              </a:endParaRPr>
            </a:p>
          </p:txBody>
        </p:sp>
      </p:grpSp>
      <p:grpSp>
        <p:nvGrpSpPr>
          <p:cNvPr id="368" name="Google Shape;368;p19"/>
          <p:cNvGrpSpPr/>
          <p:nvPr/>
        </p:nvGrpSpPr>
        <p:grpSpPr>
          <a:xfrm>
            <a:off x="540000" y="9054337"/>
            <a:ext cx="6475800" cy="938313"/>
            <a:chOff x="540000" y="9054337"/>
            <a:chExt cx="6475800" cy="938313"/>
          </a:xfrm>
        </p:grpSpPr>
        <p:sp>
          <p:nvSpPr>
            <p:cNvPr id="369" name="Google Shape;369;p19"/>
            <p:cNvSpPr txBox="1"/>
            <p:nvPr/>
          </p:nvSpPr>
          <p:spPr>
            <a:xfrm>
              <a:off x="540001" y="9054337"/>
              <a:ext cx="57090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800">
                  <a:solidFill>
                    <a:srgbClr val="314A3B"/>
                  </a:solidFill>
                  <a:latin typeface="Lato"/>
                  <a:ea typeface="Lato"/>
                  <a:cs typeface="Lato"/>
                  <a:sym typeface="Lato"/>
                </a:rPr>
                <a:t>8.1 Post-Event Survey Results</a:t>
              </a:r>
              <a:endParaRPr b="1" sz="1800">
                <a:solidFill>
                  <a:srgbClr val="314A3B"/>
                </a:solidFill>
                <a:latin typeface="Lato"/>
                <a:ea typeface="Lato"/>
                <a:cs typeface="Lato"/>
                <a:sym typeface="Lato"/>
              </a:endParaRPr>
            </a:p>
          </p:txBody>
        </p:sp>
        <p:sp>
          <p:nvSpPr>
            <p:cNvPr id="370" name="Google Shape;370;p19"/>
            <p:cNvSpPr txBox="1"/>
            <p:nvPr/>
          </p:nvSpPr>
          <p:spPr>
            <a:xfrm>
              <a:off x="540000" y="9577150"/>
              <a:ext cx="6475800" cy="4155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We will conduct a post-event survey to gather feedback and insights from attendees. The survey will cover the following areas:</a:t>
              </a:r>
              <a:endParaRPr sz="1200">
                <a:solidFill>
                  <a:srgbClr val="3F3F3F"/>
                </a:solidFill>
                <a:latin typeface="Lato"/>
                <a:ea typeface="Lato"/>
                <a:cs typeface="Lato"/>
                <a:sym typeface="Lato"/>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4" name="Shape 374"/>
        <p:cNvGrpSpPr/>
        <p:nvPr/>
      </p:nvGrpSpPr>
      <p:grpSpPr>
        <a:xfrm>
          <a:off x="0" y="0"/>
          <a:ext cx="0" cy="0"/>
          <a:chOff x="0" y="0"/>
          <a:chExt cx="0" cy="0"/>
        </a:xfrm>
      </p:grpSpPr>
      <p:sp>
        <p:nvSpPr>
          <p:cNvPr id="375" name="Google Shape;375;p20"/>
          <p:cNvSpPr txBox="1"/>
          <p:nvPr/>
        </p:nvSpPr>
        <p:spPr>
          <a:xfrm>
            <a:off x="3352800" y="10348175"/>
            <a:ext cx="854400" cy="138600"/>
          </a:xfrm>
          <a:prstGeom prst="rect">
            <a:avLst/>
          </a:prstGeom>
          <a:noFill/>
          <a:ln>
            <a:noFill/>
          </a:ln>
        </p:spPr>
        <p:txBody>
          <a:bodyPr anchorCtr="0" anchor="t" bIns="0" lIns="0" spcFirstLastPara="1" rIns="0" wrap="square" tIns="0">
            <a:spAutoFit/>
          </a:bodyPr>
          <a:lstStyle/>
          <a:p>
            <a:pPr indent="0" lvl="0" marL="0" rtl="0" algn="ctr">
              <a:lnSpc>
                <a:spcPct val="125000"/>
              </a:lnSpc>
              <a:spcBef>
                <a:spcPts val="0"/>
              </a:spcBef>
              <a:spcAft>
                <a:spcPts val="0"/>
              </a:spcAft>
              <a:buNone/>
            </a:pPr>
            <a:r>
              <a:rPr lang="uk" sz="900">
                <a:solidFill>
                  <a:srgbClr val="9D9D9C"/>
                </a:solidFill>
                <a:latin typeface="Lato"/>
                <a:ea typeface="Lato"/>
                <a:cs typeface="Lato"/>
                <a:sym typeface="Lato"/>
              </a:rPr>
              <a:t>Page 8</a:t>
            </a:r>
            <a:endParaRPr sz="900">
              <a:solidFill>
                <a:srgbClr val="9D9D9C"/>
              </a:solidFill>
              <a:latin typeface="Lato"/>
              <a:ea typeface="Lato"/>
              <a:cs typeface="Lato"/>
              <a:sym typeface="Lato"/>
            </a:endParaRPr>
          </a:p>
        </p:txBody>
      </p:sp>
      <p:grpSp>
        <p:nvGrpSpPr>
          <p:cNvPr id="376" name="Google Shape;376;p20"/>
          <p:cNvGrpSpPr/>
          <p:nvPr/>
        </p:nvGrpSpPr>
        <p:grpSpPr>
          <a:xfrm>
            <a:off x="540000" y="510988"/>
            <a:ext cx="6153601" cy="1843763"/>
            <a:chOff x="540000" y="510988"/>
            <a:chExt cx="6153601" cy="1843763"/>
          </a:xfrm>
        </p:grpSpPr>
        <p:sp>
          <p:nvSpPr>
            <p:cNvPr id="377" name="Google Shape;377;p20"/>
            <p:cNvSpPr txBox="1"/>
            <p:nvPr/>
          </p:nvSpPr>
          <p:spPr>
            <a:xfrm>
              <a:off x="540000" y="1015550"/>
              <a:ext cx="4895700" cy="13392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Clr>
                  <a:schemeClr val="dk1"/>
                </a:buClr>
                <a:buSzPts val="1100"/>
                <a:buFont typeface="Arial"/>
                <a:buNone/>
              </a:pPr>
              <a:r>
                <a:rPr lang="uk" sz="1200">
                  <a:solidFill>
                    <a:srgbClr val="3F3F3F"/>
                  </a:solidFill>
                  <a:latin typeface="Lato"/>
                  <a:ea typeface="Lato"/>
                  <a:cs typeface="Lato"/>
                  <a:sym typeface="Lato"/>
                </a:rPr>
                <a:t>   •  Overall satisfaction with the event</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Clr>
                  <a:schemeClr val="dk1"/>
                </a:buClr>
                <a:buSzPts val="1100"/>
                <a:buFont typeface="Arial"/>
                <a:buNone/>
              </a:pPr>
              <a:r>
                <a:rPr lang="uk" sz="1200">
                  <a:solidFill>
                    <a:srgbClr val="3F3F3F"/>
                  </a:solidFill>
                  <a:latin typeface="Lato"/>
                  <a:ea typeface="Lato"/>
                  <a:cs typeface="Lato"/>
                  <a:sym typeface="Lato"/>
                </a:rPr>
                <a:t>   •  Quality of speakers and presentations</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Clr>
                  <a:schemeClr val="dk1"/>
                </a:buClr>
                <a:buSzPts val="1100"/>
                <a:buFont typeface="Arial"/>
                <a:buNone/>
              </a:pPr>
              <a:r>
                <a:rPr lang="uk" sz="1200">
                  <a:solidFill>
                    <a:srgbClr val="3F3F3F"/>
                  </a:solidFill>
                  <a:latin typeface="Lato"/>
                  <a:ea typeface="Lato"/>
                  <a:cs typeface="Lato"/>
                  <a:sym typeface="Lato"/>
                </a:rPr>
                <a:t>   •  Relevance of topics and sessions</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Clr>
                  <a:schemeClr val="dk1"/>
                </a:buClr>
                <a:buSzPts val="1100"/>
                <a:buFont typeface="Arial"/>
                <a:buNone/>
              </a:pPr>
              <a:r>
                <a:rPr lang="uk" sz="1200">
                  <a:solidFill>
                    <a:srgbClr val="3F3F3F"/>
                  </a:solidFill>
                  <a:latin typeface="Lato"/>
                  <a:ea typeface="Lato"/>
                  <a:cs typeface="Lato"/>
                  <a:sym typeface="Lato"/>
                </a:rPr>
                <a:t>   •  Networking opportunities</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Clr>
                  <a:schemeClr val="dk1"/>
                </a:buClr>
                <a:buSzPts val="1100"/>
                <a:buFont typeface="Arial"/>
                <a:buNone/>
              </a:pPr>
              <a:r>
                <a:rPr lang="uk" sz="1200">
                  <a:solidFill>
                    <a:srgbClr val="3F3F3F"/>
                  </a:solidFill>
                  <a:latin typeface="Lato"/>
                  <a:ea typeface="Lato"/>
                  <a:cs typeface="Lato"/>
                  <a:sym typeface="Lato"/>
                </a:rPr>
                <a:t>   •  Venue and logistics</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   •  Suggestions for improvement</a:t>
              </a:r>
              <a:endParaRPr sz="1200">
                <a:solidFill>
                  <a:srgbClr val="3F3F3F"/>
                </a:solidFill>
                <a:latin typeface="Lato"/>
                <a:ea typeface="Lato"/>
                <a:cs typeface="Lato"/>
                <a:sym typeface="Lato"/>
              </a:endParaRPr>
            </a:p>
          </p:txBody>
        </p:sp>
        <p:sp>
          <p:nvSpPr>
            <p:cNvPr id="378" name="Google Shape;378;p20"/>
            <p:cNvSpPr txBox="1"/>
            <p:nvPr/>
          </p:nvSpPr>
          <p:spPr>
            <a:xfrm>
              <a:off x="540001" y="510988"/>
              <a:ext cx="61536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800">
                  <a:solidFill>
                    <a:srgbClr val="314A3B"/>
                  </a:solidFill>
                  <a:latin typeface="Lato"/>
                  <a:ea typeface="Lato"/>
                  <a:cs typeface="Lato"/>
                  <a:sym typeface="Lato"/>
                </a:rPr>
                <a:t>8.1 Post-Event Survey Results Continued</a:t>
              </a:r>
              <a:endParaRPr b="1" sz="1800">
                <a:solidFill>
                  <a:srgbClr val="314A3B"/>
                </a:solidFill>
                <a:latin typeface="Lato"/>
                <a:ea typeface="Lato"/>
                <a:cs typeface="Lato"/>
                <a:sym typeface="Lato"/>
              </a:endParaRPr>
            </a:p>
          </p:txBody>
        </p:sp>
      </p:grpSp>
      <p:grpSp>
        <p:nvGrpSpPr>
          <p:cNvPr id="379" name="Google Shape;379;p20"/>
          <p:cNvGrpSpPr/>
          <p:nvPr/>
        </p:nvGrpSpPr>
        <p:grpSpPr>
          <a:xfrm>
            <a:off x="540000" y="2602188"/>
            <a:ext cx="6480000" cy="1616563"/>
            <a:chOff x="540000" y="2602188"/>
            <a:chExt cx="6480000" cy="1616563"/>
          </a:xfrm>
        </p:grpSpPr>
        <p:grpSp>
          <p:nvGrpSpPr>
            <p:cNvPr id="380" name="Google Shape;380;p20"/>
            <p:cNvGrpSpPr/>
            <p:nvPr/>
          </p:nvGrpSpPr>
          <p:grpSpPr>
            <a:xfrm>
              <a:off x="540000" y="2602188"/>
              <a:ext cx="6153601" cy="689363"/>
              <a:chOff x="540000" y="510988"/>
              <a:chExt cx="6153601" cy="689363"/>
            </a:xfrm>
          </p:grpSpPr>
          <p:sp>
            <p:nvSpPr>
              <p:cNvPr id="381" name="Google Shape;381;p20"/>
              <p:cNvSpPr txBox="1"/>
              <p:nvPr/>
            </p:nvSpPr>
            <p:spPr>
              <a:xfrm>
                <a:off x="540000" y="1015550"/>
                <a:ext cx="4895700" cy="1848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b="1" lang="uk" sz="1200">
                    <a:solidFill>
                      <a:srgbClr val="3F3F3F"/>
                    </a:solidFill>
                    <a:latin typeface="Lato"/>
                    <a:ea typeface="Lato"/>
                    <a:cs typeface="Lato"/>
                    <a:sym typeface="Lato"/>
                  </a:rPr>
                  <a:t>[Insert Graph]</a:t>
                </a:r>
                <a:endParaRPr b="1" sz="1200">
                  <a:solidFill>
                    <a:srgbClr val="3F3F3F"/>
                  </a:solidFill>
                  <a:latin typeface="Lato"/>
                  <a:ea typeface="Lato"/>
                  <a:cs typeface="Lato"/>
                  <a:sym typeface="Lato"/>
                </a:endParaRPr>
              </a:p>
            </p:txBody>
          </p:sp>
          <p:sp>
            <p:nvSpPr>
              <p:cNvPr id="382" name="Google Shape;382;p20"/>
              <p:cNvSpPr txBox="1"/>
              <p:nvPr/>
            </p:nvSpPr>
            <p:spPr>
              <a:xfrm>
                <a:off x="540001" y="510988"/>
                <a:ext cx="61536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800">
                    <a:solidFill>
                      <a:srgbClr val="314A3B"/>
                    </a:solidFill>
                    <a:latin typeface="Lato"/>
                    <a:ea typeface="Lato"/>
                    <a:cs typeface="Lato"/>
                    <a:sym typeface="Lato"/>
                  </a:rPr>
                  <a:t>8.2 Success Graph: Attendance Trends</a:t>
                </a:r>
                <a:endParaRPr b="1" sz="1800">
                  <a:solidFill>
                    <a:srgbClr val="314A3B"/>
                  </a:solidFill>
                  <a:latin typeface="Lato"/>
                  <a:ea typeface="Lato"/>
                  <a:cs typeface="Lato"/>
                  <a:sym typeface="Lato"/>
                </a:endParaRPr>
              </a:p>
            </p:txBody>
          </p:sp>
        </p:grpSp>
        <p:sp>
          <p:nvSpPr>
            <p:cNvPr id="383" name="Google Shape;383;p20"/>
            <p:cNvSpPr txBox="1"/>
            <p:nvPr/>
          </p:nvSpPr>
          <p:spPr>
            <a:xfrm>
              <a:off x="540000" y="3572250"/>
              <a:ext cx="6480000" cy="6465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This graph illustrates the attendance trends for the [Event Title] over time. By tracking attendance numbers leading up to the event and during the event itself, we can evaluate the effectiveness of our marketing and promotion efforts and identify areas for improvement.</a:t>
              </a:r>
              <a:endParaRPr sz="1200">
                <a:solidFill>
                  <a:srgbClr val="3F3F3F"/>
                </a:solidFill>
                <a:latin typeface="Lato"/>
                <a:ea typeface="Lato"/>
                <a:cs typeface="Lato"/>
                <a:sym typeface="Lato"/>
              </a:endParaRPr>
            </a:p>
          </p:txBody>
        </p:sp>
      </p:grpSp>
      <p:grpSp>
        <p:nvGrpSpPr>
          <p:cNvPr id="384" name="Google Shape;384;p20"/>
          <p:cNvGrpSpPr/>
          <p:nvPr/>
        </p:nvGrpSpPr>
        <p:grpSpPr>
          <a:xfrm>
            <a:off x="540000" y="4421259"/>
            <a:ext cx="6480000" cy="1382066"/>
            <a:chOff x="540000" y="510988"/>
            <a:chExt cx="6480000" cy="1382066"/>
          </a:xfrm>
        </p:grpSpPr>
        <p:sp>
          <p:nvSpPr>
            <p:cNvPr id="385" name="Google Shape;385;p20"/>
            <p:cNvSpPr txBox="1"/>
            <p:nvPr/>
          </p:nvSpPr>
          <p:spPr>
            <a:xfrm>
              <a:off x="540000" y="1015553"/>
              <a:ext cx="6480000" cy="8775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Based on the evaluation of key performance indicators and post-event survey results, we will analyze the success of the [Event Title] and identify strengths, weaknesses, opportunities, and threats. This analysis will inform future event planning efforts and help us continuously improve and innovate.</a:t>
              </a:r>
              <a:endParaRPr sz="1200">
                <a:solidFill>
                  <a:srgbClr val="3F3F3F"/>
                </a:solidFill>
                <a:latin typeface="Lato"/>
                <a:ea typeface="Lato"/>
                <a:cs typeface="Lato"/>
                <a:sym typeface="Lato"/>
              </a:endParaRPr>
            </a:p>
          </p:txBody>
        </p:sp>
        <p:sp>
          <p:nvSpPr>
            <p:cNvPr id="386" name="Google Shape;386;p20"/>
            <p:cNvSpPr txBox="1"/>
            <p:nvPr/>
          </p:nvSpPr>
          <p:spPr>
            <a:xfrm>
              <a:off x="540001" y="510988"/>
              <a:ext cx="61536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800">
                  <a:solidFill>
                    <a:srgbClr val="314A3B"/>
                  </a:solidFill>
                  <a:latin typeface="Lato"/>
                  <a:ea typeface="Lato"/>
                  <a:cs typeface="Lato"/>
                  <a:sym typeface="Lato"/>
                </a:rPr>
                <a:t>8.3 Success Analysis</a:t>
              </a:r>
              <a:endParaRPr b="1" sz="1800">
                <a:solidFill>
                  <a:srgbClr val="314A3B"/>
                </a:solidFill>
                <a:latin typeface="Lato"/>
                <a:ea typeface="Lato"/>
                <a:cs typeface="Lato"/>
                <a:sym typeface="Lato"/>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0" name="Shape 390"/>
        <p:cNvGrpSpPr/>
        <p:nvPr/>
      </p:nvGrpSpPr>
      <p:grpSpPr>
        <a:xfrm>
          <a:off x="0" y="0"/>
          <a:ext cx="0" cy="0"/>
          <a:chOff x="0" y="0"/>
          <a:chExt cx="0" cy="0"/>
        </a:xfrm>
      </p:grpSpPr>
      <p:sp>
        <p:nvSpPr>
          <p:cNvPr id="391" name="Google Shape;391;p21"/>
          <p:cNvSpPr txBox="1"/>
          <p:nvPr/>
        </p:nvSpPr>
        <p:spPr>
          <a:xfrm>
            <a:off x="3352800" y="10348175"/>
            <a:ext cx="854400" cy="138600"/>
          </a:xfrm>
          <a:prstGeom prst="rect">
            <a:avLst/>
          </a:prstGeom>
          <a:noFill/>
          <a:ln>
            <a:noFill/>
          </a:ln>
        </p:spPr>
        <p:txBody>
          <a:bodyPr anchorCtr="0" anchor="t" bIns="0" lIns="0" spcFirstLastPara="1" rIns="0" wrap="square" tIns="0">
            <a:spAutoFit/>
          </a:bodyPr>
          <a:lstStyle/>
          <a:p>
            <a:pPr indent="0" lvl="0" marL="0" rtl="0" algn="ctr">
              <a:lnSpc>
                <a:spcPct val="125000"/>
              </a:lnSpc>
              <a:spcBef>
                <a:spcPts val="0"/>
              </a:spcBef>
              <a:spcAft>
                <a:spcPts val="0"/>
              </a:spcAft>
              <a:buNone/>
            </a:pPr>
            <a:r>
              <a:rPr lang="uk" sz="900">
                <a:solidFill>
                  <a:srgbClr val="9D9D9C"/>
                </a:solidFill>
                <a:latin typeface="Lato"/>
                <a:ea typeface="Lato"/>
                <a:cs typeface="Lato"/>
                <a:sym typeface="Lato"/>
              </a:rPr>
              <a:t>Page 9</a:t>
            </a:r>
            <a:endParaRPr sz="900">
              <a:solidFill>
                <a:srgbClr val="9D9D9C"/>
              </a:solidFill>
              <a:latin typeface="Lato"/>
              <a:ea typeface="Lato"/>
              <a:cs typeface="Lato"/>
              <a:sym typeface="Lato"/>
            </a:endParaRPr>
          </a:p>
        </p:txBody>
      </p:sp>
      <p:sp>
        <p:nvSpPr>
          <p:cNvPr id="392" name="Google Shape;392;p21"/>
          <p:cNvSpPr txBox="1"/>
          <p:nvPr/>
        </p:nvSpPr>
        <p:spPr>
          <a:xfrm>
            <a:off x="540001" y="510988"/>
            <a:ext cx="61536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800">
                <a:solidFill>
                  <a:srgbClr val="314A3B"/>
                </a:solidFill>
                <a:latin typeface="Lato"/>
                <a:ea typeface="Lato"/>
                <a:cs typeface="Lato"/>
                <a:sym typeface="Lato"/>
              </a:rPr>
              <a:t>9. Conclusion</a:t>
            </a:r>
            <a:endParaRPr b="1" sz="1800">
              <a:solidFill>
                <a:srgbClr val="314A3B"/>
              </a:solidFill>
              <a:latin typeface="Lato"/>
              <a:ea typeface="Lato"/>
              <a:cs typeface="Lato"/>
              <a:sym typeface="Lato"/>
            </a:endParaRPr>
          </a:p>
        </p:txBody>
      </p:sp>
      <p:grpSp>
        <p:nvGrpSpPr>
          <p:cNvPr id="393" name="Google Shape;393;p21"/>
          <p:cNvGrpSpPr/>
          <p:nvPr/>
        </p:nvGrpSpPr>
        <p:grpSpPr>
          <a:xfrm>
            <a:off x="540000" y="1015550"/>
            <a:ext cx="6480000" cy="4750828"/>
            <a:chOff x="540000" y="1015550"/>
            <a:chExt cx="6480000" cy="4750828"/>
          </a:xfrm>
        </p:grpSpPr>
        <p:sp>
          <p:nvSpPr>
            <p:cNvPr id="394" name="Google Shape;394;p21"/>
            <p:cNvSpPr txBox="1"/>
            <p:nvPr/>
          </p:nvSpPr>
          <p:spPr>
            <a:xfrm>
              <a:off x="540000" y="1015550"/>
              <a:ext cx="6480000" cy="43407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The [Event Title] presents a unique opportunity to [briefly summarize the purpose and objectives of the event]. With a carefully crafted program, engaging content, and strategic partnerships, we are confident that this event will be a resounding success.</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None/>
              </a:pPr>
              <a:r>
                <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We would like to express our sincere gratitude to [list any individuals or organizations] for their support and collaboration in making this event possible. Their contributions have been invaluable in shaping the vision and execution of the [Event Title].</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None/>
              </a:pPr>
              <a:r>
                <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As we move forward with planning and execution, we remain committed to delivering an exceptional experience for all attendees. We are excited about the potential impact of the [Event Title] and look forward to seeing you there.</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None/>
              </a:pPr>
              <a:r>
                <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Thank you for considering our proposal and for the opportunity to showcase the [Event Title]. We are confident that this event will exceed expectations and leave a lasting impression on all participants.</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None/>
              </a:pPr>
              <a:r>
                <a:t/>
              </a:r>
              <a:endParaRPr sz="1200">
                <a:solidFill>
                  <a:srgbClr val="3F3F3F"/>
                </a:solidFill>
                <a:latin typeface="Lato"/>
                <a:ea typeface="Lato"/>
                <a:cs typeface="Lato"/>
                <a:sym typeface="Lato"/>
              </a:endParaRPr>
            </a:p>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Should you have any questions or require further information, please do not hesitate to contact us. We are eager to discuss how we can work together to bring the [Event Title] to life and create a memorable experience for all involved.</a:t>
              </a:r>
              <a:endParaRPr sz="1200">
                <a:solidFill>
                  <a:srgbClr val="3F3F3F"/>
                </a:solidFill>
                <a:latin typeface="Lato"/>
                <a:ea typeface="Lato"/>
                <a:cs typeface="Lato"/>
                <a:sym typeface="Lato"/>
              </a:endParaRPr>
            </a:p>
          </p:txBody>
        </p:sp>
        <p:sp>
          <p:nvSpPr>
            <p:cNvPr id="395" name="Google Shape;395;p21"/>
            <p:cNvSpPr txBox="1"/>
            <p:nvPr/>
          </p:nvSpPr>
          <p:spPr>
            <a:xfrm>
              <a:off x="540000" y="5581578"/>
              <a:ext cx="2691300" cy="1848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Sincerely,</a:t>
              </a:r>
              <a:endParaRPr sz="1200">
                <a:solidFill>
                  <a:srgbClr val="3F3F3F"/>
                </a:solidFill>
                <a:latin typeface="Lato"/>
                <a:ea typeface="Lato"/>
                <a:cs typeface="Lato"/>
                <a:sym typeface="Lato"/>
              </a:endParaRPr>
            </a:p>
          </p:txBody>
        </p:sp>
      </p:grpSp>
      <p:grpSp>
        <p:nvGrpSpPr>
          <p:cNvPr id="396" name="Google Shape;396;p21"/>
          <p:cNvGrpSpPr/>
          <p:nvPr/>
        </p:nvGrpSpPr>
        <p:grpSpPr>
          <a:xfrm>
            <a:off x="540000" y="6019773"/>
            <a:ext cx="2691300" cy="645778"/>
            <a:chOff x="540000" y="6019773"/>
            <a:chExt cx="2691300" cy="645778"/>
          </a:xfrm>
        </p:grpSpPr>
        <p:sp>
          <p:nvSpPr>
            <p:cNvPr id="397" name="Google Shape;397;p21"/>
            <p:cNvSpPr txBox="1"/>
            <p:nvPr/>
          </p:nvSpPr>
          <p:spPr>
            <a:xfrm>
              <a:off x="540000" y="6019773"/>
              <a:ext cx="2691300" cy="1848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[Your Name]</a:t>
              </a:r>
              <a:endParaRPr sz="1200">
                <a:solidFill>
                  <a:srgbClr val="3F3F3F"/>
                </a:solidFill>
                <a:latin typeface="Lato"/>
                <a:ea typeface="Lato"/>
                <a:cs typeface="Lato"/>
                <a:sym typeface="Lato"/>
              </a:endParaRPr>
            </a:p>
          </p:txBody>
        </p:sp>
        <p:sp>
          <p:nvSpPr>
            <p:cNvPr id="398" name="Google Shape;398;p21"/>
            <p:cNvSpPr txBox="1"/>
            <p:nvPr/>
          </p:nvSpPr>
          <p:spPr>
            <a:xfrm>
              <a:off x="540000" y="6250261"/>
              <a:ext cx="2691300" cy="1848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[Your Title/Role]</a:t>
              </a:r>
              <a:endParaRPr sz="1200">
                <a:solidFill>
                  <a:srgbClr val="3F3F3F"/>
                </a:solidFill>
                <a:latin typeface="Lato"/>
                <a:ea typeface="Lato"/>
                <a:cs typeface="Lato"/>
                <a:sym typeface="Lato"/>
              </a:endParaRPr>
            </a:p>
          </p:txBody>
        </p:sp>
        <p:sp>
          <p:nvSpPr>
            <p:cNvPr id="399" name="Google Shape;399;p21"/>
            <p:cNvSpPr txBox="1"/>
            <p:nvPr/>
          </p:nvSpPr>
          <p:spPr>
            <a:xfrm>
              <a:off x="540000" y="6480750"/>
              <a:ext cx="2691300" cy="1848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200">
                  <a:solidFill>
                    <a:srgbClr val="3F3F3F"/>
                  </a:solidFill>
                  <a:latin typeface="Lato"/>
                  <a:ea typeface="Lato"/>
                  <a:cs typeface="Lato"/>
                  <a:sym typeface="Lato"/>
                </a:rPr>
                <a:t>[Your Contact Information]</a:t>
              </a:r>
              <a:endParaRPr sz="1200">
                <a:solidFill>
                  <a:srgbClr val="3F3F3F"/>
                </a:solidFill>
                <a:latin typeface="Lato"/>
                <a:ea typeface="Lato"/>
                <a:cs typeface="Lato"/>
                <a:sym typeface="Lato"/>
              </a:endParaRPr>
            </a:p>
          </p:txBody>
        </p:sp>
      </p:gr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