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692000" cx="7560000"/>
  <p:notesSz cx="6858000" cy="9144000"/>
  <p:embeddedFontLst>
    <p:embeddedFont>
      <p:font typeface="Poppins"/>
      <p:regular r:id="rId9"/>
      <p:bold r:id="rId10"/>
      <p:italic r:id="rId11"/>
      <p:boldItalic r:id="rId12"/>
    </p:embeddedFont>
    <p:embeddedFont>
      <p:font typeface="Poppins Medium"/>
      <p:regular r:id="rId13"/>
      <p:bold r:id="rId14"/>
      <p:italic r:id="rId15"/>
      <p:boldItalic r:id="rId16"/>
    </p:embeddedFont>
    <p:embeddedFont>
      <p:font typeface="Poppins SemiBold"/>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83">
          <p15:clr>
            <a:srgbClr val="747775"/>
          </p15:clr>
        </p15:guide>
        <p15:guide id="2" pos="1304">
          <p15:clr>
            <a:srgbClr val="747775"/>
          </p15:clr>
        </p15:guide>
        <p15:guide id="3" pos="3231">
          <p15:clr>
            <a:srgbClr val="747775"/>
          </p15:clr>
        </p15:guide>
        <p15:guide id="4" orient="horz" pos="1270">
          <p15:clr>
            <a:srgbClr val="747775"/>
          </p15:clr>
        </p15:guide>
        <p15:guide id="5" orient="horz" pos="283">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3"/>
        <p:guide pos="1304"/>
        <p:guide pos="3231"/>
        <p:guide pos="1270" orient="horz"/>
        <p:guide pos="283"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oppinsSemiBold-boldItalic.fntdata"/><Relationship Id="rId11" Type="http://schemas.openxmlformats.org/officeDocument/2006/relationships/font" Target="fonts/Poppins-italic.fntdata"/><Relationship Id="rId10" Type="http://schemas.openxmlformats.org/officeDocument/2006/relationships/font" Target="fonts/Poppins-bold.fntdata"/><Relationship Id="rId13" Type="http://schemas.openxmlformats.org/officeDocument/2006/relationships/font" Target="fonts/PoppinsMedium-regular.fntdata"/><Relationship Id="rId12" Type="http://schemas.openxmlformats.org/officeDocument/2006/relationships/font" Target="fonts/Poppins-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Poppins-regular.fntdata"/><Relationship Id="rId15" Type="http://schemas.openxmlformats.org/officeDocument/2006/relationships/font" Target="fonts/PoppinsMedium-italic.fntdata"/><Relationship Id="rId14" Type="http://schemas.openxmlformats.org/officeDocument/2006/relationships/font" Target="fonts/PoppinsMedium-bold.fntdata"/><Relationship Id="rId17" Type="http://schemas.openxmlformats.org/officeDocument/2006/relationships/font" Target="fonts/PoppinsSemiBold-regular.fntdata"/><Relationship Id="rId16" Type="http://schemas.openxmlformats.org/officeDocument/2006/relationships/font" Target="fonts/PoppinsMedium-boldItalic.fntdata"/><Relationship Id="rId5" Type="http://schemas.openxmlformats.org/officeDocument/2006/relationships/notesMaster" Target="notesMasters/notesMaster1.xml"/><Relationship Id="rId19" Type="http://schemas.openxmlformats.org/officeDocument/2006/relationships/font" Target="fonts/PoppinsSemiBold-italic.fntdata"/><Relationship Id="rId6" Type="http://schemas.openxmlformats.org/officeDocument/2006/relationships/slide" Target="slides/slide1.xml"/><Relationship Id="rId18" Type="http://schemas.openxmlformats.org/officeDocument/2006/relationships/font" Target="fonts/PoppinsSemiBold-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a62bd82f87_0_54: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a62bd82f87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a62bd82f87_0_17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a62bd82f87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mailto:franziska.becker@e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560000" cy="2015700"/>
          </a:xfrm>
          <a:prstGeom prst="rect">
            <a:avLst/>
          </a:prstGeom>
          <a:solidFill>
            <a:srgbClr val="272727"/>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txBox="1"/>
          <p:nvPr/>
        </p:nvSpPr>
        <p:spPr>
          <a:xfrm>
            <a:off x="460275" y="378175"/>
            <a:ext cx="3017400" cy="954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uk" sz="3100">
                <a:solidFill>
                  <a:schemeClr val="lt1"/>
                </a:solidFill>
                <a:latin typeface="Poppins Medium"/>
                <a:ea typeface="Poppins Medium"/>
                <a:cs typeface="Poppins Medium"/>
                <a:sym typeface="Poppins Medium"/>
              </a:rPr>
              <a:t>MAX</a:t>
            </a:r>
            <a:endParaRPr sz="3100">
              <a:solidFill>
                <a:schemeClr val="lt1"/>
              </a:solidFill>
              <a:latin typeface="Poppins Medium"/>
              <a:ea typeface="Poppins Medium"/>
              <a:cs typeface="Poppins Medium"/>
              <a:sym typeface="Poppins Medium"/>
            </a:endParaRPr>
          </a:p>
          <a:p>
            <a:pPr indent="0" lvl="0" marL="0" rtl="0" algn="l">
              <a:spcBef>
                <a:spcPts val="0"/>
              </a:spcBef>
              <a:spcAft>
                <a:spcPts val="0"/>
              </a:spcAft>
              <a:buNone/>
            </a:pPr>
            <a:r>
              <a:rPr lang="uk" sz="3100">
                <a:solidFill>
                  <a:schemeClr val="lt1"/>
                </a:solidFill>
                <a:latin typeface="Poppins Medium"/>
                <a:ea typeface="Poppins Medium"/>
                <a:cs typeface="Poppins Medium"/>
                <a:sym typeface="Poppins Medium"/>
              </a:rPr>
              <a:t>SCHUMANN</a:t>
            </a:r>
            <a:endParaRPr sz="3100">
              <a:solidFill>
                <a:schemeClr val="lt1"/>
              </a:solidFill>
              <a:latin typeface="Poppins Medium"/>
              <a:ea typeface="Poppins Medium"/>
              <a:cs typeface="Poppins Medium"/>
              <a:sym typeface="Poppins Medium"/>
            </a:endParaRPr>
          </a:p>
        </p:txBody>
      </p:sp>
      <p:sp>
        <p:nvSpPr>
          <p:cNvPr id="56" name="Google Shape;56;p13"/>
          <p:cNvSpPr txBox="1"/>
          <p:nvPr/>
        </p:nvSpPr>
        <p:spPr>
          <a:xfrm>
            <a:off x="460275" y="1406382"/>
            <a:ext cx="30174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93E9E4"/>
                </a:solidFill>
                <a:latin typeface="Poppins"/>
                <a:ea typeface="Poppins"/>
                <a:cs typeface="Poppins"/>
                <a:sym typeface="Poppins"/>
              </a:rPr>
              <a:t>Marketing Manager</a:t>
            </a:r>
            <a:endParaRPr>
              <a:solidFill>
                <a:srgbClr val="93E9E4"/>
              </a:solidFill>
              <a:latin typeface="Poppins"/>
              <a:ea typeface="Poppins"/>
              <a:cs typeface="Poppins"/>
              <a:sym typeface="Poppins"/>
            </a:endParaRPr>
          </a:p>
        </p:txBody>
      </p:sp>
      <p:grpSp>
        <p:nvGrpSpPr>
          <p:cNvPr id="57" name="Google Shape;57;p13"/>
          <p:cNvGrpSpPr/>
          <p:nvPr/>
        </p:nvGrpSpPr>
        <p:grpSpPr>
          <a:xfrm>
            <a:off x="5134178" y="450000"/>
            <a:ext cx="2285400" cy="1158990"/>
            <a:chOff x="5130000" y="450000"/>
            <a:chExt cx="2285400" cy="1158990"/>
          </a:xfrm>
        </p:grpSpPr>
        <p:sp>
          <p:nvSpPr>
            <p:cNvPr id="58" name="Google Shape;58;p13"/>
            <p:cNvSpPr txBox="1"/>
            <p:nvPr/>
          </p:nvSpPr>
          <p:spPr>
            <a:xfrm>
              <a:off x="5130000" y="450000"/>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lt1"/>
                  </a:solidFill>
                  <a:latin typeface="Poppins"/>
                  <a:ea typeface="Poppins"/>
                  <a:cs typeface="Poppins"/>
                  <a:sym typeface="Poppins"/>
                </a:rPr>
                <a:t>123 Hauptstraße, Berlin, 10115</a:t>
              </a:r>
              <a:endParaRPr sz="1000">
                <a:solidFill>
                  <a:schemeClr val="lt1"/>
                </a:solidFill>
                <a:latin typeface="Poppins"/>
                <a:ea typeface="Poppins"/>
                <a:cs typeface="Poppins"/>
                <a:sym typeface="Poppins"/>
              </a:endParaRPr>
            </a:p>
          </p:txBody>
        </p:sp>
        <p:sp>
          <p:nvSpPr>
            <p:cNvPr id="59" name="Google Shape;59;p13"/>
            <p:cNvSpPr txBox="1"/>
            <p:nvPr/>
          </p:nvSpPr>
          <p:spPr>
            <a:xfrm>
              <a:off x="5130000" y="701272"/>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lt1"/>
                  </a:solidFill>
                  <a:latin typeface="Poppins"/>
                  <a:ea typeface="Poppins"/>
                  <a:cs typeface="Poppins"/>
                  <a:sym typeface="Poppins"/>
                </a:rPr>
                <a:t>max.schumann@email.com</a:t>
              </a:r>
              <a:endParaRPr sz="1000">
                <a:solidFill>
                  <a:schemeClr val="lt1"/>
                </a:solidFill>
                <a:latin typeface="Poppins"/>
                <a:ea typeface="Poppins"/>
                <a:cs typeface="Poppins"/>
                <a:sym typeface="Poppins"/>
              </a:endParaRPr>
            </a:p>
          </p:txBody>
        </p:sp>
        <p:sp>
          <p:nvSpPr>
            <p:cNvPr id="60" name="Google Shape;60;p13"/>
            <p:cNvSpPr txBox="1"/>
            <p:nvPr/>
          </p:nvSpPr>
          <p:spPr>
            <a:xfrm>
              <a:off x="5130000" y="952545"/>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lt1"/>
                  </a:solidFill>
                  <a:latin typeface="Poppins"/>
                  <a:ea typeface="Poppins"/>
                  <a:cs typeface="Poppins"/>
                  <a:sym typeface="Poppins"/>
                </a:rPr>
                <a:t>+4 912-345-6789</a:t>
              </a:r>
              <a:endParaRPr sz="1000">
                <a:solidFill>
                  <a:schemeClr val="lt1"/>
                </a:solidFill>
                <a:latin typeface="Poppins"/>
                <a:ea typeface="Poppins"/>
                <a:cs typeface="Poppins"/>
                <a:sym typeface="Poppins"/>
              </a:endParaRPr>
            </a:p>
          </p:txBody>
        </p:sp>
        <p:sp>
          <p:nvSpPr>
            <p:cNvPr id="61" name="Google Shape;61;p13"/>
            <p:cNvSpPr txBox="1"/>
            <p:nvPr/>
          </p:nvSpPr>
          <p:spPr>
            <a:xfrm>
              <a:off x="5130000" y="1203817"/>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93E9E4"/>
                  </a:solidFill>
                  <a:latin typeface="Poppins"/>
                  <a:ea typeface="Poppins"/>
                  <a:cs typeface="Poppins"/>
                  <a:sym typeface="Poppins"/>
                </a:rPr>
                <a:t>Date of Birth:</a:t>
              </a:r>
              <a:r>
                <a:rPr lang="uk" sz="1000">
                  <a:solidFill>
                    <a:schemeClr val="lt1"/>
                  </a:solidFill>
                  <a:latin typeface="Poppins"/>
                  <a:ea typeface="Poppins"/>
                  <a:cs typeface="Poppins"/>
                  <a:sym typeface="Poppins"/>
                </a:rPr>
                <a:t> January 15, 1990</a:t>
              </a:r>
              <a:endParaRPr sz="1000">
                <a:solidFill>
                  <a:schemeClr val="lt1"/>
                </a:solidFill>
                <a:latin typeface="Poppins"/>
                <a:ea typeface="Poppins"/>
                <a:cs typeface="Poppins"/>
                <a:sym typeface="Poppins"/>
              </a:endParaRPr>
            </a:p>
          </p:txBody>
        </p:sp>
        <p:sp>
          <p:nvSpPr>
            <p:cNvPr id="62" name="Google Shape;62;p13"/>
            <p:cNvSpPr txBox="1"/>
            <p:nvPr/>
          </p:nvSpPr>
          <p:spPr>
            <a:xfrm>
              <a:off x="5130000" y="1455090"/>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93E9E4"/>
                  </a:solidFill>
                  <a:latin typeface="Poppins"/>
                  <a:ea typeface="Poppins"/>
                  <a:cs typeface="Poppins"/>
                  <a:sym typeface="Poppins"/>
                </a:rPr>
                <a:t>Nationality: </a:t>
              </a:r>
              <a:r>
                <a:rPr lang="uk" sz="1000">
                  <a:solidFill>
                    <a:schemeClr val="lt1"/>
                  </a:solidFill>
                  <a:latin typeface="Poppins"/>
                  <a:ea typeface="Poppins"/>
                  <a:cs typeface="Poppins"/>
                  <a:sym typeface="Poppins"/>
                </a:rPr>
                <a:t>German</a:t>
              </a:r>
              <a:endParaRPr sz="1000">
                <a:solidFill>
                  <a:schemeClr val="lt1"/>
                </a:solidFill>
                <a:latin typeface="Poppins"/>
                <a:ea typeface="Poppins"/>
                <a:cs typeface="Poppins"/>
                <a:sym typeface="Poppins"/>
              </a:endParaRPr>
            </a:p>
          </p:txBody>
        </p:sp>
      </p:grpSp>
      <p:cxnSp>
        <p:nvCxnSpPr>
          <p:cNvPr id="63" name="Google Shape;63;p13"/>
          <p:cNvCxnSpPr/>
          <p:nvPr/>
        </p:nvCxnSpPr>
        <p:spPr>
          <a:xfrm>
            <a:off x="0" y="2021943"/>
            <a:ext cx="7562400" cy="0"/>
          </a:xfrm>
          <a:prstGeom prst="straightConnector1">
            <a:avLst/>
          </a:prstGeom>
          <a:noFill/>
          <a:ln cap="flat" cmpd="sng" w="19050">
            <a:solidFill>
              <a:srgbClr val="93E9E4"/>
            </a:solidFill>
            <a:prstDash val="solid"/>
            <a:round/>
            <a:headEnd len="med" w="med" type="none"/>
            <a:tailEnd len="med" w="med" type="none"/>
          </a:ln>
        </p:spPr>
      </p:cxnSp>
      <p:sp>
        <p:nvSpPr>
          <p:cNvPr id="64" name="Google Shape;64;p13"/>
          <p:cNvSpPr txBox="1"/>
          <p:nvPr/>
        </p:nvSpPr>
        <p:spPr>
          <a:xfrm>
            <a:off x="460275" y="2460481"/>
            <a:ext cx="13872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272727"/>
                </a:solidFill>
                <a:latin typeface="Poppins"/>
                <a:ea typeface="Poppins"/>
                <a:cs typeface="Poppins"/>
                <a:sym typeface="Poppins"/>
              </a:rPr>
              <a:t>Objective:</a:t>
            </a:r>
            <a:endParaRPr sz="1100">
              <a:solidFill>
                <a:srgbClr val="272727"/>
              </a:solidFill>
              <a:latin typeface="Poppins"/>
              <a:ea typeface="Poppins"/>
              <a:cs typeface="Poppins"/>
              <a:sym typeface="Poppins"/>
            </a:endParaRPr>
          </a:p>
        </p:txBody>
      </p:sp>
      <p:sp>
        <p:nvSpPr>
          <p:cNvPr id="65" name="Google Shape;65;p13"/>
          <p:cNvSpPr txBox="1"/>
          <p:nvPr/>
        </p:nvSpPr>
        <p:spPr>
          <a:xfrm>
            <a:off x="2069999" y="2486045"/>
            <a:ext cx="5243100" cy="139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a:ea typeface="Poppins"/>
                <a:cs typeface="Poppins"/>
                <a:sym typeface="Poppins"/>
              </a:rPr>
              <a:t>Greetings! I'm Max Schumann, a passionate individual on a journey of exploration and growth. Born and raised in the vibrant city of Berlin, I've cultivated a love for innovation, creativity, and the rich tapestry of diverse cultures. </a:t>
            </a:r>
            <a:endParaRPr sz="900">
              <a:solidFill>
                <a:srgbClr val="272727"/>
              </a:solidFill>
              <a:latin typeface="Poppins"/>
              <a:ea typeface="Poppins"/>
              <a:cs typeface="Poppins"/>
              <a:sym typeface="Poppins"/>
            </a:endParaRPr>
          </a:p>
          <a:p>
            <a:pPr indent="0" lvl="0" marL="0" rtl="0" algn="l">
              <a:lnSpc>
                <a:spcPct val="130000"/>
              </a:lnSpc>
              <a:spcBef>
                <a:spcPts val="0"/>
              </a:spcBef>
              <a:spcAft>
                <a:spcPts val="0"/>
              </a:spcAft>
              <a:buNone/>
            </a:pPr>
            <a:r>
              <a:t/>
            </a:r>
            <a:endParaRPr sz="900">
              <a:solidFill>
                <a:srgbClr val="272727"/>
              </a:solidFill>
              <a:latin typeface="Poppins"/>
              <a:ea typeface="Poppins"/>
              <a:cs typeface="Poppins"/>
              <a:sym typeface="Poppins"/>
            </a:endParaRPr>
          </a:p>
          <a:p>
            <a:pPr indent="0" lvl="0" marL="0" rtl="0" algn="l">
              <a:lnSpc>
                <a:spcPct val="130000"/>
              </a:lnSpc>
              <a:spcBef>
                <a:spcPts val="0"/>
              </a:spcBef>
              <a:spcAft>
                <a:spcPts val="0"/>
              </a:spcAft>
              <a:buNone/>
            </a:pPr>
            <a:r>
              <a:rPr lang="uk" sz="900">
                <a:solidFill>
                  <a:srgbClr val="272727"/>
                </a:solidFill>
                <a:latin typeface="Poppins"/>
                <a:ea typeface="Poppins"/>
                <a:cs typeface="Poppins"/>
                <a:sym typeface="Poppins"/>
              </a:rPr>
              <a:t>As a professional, I've navigated the dynamic landscapes of marketing and project management, contributing my skills to various teams and projects. My approach is anchored in strategic thinking, where each challenge is an opportunity for creative problem-solving.</a:t>
            </a:r>
            <a:endParaRPr sz="900">
              <a:solidFill>
                <a:srgbClr val="272727"/>
              </a:solidFill>
              <a:latin typeface="Poppins"/>
              <a:ea typeface="Poppins"/>
              <a:cs typeface="Poppins"/>
              <a:sym typeface="Poppins"/>
            </a:endParaRPr>
          </a:p>
        </p:txBody>
      </p:sp>
      <p:cxnSp>
        <p:nvCxnSpPr>
          <p:cNvPr id="66" name="Google Shape;66;p13"/>
          <p:cNvCxnSpPr/>
          <p:nvPr/>
        </p:nvCxnSpPr>
        <p:spPr>
          <a:xfrm>
            <a:off x="0" y="4263875"/>
            <a:ext cx="7569000" cy="0"/>
          </a:xfrm>
          <a:prstGeom prst="straightConnector1">
            <a:avLst/>
          </a:prstGeom>
          <a:noFill/>
          <a:ln cap="flat" cmpd="sng" w="19050">
            <a:solidFill>
              <a:srgbClr val="93E9E4"/>
            </a:solidFill>
            <a:prstDash val="solid"/>
            <a:round/>
            <a:headEnd len="med" w="med" type="none"/>
            <a:tailEnd len="med" w="med" type="none"/>
          </a:ln>
        </p:spPr>
      </p:cxnSp>
      <p:sp>
        <p:nvSpPr>
          <p:cNvPr id="67" name="Google Shape;67;p13"/>
          <p:cNvSpPr txBox="1"/>
          <p:nvPr/>
        </p:nvSpPr>
        <p:spPr>
          <a:xfrm>
            <a:off x="460275" y="4633459"/>
            <a:ext cx="13872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272727"/>
                </a:solidFill>
                <a:latin typeface="Poppins"/>
                <a:ea typeface="Poppins"/>
                <a:cs typeface="Poppins"/>
                <a:sym typeface="Poppins"/>
              </a:rPr>
              <a:t>Education:</a:t>
            </a:r>
            <a:endParaRPr sz="1100">
              <a:solidFill>
                <a:srgbClr val="272727"/>
              </a:solidFill>
              <a:latin typeface="Poppins"/>
              <a:ea typeface="Poppins"/>
              <a:cs typeface="Poppins"/>
              <a:sym typeface="Poppins"/>
            </a:endParaRPr>
          </a:p>
        </p:txBody>
      </p:sp>
      <p:sp>
        <p:nvSpPr>
          <p:cNvPr id="68" name="Google Shape;68;p13"/>
          <p:cNvSpPr txBox="1"/>
          <p:nvPr/>
        </p:nvSpPr>
        <p:spPr>
          <a:xfrm>
            <a:off x="2057214" y="4646238"/>
            <a:ext cx="5243100" cy="31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September 2012 - June 2017: Master's in Economics, Ludwig Maximilian University</a:t>
            </a:r>
            <a:endParaRPr sz="900">
              <a:solidFill>
                <a:srgbClr val="272727"/>
              </a:solidFill>
              <a:latin typeface="Poppins SemiBold"/>
              <a:ea typeface="Poppins SemiBold"/>
              <a:cs typeface="Poppins SemiBold"/>
              <a:sym typeface="Poppins SemiBold"/>
            </a:endParaRPr>
          </a:p>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of Munich, Germany</a:t>
            </a:r>
            <a:endParaRPr sz="900">
              <a:solidFill>
                <a:srgbClr val="272727"/>
              </a:solidFill>
              <a:latin typeface="Poppins SemiBold"/>
              <a:ea typeface="Poppins SemiBold"/>
              <a:cs typeface="Poppins SemiBold"/>
              <a:sym typeface="Poppins SemiBold"/>
            </a:endParaRPr>
          </a:p>
        </p:txBody>
      </p:sp>
      <p:sp>
        <p:nvSpPr>
          <p:cNvPr id="69" name="Google Shape;69;p13"/>
          <p:cNvSpPr txBox="1"/>
          <p:nvPr/>
        </p:nvSpPr>
        <p:spPr>
          <a:xfrm>
            <a:off x="2057214" y="5339963"/>
            <a:ext cx="5243100" cy="31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September 2008 - June 2012: Secondary Education, Goethe-Gymnasium, </a:t>
            </a:r>
            <a:endParaRPr sz="900">
              <a:solidFill>
                <a:srgbClr val="272727"/>
              </a:solidFill>
              <a:latin typeface="Poppins SemiBold"/>
              <a:ea typeface="Poppins SemiBold"/>
              <a:cs typeface="Poppins SemiBold"/>
              <a:sym typeface="Poppins SemiBold"/>
            </a:endParaRPr>
          </a:p>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Berlin, Germany</a:t>
            </a:r>
            <a:endParaRPr sz="900">
              <a:solidFill>
                <a:srgbClr val="272727"/>
              </a:solidFill>
              <a:latin typeface="Poppins SemiBold"/>
              <a:ea typeface="Poppins SemiBold"/>
              <a:cs typeface="Poppins SemiBold"/>
              <a:sym typeface="Poppins SemiBold"/>
            </a:endParaRPr>
          </a:p>
        </p:txBody>
      </p:sp>
      <p:grpSp>
        <p:nvGrpSpPr>
          <p:cNvPr id="70" name="Google Shape;70;p13"/>
          <p:cNvGrpSpPr/>
          <p:nvPr/>
        </p:nvGrpSpPr>
        <p:grpSpPr>
          <a:xfrm>
            <a:off x="460275" y="6051951"/>
            <a:ext cx="6681246" cy="504987"/>
            <a:chOff x="460275" y="5860851"/>
            <a:chExt cx="6681246" cy="504987"/>
          </a:xfrm>
        </p:grpSpPr>
        <p:sp>
          <p:nvSpPr>
            <p:cNvPr id="71" name="Google Shape;71;p13"/>
            <p:cNvSpPr txBox="1"/>
            <p:nvPr/>
          </p:nvSpPr>
          <p:spPr>
            <a:xfrm>
              <a:off x="460275" y="5860851"/>
              <a:ext cx="13872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272727"/>
                  </a:solidFill>
                  <a:latin typeface="Poppins"/>
                  <a:ea typeface="Poppins"/>
                  <a:cs typeface="Poppins"/>
                  <a:sym typeface="Poppins"/>
                </a:rPr>
                <a:t>Skills:</a:t>
              </a:r>
              <a:endParaRPr sz="1100">
                <a:solidFill>
                  <a:srgbClr val="272727"/>
                </a:solidFill>
                <a:latin typeface="Poppins"/>
                <a:ea typeface="Poppins"/>
                <a:cs typeface="Poppins"/>
                <a:sym typeface="Poppins"/>
              </a:endParaRPr>
            </a:p>
          </p:txBody>
        </p:sp>
        <p:sp>
          <p:nvSpPr>
            <p:cNvPr id="72" name="Google Shape;72;p13"/>
            <p:cNvSpPr txBox="1"/>
            <p:nvPr/>
          </p:nvSpPr>
          <p:spPr>
            <a:xfrm>
              <a:off x="1898422" y="5867238"/>
              <a:ext cx="5243100" cy="4986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SemiBold"/>
                <a:buChar char="●"/>
              </a:pPr>
              <a:r>
                <a:rPr lang="uk" sz="900">
                  <a:solidFill>
                    <a:srgbClr val="272727"/>
                  </a:solidFill>
                  <a:latin typeface="Poppins SemiBold"/>
                  <a:ea typeface="Poppins SemiBold"/>
                  <a:cs typeface="Poppins SemiBold"/>
                  <a:sym typeface="Poppins SemiBold"/>
                </a:rPr>
                <a:t>Languages: German (native), English (fluent), French (basic)</a:t>
              </a:r>
              <a:endParaRPr sz="900">
                <a:solidFill>
                  <a:srgbClr val="272727"/>
                </a:solidFill>
                <a:latin typeface="Poppins SemiBold"/>
                <a:ea typeface="Poppins SemiBold"/>
                <a:cs typeface="Poppins SemiBold"/>
                <a:sym typeface="Poppins SemiBold"/>
              </a:endParaRPr>
            </a:p>
            <a:p>
              <a:pPr indent="-285750" lvl="0" marL="457200" rtl="0" algn="l">
                <a:lnSpc>
                  <a:spcPct val="130000"/>
                </a:lnSpc>
                <a:spcBef>
                  <a:spcPts val="0"/>
                </a:spcBef>
                <a:spcAft>
                  <a:spcPts val="0"/>
                </a:spcAft>
                <a:buClr>
                  <a:srgbClr val="93E9E4"/>
                </a:buClr>
                <a:buSzPts val="900"/>
                <a:buFont typeface="Poppins SemiBold"/>
                <a:buChar char="●"/>
              </a:pPr>
              <a:r>
                <a:rPr lang="uk" sz="900">
                  <a:solidFill>
                    <a:srgbClr val="272727"/>
                  </a:solidFill>
                  <a:latin typeface="Poppins SemiBold"/>
                  <a:ea typeface="Poppins SemiBold"/>
                  <a:cs typeface="Poppins SemiBold"/>
                  <a:sym typeface="Poppins SemiBold"/>
                </a:rPr>
                <a:t>Proficient in Microsoft Office, Google Analytics, Photoshop</a:t>
              </a:r>
              <a:endParaRPr sz="900">
                <a:solidFill>
                  <a:srgbClr val="272727"/>
                </a:solidFill>
                <a:latin typeface="Poppins SemiBold"/>
                <a:ea typeface="Poppins SemiBold"/>
                <a:cs typeface="Poppins SemiBold"/>
                <a:sym typeface="Poppins SemiBold"/>
              </a:endParaRPr>
            </a:p>
            <a:p>
              <a:pPr indent="-285750" lvl="0" marL="457200" rtl="0" algn="l">
                <a:lnSpc>
                  <a:spcPct val="130000"/>
                </a:lnSpc>
                <a:spcBef>
                  <a:spcPts val="0"/>
                </a:spcBef>
                <a:spcAft>
                  <a:spcPts val="0"/>
                </a:spcAft>
                <a:buClr>
                  <a:srgbClr val="93E9E4"/>
                </a:buClr>
                <a:buSzPts val="900"/>
                <a:buFont typeface="Poppins SemiBold"/>
                <a:buChar char="●"/>
              </a:pPr>
              <a:r>
                <a:rPr lang="uk" sz="900">
                  <a:solidFill>
                    <a:srgbClr val="272727"/>
                  </a:solidFill>
                  <a:latin typeface="Poppins SemiBold"/>
                  <a:ea typeface="Poppins SemiBold"/>
                  <a:cs typeface="Poppins SemiBold"/>
                  <a:sym typeface="Poppins SemiBold"/>
                </a:rPr>
                <a:t>Analytical and communication skills</a:t>
              </a:r>
              <a:endParaRPr sz="900">
                <a:solidFill>
                  <a:srgbClr val="272727"/>
                </a:solidFill>
                <a:latin typeface="Poppins SemiBold"/>
                <a:ea typeface="Poppins SemiBold"/>
                <a:cs typeface="Poppins SemiBold"/>
                <a:sym typeface="Poppins SemiBold"/>
              </a:endParaRPr>
            </a:p>
          </p:txBody>
        </p:sp>
      </p:grpSp>
      <p:grpSp>
        <p:nvGrpSpPr>
          <p:cNvPr id="73" name="Google Shape;73;p13"/>
          <p:cNvGrpSpPr/>
          <p:nvPr/>
        </p:nvGrpSpPr>
        <p:grpSpPr>
          <a:xfrm>
            <a:off x="460275" y="6940535"/>
            <a:ext cx="6681246" cy="498600"/>
            <a:chOff x="460275" y="5848060"/>
            <a:chExt cx="6681246" cy="498600"/>
          </a:xfrm>
        </p:grpSpPr>
        <p:sp>
          <p:nvSpPr>
            <p:cNvPr id="74" name="Google Shape;74;p13"/>
            <p:cNvSpPr txBox="1"/>
            <p:nvPr/>
          </p:nvSpPr>
          <p:spPr>
            <a:xfrm>
              <a:off x="460275" y="5848066"/>
              <a:ext cx="1387200" cy="338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272727"/>
                  </a:solidFill>
                  <a:latin typeface="Poppins"/>
                  <a:ea typeface="Poppins"/>
                  <a:cs typeface="Poppins"/>
                  <a:sym typeface="Poppins"/>
                </a:rPr>
                <a:t>Additional</a:t>
              </a:r>
              <a:endParaRPr sz="1100">
                <a:solidFill>
                  <a:srgbClr val="272727"/>
                </a:solidFill>
                <a:latin typeface="Poppins"/>
                <a:ea typeface="Poppins"/>
                <a:cs typeface="Poppins"/>
                <a:sym typeface="Poppins"/>
              </a:endParaRPr>
            </a:p>
            <a:p>
              <a:pPr indent="0" lvl="0" marL="0" rtl="0" algn="l">
                <a:spcBef>
                  <a:spcPts val="0"/>
                </a:spcBef>
                <a:spcAft>
                  <a:spcPts val="0"/>
                </a:spcAft>
                <a:buNone/>
              </a:pPr>
              <a:r>
                <a:rPr lang="uk" sz="1100">
                  <a:solidFill>
                    <a:srgbClr val="272727"/>
                  </a:solidFill>
                  <a:latin typeface="Poppins"/>
                  <a:ea typeface="Poppins"/>
                  <a:cs typeface="Poppins"/>
                  <a:sym typeface="Poppins"/>
                </a:rPr>
                <a:t>Skills:</a:t>
              </a:r>
              <a:endParaRPr sz="1100">
                <a:solidFill>
                  <a:srgbClr val="272727"/>
                </a:solidFill>
                <a:latin typeface="Poppins"/>
                <a:ea typeface="Poppins"/>
                <a:cs typeface="Poppins"/>
                <a:sym typeface="Poppins"/>
              </a:endParaRPr>
            </a:p>
          </p:txBody>
        </p:sp>
        <p:sp>
          <p:nvSpPr>
            <p:cNvPr id="75" name="Google Shape;75;p13"/>
            <p:cNvSpPr txBox="1"/>
            <p:nvPr/>
          </p:nvSpPr>
          <p:spPr>
            <a:xfrm>
              <a:off x="1898422" y="5848060"/>
              <a:ext cx="5243100" cy="4986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SemiBold"/>
                <a:buChar char="●"/>
              </a:pPr>
              <a:r>
                <a:rPr lang="uk" sz="900">
                  <a:solidFill>
                    <a:srgbClr val="272727"/>
                  </a:solidFill>
                  <a:latin typeface="Poppins SemiBold"/>
                  <a:ea typeface="Poppins SemiBold"/>
                  <a:cs typeface="Poppins SemiBold"/>
                  <a:sym typeface="Poppins SemiBold"/>
                </a:rPr>
                <a:t>Photography</a:t>
              </a:r>
              <a:endParaRPr sz="900">
                <a:solidFill>
                  <a:srgbClr val="272727"/>
                </a:solidFill>
                <a:latin typeface="Poppins SemiBold"/>
                <a:ea typeface="Poppins SemiBold"/>
                <a:cs typeface="Poppins SemiBold"/>
                <a:sym typeface="Poppins SemiBold"/>
              </a:endParaRPr>
            </a:p>
            <a:p>
              <a:pPr indent="-285750" lvl="0" marL="457200" rtl="0" algn="l">
                <a:lnSpc>
                  <a:spcPct val="130000"/>
                </a:lnSpc>
                <a:spcBef>
                  <a:spcPts val="0"/>
                </a:spcBef>
                <a:spcAft>
                  <a:spcPts val="0"/>
                </a:spcAft>
                <a:buClr>
                  <a:srgbClr val="93E9E4"/>
                </a:buClr>
                <a:buSzPts val="900"/>
                <a:buFont typeface="Poppins SemiBold"/>
                <a:buChar char="●"/>
              </a:pPr>
              <a:r>
                <a:rPr lang="uk" sz="900">
                  <a:solidFill>
                    <a:srgbClr val="272727"/>
                  </a:solidFill>
                  <a:latin typeface="Poppins SemiBold"/>
                  <a:ea typeface="Poppins SemiBold"/>
                  <a:cs typeface="Poppins SemiBold"/>
                  <a:sym typeface="Poppins SemiBold"/>
                </a:rPr>
                <a:t>Music (guitar playing)</a:t>
              </a:r>
              <a:endParaRPr sz="900">
                <a:solidFill>
                  <a:srgbClr val="272727"/>
                </a:solidFill>
                <a:latin typeface="Poppins SemiBold"/>
                <a:ea typeface="Poppins SemiBold"/>
                <a:cs typeface="Poppins SemiBold"/>
                <a:sym typeface="Poppins SemiBold"/>
              </a:endParaRPr>
            </a:p>
            <a:p>
              <a:pPr indent="-285750" lvl="0" marL="457200" rtl="0" algn="l">
                <a:lnSpc>
                  <a:spcPct val="130000"/>
                </a:lnSpc>
                <a:spcBef>
                  <a:spcPts val="0"/>
                </a:spcBef>
                <a:spcAft>
                  <a:spcPts val="0"/>
                </a:spcAft>
                <a:buClr>
                  <a:srgbClr val="93E9E4"/>
                </a:buClr>
                <a:buSzPts val="900"/>
                <a:buFont typeface="Poppins SemiBold"/>
                <a:buChar char="●"/>
              </a:pPr>
              <a:r>
                <a:rPr lang="uk" sz="900">
                  <a:solidFill>
                    <a:srgbClr val="272727"/>
                  </a:solidFill>
                  <a:latin typeface="Poppins SemiBold"/>
                  <a:ea typeface="Poppins SemiBold"/>
                  <a:cs typeface="Poppins SemiBold"/>
                  <a:sym typeface="Poppins SemiBold"/>
                </a:rPr>
                <a:t>Sports (running, football)</a:t>
              </a:r>
              <a:endParaRPr sz="900">
                <a:solidFill>
                  <a:srgbClr val="272727"/>
                </a:solidFill>
                <a:latin typeface="Poppins SemiBold"/>
                <a:ea typeface="Poppins SemiBold"/>
                <a:cs typeface="Poppins SemiBold"/>
                <a:sym typeface="Poppins SemiBold"/>
              </a:endParaRPr>
            </a:p>
          </p:txBody>
        </p:sp>
      </p:grpSp>
      <p:grpSp>
        <p:nvGrpSpPr>
          <p:cNvPr id="76" name="Google Shape;76;p13"/>
          <p:cNvGrpSpPr/>
          <p:nvPr/>
        </p:nvGrpSpPr>
        <p:grpSpPr>
          <a:xfrm>
            <a:off x="460275" y="7822701"/>
            <a:ext cx="6845920" cy="338700"/>
            <a:chOff x="460275" y="5860851"/>
            <a:chExt cx="6845920" cy="338700"/>
          </a:xfrm>
        </p:grpSpPr>
        <p:sp>
          <p:nvSpPr>
            <p:cNvPr id="77" name="Google Shape;77;p13"/>
            <p:cNvSpPr txBox="1"/>
            <p:nvPr/>
          </p:nvSpPr>
          <p:spPr>
            <a:xfrm>
              <a:off x="460275" y="5860851"/>
              <a:ext cx="1387200" cy="338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272727"/>
                  </a:solidFill>
                  <a:latin typeface="Poppins"/>
                  <a:ea typeface="Poppins"/>
                  <a:cs typeface="Poppins"/>
                  <a:sym typeface="Poppins"/>
                </a:rPr>
                <a:t>Work</a:t>
              </a:r>
              <a:endParaRPr sz="1100">
                <a:solidFill>
                  <a:srgbClr val="272727"/>
                </a:solidFill>
                <a:latin typeface="Poppins"/>
                <a:ea typeface="Poppins"/>
                <a:cs typeface="Poppins"/>
                <a:sym typeface="Poppins"/>
              </a:endParaRPr>
            </a:p>
            <a:p>
              <a:pPr indent="0" lvl="0" marL="0" rtl="0" algn="l">
                <a:spcBef>
                  <a:spcPts val="0"/>
                </a:spcBef>
                <a:spcAft>
                  <a:spcPts val="0"/>
                </a:spcAft>
                <a:buNone/>
              </a:pPr>
              <a:r>
                <a:rPr lang="uk" sz="1100">
                  <a:solidFill>
                    <a:srgbClr val="272727"/>
                  </a:solidFill>
                  <a:latin typeface="Poppins"/>
                  <a:ea typeface="Poppins"/>
                  <a:cs typeface="Poppins"/>
                  <a:sym typeface="Poppins"/>
                </a:rPr>
                <a:t>Experience:</a:t>
              </a:r>
              <a:endParaRPr sz="1100">
                <a:solidFill>
                  <a:srgbClr val="272727"/>
                </a:solidFill>
                <a:latin typeface="Poppins"/>
                <a:ea typeface="Poppins"/>
                <a:cs typeface="Poppins"/>
                <a:sym typeface="Poppins"/>
              </a:endParaRPr>
            </a:p>
          </p:txBody>
        </p:sp>
        <p:sp>
          <p:nvSpPr>
            <p:cNvPr id="78" name="Google Shape;78;p13"/>
            <p:cNvSpPr txBox="1"/>
            <p:nvPr/>
          </p:nvSpPr>
          <p:spPr>
            <a:xfrm>
              <a:off x="2063095" y="5867238"/>
              <a:ext cx="5243100" cy="31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April 2023 - Present: Senior Marketing Manager, GlobalTech Solutions GmbH,</a:t>
              </a:r>
              <a:endParaRPr sz="900">
                <a:solidFill>
                  <a:srgbClr val="272727"/>
                </a:solidFill>
                <a:latin typeface="Poppins SemiBold"/>
                <a:ea typeface="Poppins SemiBold"/>
                <a:cs typeface="Poppins SemiBold"/>
                <a:sym typeface="Poppins SemiBold"/>
              </a:endParaRPr>
            </a:p>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Frankfurt, Germany</a:t>
              </a:r>
              <a:endParaRPr sz="900">
                <a:solidFill>
                  <a:srgbClr val="272727"/>
                </a:solidFill>
                <a:latin typeface="Poppins SemiBold"/>
                <a:ea typeface="Poppins SemiBold"/>
                <a:cs typeface="Poppins SemiBold"/>
                <a:sym typeface="Poppins SemiBold"/>
              </a:endParaRPr>
            </a:p>
          </p:txBody>
        </p:sp>
      </p:grpSp>
      <p:sp>
        <p:nvSpPr>
          <p:cNvPr id="79" name="Google Shape;79;p13"/>
          <p:cNvSpPr txBox="1"/>
          <p:nvPr/>
        </p:nvSpPr>
        <p:spPr>
          <a:xfrm>
            <a:off x="1898422" y="8372485"/>
            <a:ext cx="5243100" cy="85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Lead a team of marketing professionals in executing global marketing strategies.</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Implemented data-driven marketing campaigns resulting in a 20% increase in     </a:t>
            </a:r>
            <a:endParaRPr sz="900">
              <a:solidFill>
                <a:srgbClr val="272727"/>
              </a:solidFill>
              <a:latin typeface="Poppins"/>
              <a:ea typeface="Poppins"/>
              <a:cs typeface="Poppins"/>
              <a:sym typeface="Poppins"/>
            </a:endParaRPr>
          </a:p>
          <a:p>
            <a:pPr indent="0" lvl="0" marL="457200" rtl="0" algn="l">
              <a:lnSpc>
                <a:spcPct val="130000"/>
              </a:lnSpc>
              <a:spcBef>
                <a:spcPts val="0"/>
              </a:spcBef>
              <a:spcAft>
                <a:spcPts val="0"/>
              </a:spcAft>
              <a:buNone/>
            </a:pPr>
            <a:r>
              <a:rPr lang="uk" sz="900">
                <a:solidFill>
                  <a:srgbClr val="272727"/>
                </a:solidFill>
                <a:latin typeface="Poppins"/>
                <a:ea typeface="Poppins"/>
                <a:cs typeface="Poppins"/>
                <a:sym typeface="Poppins"/>
              </a:rPr>
              <a:t>customer engagement.</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Collaborated with cross-functional teams to launch innovative products </a:t>
            </a:r>
            <a:endParaRPr sz="900">
              <a:solidFill>
                <a:srgbClr val="272727"/>
              </a:solidFill>
              <a:latin typeface="Poppins"/>
              <a:ea typeface="Poppins"/>
              <a:cs typeface="Poppins"/>
              <a:sym typeface="Poppins"/>
            </a:endParaRPr>
          </a:p>
          <a:p>
            <a:pPr indent="0" lvl="0" marL="457200" rtl="0" algn="l">
              <a:lnSpc>
                <a:spcPct val="130000"/>
              </a:lnSpc>
              <a:spcBef>
                <a:spcPts val="0"/>
              </a:spcBef>
              <a:spcAft>
                <a:spcPts val="0"/>
              </a:spcAft>
              <a:buNone/>
            </a:pPr>
            <a:r>
              <a:rPr lang="uk" sz="900">
                <a:solidFill>
                  <a:srgbClr val="272727"/>
                </a:solidFill>
                <a:latin typeface="Poppins"/>
                <a:ea typeface="Poppins"/>
                <a:cs typeface="Poppins"/>
                <a:sym typeface="Poppins"/>
              </a:rPr>
              <a:t>successfully.</a:t>
            </a:r>
            <a:endParaRPr sz="900">
              <a:solidFill>
                <a:srgbClr val="272727"/>
              </a:solidFill>
              <a:latin typeface="Poppins"/>
              <a:ea typeface="Poppins"/>
              <a:cs typeface="Poppins"/>
              <a:sym typeface="Poppins"/>
            </a:endParaRPr>
          </a:p>
        </p:txBody>
      </p:sp>
      <p:sp>
        <p:nvSpPr>
          <p:cNvPr id="80" name="Google Shape;80;p13"/>
          <p:cNvSpPr txBox="1"/>
          <p:nvPr/>
        </p:nvSpPr>
        <p:spPr>
          <a:xfrm>
            <a:off x="2063095" y="9433120"/>
            <a:ext cx="52431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March 2022 - March 2023: Marketing Specialist, TechInnovate, Hamburg, Germany</a:t>
            </a:r>
            <a:endParaRPr sz="900">
              <a:solidFill>
                <a:srgbClr val="272727"/>
              </a:solidFill>
              <a:latin typeface="Poppins SemiBold"/>
              <a:ea typeface="Poppins SemiBold"/>
              <a:cs typeface="Poppins SemiBold"/>
              <a:sym typeface="Poppins SemiBold"/>
            </a:endParaRPr>
          </a:p>
        </p:txBody>
      </p:sp>
      <p:sp>
        <p:nvSpPr>
          <p:cNvPr id="81" name="Google Shape;81;p13"/>
          <p:cNvSpPr txBox="1"/>
          <p:nvPr/>
        </p:nvSpPr>
        <p:spPr>
          <a:xfrm>
            <a:off x="1892025" y="9792150"/>
            <a:ext cx="5414100" cy="4986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Developed and executed comprehensive B2B marketing plans.</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Conducted market research and analysis to identify new business opportunities.</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Implemented successful social media campaigns, increasing brand visibility by 30%.</a:t>
            </a:r>
            <a:endParaRPr sz="900">
              <a:solidFill>
                <a:srgbClr val="272727"/>
              </a:solidFill>
              <a:latin typeface="Poppins"/>
              <a:ea typeface="Poppins"/>
              <a:cs typeface="Poppins"/>
              <a:sym typeface="Poppins"/>
            </a:endParaRPr>
          </a:p>
        </p:txBody>
      </p:sp>
      <p:sp>
        <p:nvSpPr>
          <p:cNvPr id="82" name="Google Shape;82;p13"/>
          <p:cNvSpPr txBox="1"/>
          <p:nvPr/>
        </p:nvSpPr>
        <p:spPr>
          <a:xfrm>
            <a:off x="2062500" y="5015575"/>
            <a:ext cx="50715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a:ea typeface="Poppins"/>
                <a:cs typeface="Poppins"/>
                <a:sym typeface="Poppins"/>
              </a:rPr>
              <a:t>Master's thesis topic: "Innovative Approaches in Business Management."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4"/>
          <p:cNvSpPr/>
          <p:nvPr/>
        </p:nvSpPr>
        <p:spPr>
          <a:xfrm>
            <a:off x="0" y="0"/>
            <a:ext cx="7560000" cy="2015700"/>
          </a:xfrm>
          <a:prstGeom prst="rect">
            <a:avLst/>
          </a:prstGeom>
          <a:solidFill>
            <a:srgbClr val="272727"/>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8" name="Google Shape;88;p14"/>
          <p:cNvSpPr txBox="1"/>
          <p:nvPr/>
        </p:nvSpPr>
        <p:spPr>
          <a:xfrm>
            <a:off x="460275" y="378175"/>
            <a:ext cx="3017400" cy="954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3100">
                <a:solidFill>
                  <a:schemeClr val="lt1"/>
                </a:solidFill>
                <a:latin typeface="Poppins Medium"/>
                <a:ea typeface="Poppins Medium"/>
                <a:cs typeface="Poppins Medium"/>
                <a:sym typeface="Poppins Medium"/>
              </a:rPr>
              <a:t>MAX</a:t>
            </a:r>
            <a:endParaRPr sz="3100">
              <a:solidFill>
                <a:schemeClr val="lt1"/>
              </a:solidFill>
              <a:latin typeface="Poppins Medium"/>
              <a:ea typeface="Poppins Medium"/>
              <a:cs typeface="Poppins Medium"/>
              <a:sym typeface="Poppins Medium"/>
            </a:endParaRPr>
          </a:p>
          <a:p>
            <a:pPr indent="0" lvl="0" marL="0" rtl="0" algn="l">
              <a:spcBef>
                <a:spcPts val="0"/>
              </a:spcBef>
              <a:spcAft>
                <a:spcPts val="0"/>
              </a:spcAft>
              <a:buNone/>
            </a:pPr>
            <a:r>
              <a:rPr lang="uk" sz="3100">
                <a:solidFill>
                  <a:schemeClr val="lt1"/>
                </a:solidFill>
                <a:latin typeface="Poppins Medium"/>
                <a:ea typeface="Poppins Medium"/>
                <a:cs typeface="Poppins Medium"/>
                <a:sym typeface="Poppins Medium"/>
              </a:rPr>
              <a:t>SCHUMANN</a:t>
            </a:r>
            <a:endParaRPr sz="3100">
              <a:solidFill>
                <a:schemeClr val="lt1"/>
              </a:solidFill>
              <a:latin typeface="Poppins Medium"/>
              <a:ea typeface="Poppins Medium"/>
              <a:cs typeface="Poppins Medium"/>
              <a:sym typeface="Poppins Medium"/>
            </a:endParaRPr>
          </a:p>
        </p:txBody>
      </p:sp>
      <p:sp>
        <p:nvSpPr>
          <p:cNvPr id="89" name="Google Shape;89;p14"/>
          <p:cNvSpPr txBox="1"/>
          <p:nvPr/>
        </p:nvSpPr>
        <p:spPr>
          <a:xfrm>
            <a:off x="460275" y="1406382"/>
            <a:ext cx="30174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93E9E4"/>
                </a:solidFill>
                <a:latin typeface="Poppins"/>
                <a:ea typeface="Poppins"/>
                <a:cs typeface="Poppins"/>
                <a:sym typeface="Poppins"/>
              </a:rPr>
              <a:t>Marketing Manager</a:t>
            </a:r>
            <a:endParaRPr>
              <a:solidFill>
                <a:srgbClr val="93E9E4"/>
              </a:solidFill>
              <a:latin typeface="Poppins"/>
              <a:ea typeface="Poppins"/>
              <a:cs typeface="Poppins"/>
              <a:sym typeface="Poppins"/>
            </a:endParaRPr>
          </a:p>
        </p:txBody>
      </p:sp>
      <p:grpSp>
        <p:nvGrpSpPr>
          <p:cNvPr id="90" name="Google Shape;90;p14"/>
          <p:cNvGrpSpPr/>
          <p:nvPr/>
        </p:nvGrpSpPr>
        <p:grpSpPr>
          <a:xfrm>
            <a:off x="5134178" y="450000"/>
            <a:ext cx="2285400" cy="1158990"/>
            <a:chOff x="5130000" y="450000"/>
            <a:chExt cx="2285400" cy="1158990"/>
          </a:xfrm>
        </p:grpSpPr>
        <p:sp>
          <p:nvSpPr>
            <p:cNvPr id="91" name="Google Shape;91;p14"/>
            <p:cNvSpPr txBox="1"/>
            <p:nvPr/>
          </p:nvSpPr>
          <p:spPr>
            <a:xfrm>
              <a:off x="5130000" y="450000"/>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lt1"/>
                  </a:solidFill>
                  <a:latin typeface="Poppins"/>
                  <a:ea typeface="Poppins"/>
                  <a:cs typeface="Poppins"/>
                  <a:sym typeface="Poppins"/>
                </a:rPr>
                <a:t>123 Hauptstraße, Berlin, 10115</a:t>
              </a:r>
              <a:endParaRPr sz="1000">
                <a:solidFill>
                  <a:schemeClr val="lt1"/>
                </a:solidFill>
                <a:latin typeface="Poppins"/>
                <a:ea typeface="Poppins"/>
                <a:cs typeface="Poppins"/>
                <a:sym typeface="Poppins"/>
              </a:endParaRPr>
            </a:p>
          </p:txBody>
        </p:sp>
        <p:sp>
          <p:nvSpPr>
            <p:cNvPr id="92" name="Google Shape;92;p14"/>
            <p:cNvSpPr txBox="1"/>
            <p:nvPr/>
          </p:nvSpPr>
          <p:spPr>
            <a:xfrm>
              <a:off x="5130000" y="701272"/>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lt1"/>
                  </a:solidFill>
                  <a:latin typeface="Poppins"/>
                  <a:ea typeface="Poppins"/>
                  <a:cs typeface="Poppins"/>
                  <a:sym typeface="Poppins"/>
                </a:rPr>
                <a:t>max.schumann@email.com</a:t>
              </a:r>
              <a:endParaRPr sz="1000">
                <a:solidFill>
                  <a:schemeClr val="lt1"/>
                </a:solidFill>
                <a:latin typeface="Poppins"/>
                <a:ea typeface="Poppins"/>
                <a:cs typeface="Poppins"/>
                <a:sym typeface="Poppins"/>
              </a:endParaRPr>
            </a:p>
          </p:txBody>
        </p:sp>
        <p:sp>
          <p:nvSpPr>
            <p:cNvPr id="93" name="Google Shape;93;p14"/>
            <p:cNvSpPr txBox="1"/>
            <p:nvPr/>
          </p:nvSpPr>
          <p:spPr>
            <a:xfrm>
              <a:off x="5130000" y="952545"/>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lt1"/>
                  </a:solidFill>
                  <a:latin typeface="Poppins"/>
                  <a:ea typeface="Poppins"/>
                  <a:cs typeface="Poppins"/>
                  <a:sym typeface="Poppins"/>
                </a:rPr>
                <a:t>+4 912-345-6789</a:t>
              </a:r>
              <a:endParaRPr sz="1000">
                <a:solidFill>
                  <a:schemeClr val="lt1"/>
                </a:solidFill>
                <a:latin typeface="Poppins"/>
                <a:ea typeface="Poppins"/>
                <a:cs typeface="Poppins"/>
                <a:sym typeface="Poppins"/>
              </a:endParaRPr>
            </a:p>
          </p:txBody>
        </p:sp>
        <p:sp>
          <p:nvSpPr>
            <p:cNvPr id="94" name="Google Shape;94;p14"/>
            <p:cNvSpPr txBox="1"/>
            <p:nvPr/>
          </p:nvSpPr>
          <p:spPr>
            <a:xfrm>
              <a:off x="5130000" y="1203817"/>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93E9E4"/>
                  </a:solidFill>
                  <a:latin typeface="Poppins"/>
                  <a:ea typeface="Poppins"/>
                  <a:cs typeface="Poppins"/>
                  <a:sym typeface="Poppins"/>
                </a:rPr>
                <a:t>Date of Birth:</a:t>
              </a:r>
              <a:r>
                <a:rPr lang="uk" sz="1000">
                  <a:solidFill>
                    <a:schemeClr val="lt1"/>
                  </a:solidFill>
                  <a:latin typeface="Poppins"/>
                  <a:ea typeface="Poppins"/>
                  <a:cs typeface="Poppins"/>
                  <a:sym typeface="Poppins"/>
                </a:rPr>
                <a:t> January 15, 1990</a:t>
              </a:r>
              <a:endParaRPr sz="1000">
                <a:solidFill>
                  <a:schemeClr val="lt1"/>
                </a:solidFill>
                <a:latin typeface="Poppins"/>
                <a:ea typeface="Poppins"/>
                <a:cs typeface="Poppins"/>
                <a:sym typeface="Poppins"/>
              </a:endParaRPr>
            </a:p>
          </p:txBody>
        </p:sp>
        <p:sp>
          <p:nvSpPr>
            <p:cNvPr id="95" name="Google Shape;95;p14"/>
            <p:cNvSpPr txBox="1"/>
            <p:nvPr/>
          </p:nvSpPr>
          <p:spPr>
            <a:xfrm>
              <a:off x="5130000" y="1455090"/>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93E9E4"/>
                  </a:solidFill>
                  <a:latin typeface="Poppins"/>
                  <a:ea typeface="Poppins"/>
                  <a:cs typeface="Poppins"/>
                  <a:sym typeface="Poppins"/>
                </a:rPr>
                <a:t>Nationality: </a:t>
              </a:r>
              <a:r>
                <a:rPr lang="uk" sz="1000">
                  <a:solidFill>
                    <a:schemeClr val="lt1"/>
                  </a:solidFill>
                  <a:latin typeface="Poppins"/>
                  <a:ea typeface="Poppins"/>
                  <a:cs typeface="Poppins"/>
                  <a:sym typeface="Poppins"/>
                </a:rPr>
                <a:t>German</a:t>
              </a:r>
              <a:endParaRPr sz="1000">
                <a:solidFill>
                  <a:schemeClr val="lt1"/>
                </a:solidFill>
                <a:latin typeface="Poppins"/>
                <a:ea typeface="Poppins"/>
                <a:cs typeface="Poppins"/>
                <a:sym typeface="Poppins"/>
              </a:endParaRPr>
            </a:p>
          </p:txBody>
        </p:sp>
      </p:grpSp>
      <p:cxnSp>
        <p:nvCxnSpPr>
          <p:cNvPr id="96" name="Google Shape;96;p14"/>
          <p:cNvCxnSpPr/>
          <p:nvPr/>
        </p:nvCxnSpPr>
        <p:spPr>
          <a:xfrm>
            <a:off x="0" y="2021943"/>
            <a:ext cx="7562400" cy="0"/>
          </a:xfrm>
          <a:prstGeom prst="straightConnector1">
            <a:avLst/>
          </a:prstGeom>
          <a:noFill/>
          <a:ln cap="flat" cmpd="sng" w="19050">
            <a:solidFill>
              <a:srgbClr val="93E9E4"/>
            </a:solidFill>
            <a:prstDash val="solid"/>
            <a:round/>
            <a:headEnd len="med" w="med" type="none"/>
            <a:tailEnd len="med" w="med" type="none"/>
          </a:ln>
        </p:spPr>
      </p:cxnSp>
      <p:sp>
        <p:nvSpPr>
          <p:cNvPr id="97" name="Google Shape;97;p14"/>
          <p:cNvSpPr txBox="1"/>
          <p:nvPr/>
        </p:nvSpPr>
        <p:spPr>
          <a:xfrm>
            <a:off x="475514" y="2441419"/>
            <a:ext cx="1387200" cy="338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272727"/>
                </a:solidFill>
                <a:latin typeface="Poppins"/>
                <a:ea typeface="Poppins"/>
                <a:cs typeface="Poppins"/>
                <a:sym typeface="Poppins"/>
              </a:rPr>
              <a:t>Work</a:t>
            </a:r>
            <a:endParaRPr sz="1100">
              <a:solidFill>
                <a:srgbClr val="272727"/>
              </a:solidFill>
              <a:latin typeface="Poppins"/>
              <a:ea typeface="Poppins"/>
              <a:cs typeface="Poppins"/>
              <a:sym typeface="Poppins"/>
            </a:endParaRPr>
          </a:p>
          <a:p>
            <a:pPr indent="0" lvl="0" marL="0" rtl="0" algn="l">
              <a:spcBef>
                <a:spcPts val="0"/>
              </a:spcBef>
              <a:spcAft>
                <a:spcPts val="0"/>
              </a:spcAft>
              <a:buNone/>
            </a:pPr>
            <a:r>
              <a:rPr lang="uk" sz="1100">
                <a:solidFill>
                  <a:srgbClr val="272727"/>
                </a:solidFill>
                <a:latin typeface="Poppins"/>
                <a:ea typeface="Poppins"/>
                <a:cs typeface="Poppins"/>
                <a:sym typeface="Poppins"/>
              </a:rPr>
              <a:t>Experience:</a:t>
            </a:r>
            <a:endParaRPr sz="1100">
              <a:solidFill>
                <a:srgbClr val="272727"/>
              </a:solidFill>
              <a:latin typeface="Poppins"/>
              <a:ea typeface="Poppins"/>
              <a:cs typeface="Poppins"/>
              <a:sym typeface="Poppins"/>
            </a:endParaRPr>
          </a:p>
        </p:txBody>
      </p:sp>
      <p:grpSp>
        <p:nvGrpSpPr>
          <p:cNvPr id="98" name="Google Shape;98;p14"/>
          <p:cNvGrpSpPr/>
          <p:nvPr/>
        </p:nvGrpSpPr>
        <p:grpSpPr>
          <a:xfrm>
            <a:off x="1913660" y="2447806"/>
            <a:ext cx="5407774" cy="1041997"/>
            <a:chOff x="1913660" y="2447806"/>
            <a:chExt cx="5407774" cy="1041997"/>
          </a:xfrm>
        </p:grpSpPr>
        <p:sp>
          <p:nvSpPr>
            <p:cNvPr id="99" name="Google Shape;99;p14"/>
            <p:cNvSpPr txBox="1"/>
            <p:nvPr/>
          </p:nvSpPr>
          <p:spPr>
            <a:xfrm>
              <a:off x="2078334" y="2447806"/>
              <a:ext cx="5243100" cy="31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lang="uk" sz="900">
                  <a:solidFill>
                    <a:srgbClr val="272727"/>
                  </a:solidFill>
                  <a:latin typeface="Poppins SemiBold"/>
                  <a:ea typeface="Poppins SemiBold"/>
                  <a:cs typeface="Poppins SemiBold"/>
                  <a:sym typeface="Poppins SemiBold"/>
                </a:rPr>
                <a:t>June 2020 - February 2022: Project Manager, EuroTech Innovations, Stuttgart,</a:t>
              </a:r>
              <a:endParaRPr sz="900">
                <a:solidFill>
                  <a:srgbClr val="272727"/>
                </a:solidFill>
                <a:latin typeface="Poppins SemiBold"/>
                <a:ea typeface="Poppins SemiBold"/>
                <a:cs typeface="Poppins SemiBold"/>
                <a:sym typeface="Poppins SemiBold"/>
              </a:endParaRPr>
            </a:p>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Germany</a:t>
              </a:r>
              <a:endParaRPr sz="900">
                <a:solidFill>
                  <a:srgbClr val="272727"/>
                </a:solidFill>
                <a:latin typeface="Poppins SemiBold"/>
                <a:ea typeface="Poppins SemiBold"/>
                <a:cs typeface="Poppins SemiBold"/>
                <a:sym typeface="Poppins SemiBold"/>
              </a:endParaRPr>
            </a:p>
          </p:txBody>
        </p:sp>
        <p:sp>
          <p:nvSpPr>
            <p:cNvPr id="100" name="Google Shape;100;p14"/>
            <p:cNvSpPr txBox="1"/>
            <p:nvPr/>
          </p:nvSpPr>
          <p:spPr>
            <a:xfrm>
              <a:off x="1913660" y="2991203"/>
              <a:ext cx="5243100" cy="4986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Oversaw the planning and execution of various technology projects.</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Managed project budgets and timelines, achieving a 15% cost reduction.</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Facilitated effective communication between development teams and clients.</a:t>
              </a:r>
              <a:endParaRPr sz="900">
                <a:solidFill>
                  <a:srgbClr val="272727"/>
                </a:solidFill>
                <a:latin typeface="Poppins"/>
                <a:ea typeface="Poppins"/>
                <a:cs typeface="Poppins"/>
                <a:sym typeface="Poppins"/>
              </a:endParaRPr>
            </a:p>
          </p:txBody>
        </p:sp>
      </p:grpSp>
      <p:grpSp>
        <p:nvGrpSpPr>
          <p:cNvPr id="101" name="Google Shape;101;p14"/>
          <p:cNvGrpSpPr/>
          <p:nvPr/>
        </p:nvGrpSpPr>
        <p:grpSpPr>
          <a:xfrm>
            <a:off x="1907267" y="3710436"/>
            <a:ext cx="5414166" cy="857634"/>
            <a:chOff x="1907267" y="3710436"/>
            <a:chExt cx="5414166" cy="857634"/>
          </a:xfrm>
        </p:grpSpPr>
        <p:sp>
          <p:nvSpPr>
            <p:cNvPr id="102" name="Google Shape;102;p14"/>
            <p:cNvSpPr txBox="1"/>
            <p:nvPr/>
          </p:nvSpPr>
          <p:spPr>
            <a:xfrm>
              <a:off x="2078334" y="3710436"/>
              <a:ext cx="52431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July 2017 - May 2020: Marketing Coordinator, Digital Dynamics, Berlin, Germany</a:t>
              </a:r>
              <a:endParaRPr sz="900">
                <a:solidFill>
                  <a:srgbClr val="272727"/>
                </a:solidFill>
                <a:latin typeface="Poppins SemiBold"/>
                <a:ea typeface="Poppins SemiBold"/>
                <a:cs typeface="Poppins SemiBold"/>
                <a:sym typeface="Poppins SemiBold"/>
              </a:endParaRPr>
            </a:p>
          </p:txBody>
        </p:sp>
        <p:sp>
          <p:nvSpPr>
            <p:cNvPr id="103" name="Google Shape;103;p14"/>
            <p:cNvSpPr txBox="1"/>
            <p:nvPr/>
          </p:nvSpPr>
          <p:spPr>
            <a:xfrm>
              <a:off x="1907267" y="4069470"/>
              <a:ext cx="5243100" cy="4986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Coordinated the implementation of online and offline marketing campaigns.</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Managed social media accounts, increasing followers by 50%.</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Assisted in organizing international conferences and trade shows.</a:t>
              </a:r>
              <a:endParaRPr sz="900">
                <a:solidFill>
                  <a:srgbClr val="272727"/>
                </a:solidFill>
                <a:latin typeface="Poppins"/>
                <a:ea typeface="Poppins"/>
                <a:cs typeface="Poppins"/>
                <a:sym typeface="Poppins"/>
              </a:endParaRPr>
            </a:p>
          </p:txBody>
        </p:sp>
      </p:grpSp>
      <p:grpSp>
        <p:nvGrpSpPr>
          <p:cNvPr id="104" name="Google Shape;104;p14"/>
          <p:cNvGrpSpPr/>
          <p:nvPr/>
        </p:nvGrpSpPr>
        <p:grpSpPr>
          <a:xfrm>
            <a:off x="1907267" y="4788711"/>
            <a:ext cx="5414166" cy="857634"/>
            <a:chOff x="1907267" y="4788711"/>
            <a:chExt cx="5414166" cy="857634"/>
          </a:xfrm>
        </p:grpSpPr>
        <p:sp>
          <p:nvSpPr>
            <p:cNvPr id="105" name="Google Shape;105;p14"/>
            <p:cNvSpPr txBox="1"/>
            <p:nvPr/>
          </p:nvSpPr>
          <p:spPr>
            <a:xfrm>
              <a:off x="2078334" y="4788711"/>
              <a:ext cx="52431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January 2016 - June 2017: Marketing Intern, ABC Consulting, Munich, Germany</a:t>
              </a:r>
              <a:endParaRPr sz="900">
                <a:solidFill>
                  <a:srgbClr val="272727"/>
                </a:solidFill>
                <a:latin typeface="Poppins SemiBold"/>
                <a:ea typeface="Poppins SemiBold"/>
                <a:cs typeface="Poppins SemiBold"/>
                <a:sym typeface="Poppins SemiBold"/>
              </a:endParaRPr>
            </a:p>
          </p:txBody>
        </p:sp>
        <p:sp>
          <p:nvSpPr>
            <p:cNvPr id="106" name="Google Shape;106;p14"/>
            <p:cNvSpPr txBox="1"/>
            <p:nvPr/>
          </p:nvSpPr>
          <p:spPr>
            <a:xfrm>
              <a:off x="1907267" y="5147745"/>
              <a:ext cx="5243100" cy="4986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Assisted in market research and competitor analysis.</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Contributed to the development of marketing materials and presentations.</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Gained hands-on experience in digital marketing strategies.</a:t>
              </a:r>
              <a:endParaRPr sz="900">
                <a:solidFill>
                  <a:srgbClr val="272727"/>
                </a:solidFill>
                <a:latin typeface="Poppins"/>
                <a:ea typeface="Poppins"/>
                <a:cs typeface="Poppins"/>
                <a:sym typeface="Poppins"/>
              </a:endParaRPr>
            </a:p>
          </p:txBody>
        </p:sp>
      </p:grpSp>
      <p:grpSp>
        <p:nvGrpSpPr>
          <p:cNvPr id="107" name="Google Shape;107;p14"/>
          <p:cNvGrpSpPr/>
          <p:nvPr/>
        </p:nvGrpSpPr>
        <p:grpSpPr>
          <a:xfrm>
            <a:off x="1907267" y="5841732"/>
            <a:ext cx="5414166" cy="1397934"/>
            <a:chOff x="1907267" y="5841732"/>
            <a:chExt cx="5414166" cy="1397934"/>
          </a:xfrm>
        </p:grpSpPr>
        <p:sp>
          <p:nvSpPr>
            <p:cNvPr id="108" name="Google Shape;108;p14"/>
            <p:cNvSpPr txBox="1"/>
            <p:nvPr/>
          </p:nvSpPr>
          <p:spPr>
            <a:xfrm>
              <a:off x="2078334" y="5841732"/>
              <a:ext cx="52431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July 2015 - March 2017: Marketing Coordinator, TrendTech Solutions, Berlin, Germany</a:t>
              </a:r>
              <a:endParaRPr sz="900">
                <a:solidFill>
                  <a:srgbClr val="272727"/>
                </a:solidFill>
                <a:latin typeface="Poppins SemiBold"/>
                <a:ea typeface="Poppins SemiBold"/>
                <a:cs typeface="Poppins SemiBold"/>
                <a:sym typeface="Poppins SemiBold"/>
              </a:endParaRPr>
            </a:p>
          </p:txBody>
        </p:sp>
        <p:sp>
          <p:nvSpPr>
            <p:cNvPr id="109" name="Google Shape;109;p14"/>
            <p:cNvSpPr txBox="1"/>
            <p:nvPr/>
          </p:nvSpPr>
          <p:spPr>
            <a:xfrm>
              <a:off x="1907267" y="6200766"/>
              <a:ext cx="5243100" cy="103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Coordinated and executed regional marketing campaigns, resulting in a 25% </a:t>
              </a:r>
              <a:endParaRPr sz="900">
                <a:solidFill>
                  <a:srgbClr val="272727"/>
                </a:solidFill>
                <a:latin typeface="Poppins"/>
                <a:ea typeface="Poppins"/>
                <a:cs typeface="Poppins"/>
                <a:sym typeface="Poppins"/>
              </a:endParaRPr>
            </a:p>
            <a:p>
              <a:pPr indent="0" lvl="0" marL="457200" rtl="0" algn="l">
                <a:lnSpc>
                  <a:spcPct val="130000"/>
                </a:lnSpc>
                <a:spcBef>
                  <a:spcPts val="0"/>
                </a:spcBef>
                <a:spcAft>
                  <a:spcPts val="0"/>
                </a:spcAft>
                <a:buNone/>
              </a:pPr>
              <a:r>
                <a:rPr lang="uk" sz="900">
                  <a:solidFill>
                    <a:srgbClr val="272727"/>
                  </a:solidFill>
                  <a:latin typeface="Poppins"/>
                  <a:ea typeface="Poppins"/>
                  <a:cs typeface="Poppins"/>
                  <a:sym typeface="Poppins"/>
                </a:rPr>
                <a:t>increase in brand visibility.</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Collaborated with the design team to develop visually engaging marketing </a:t>
              </a:r>
              <a:endParaRPr sz="900">
                <a:solidFill>
                  <a:srgbClr val="272727"/>
                </a:solidFill>
                <a:latin typeface="Poppins"/>
                <a:ea typeface="Poppins"/>
                <a:cs typeface="Poppins"/>
                <a:sym typeface="Poppins"/>
              </a:endParaRPr>
            </a:p>
            <a:p>
              <a:pPr indent="0" lvl="0" marL="457200" rtl="0" algn="l">
                <a:lnSpc>
                  <a:spcPct val="130000"/>
                </a:lnSpc>
                <a:spcBef>
                  <a:spcPts val="0"/>
                </a:spcBef>
                <a:spcAft>
                  <a:spcPts val="0"/>
                </a:spcAft>
                <a:buNone/>
              </a:pPr>
              <a:r>
                <a:rPr lang="uk" sz="900">
                  <a:solidFill>
                    <a:srgbClr val="272727"/>
                  </a:solidFill>
                  <a:latin typeface="Poppins"/>
                  <a:ea typeface="Poppins"/>
                  <a:cs typeface="Poppins"/>
                  <a:sym typeface="Poppins"/>
                </a:rPr>
                <a:t>materials.</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Managed social media channels, fostering community engagement and</a:t>
              </a:r>
              <a:endParaRPr sz="900">
                <a:solidFill>
                  <a:srgbClr val="272727"/>
                </a:solidFill>
                <a:latin typeface="Poppins"/>
                <a:ea typeface="Poppins"/>
                <a:cs typeface="Poppins"/>
                <a:sym typeface="Poppins"/>
              </a:endParaRPr>
            </a:p>
            <a:p>
              <a:pPr indent="0" lvl="0" marL="457200" rtl="0" algn="l">
                <a:lnSpc>
                  <a:spcPct val="130000"/>
                </a:lnSpc>
                <a:spcBef>
                  <a:spcPts val="0"/>
                </a:spcBef>
                <a:spcAft>
                  <a:spcPts val="0"/>
                </a:spcAft>
                <a:buNone/>
              </a:pPr>
              <a:r>
                <a:rPr lang="uk" sz="900">
                  <a:solidFill>
                    <a:srgbClr val="272727"/>
                  </a:solidFill>
                  <a:latin typeface="Poppins"/>
                  <a:ea typeface="Poppins"/>
                  <a:cs typeface="Poppins"/>
                  <a:sym typeface="Poppins"/>
                </a:rPr>
                <a:t>interaction.</a:t>
              </a:r>
              <a:endParaRPr sz="900">
                <a:solidFill>
                  <a:srgbClr val="272727"/>
                </a:solidFill>
                <a:latin typeface="Poppins"/>
                <a:ea typeface="Poppins"/>
                <a:cs typeface="Poppins"/>
                <a:sym typeface="Poppins"/>
              </a:endParaRPr>
            </a:p>
          </p:txBody>
        </p:sp>
      </p:grpSp>
      <p:grpSp>
        <p:nvGrpSpPr>
          <p:cNvPr id="110" name="Google Shape;110;p14"/>
          <p:cNvGrpSpPr/>
          <p:nvPr/>
        </p:nvGrpSpPr>
        <p:grpSpPr>
          <a:xfrm>
            <a:off x="1907267" y="7435057"/>
            <a:ext cx="5414166" cy="1217934"/>
            <a:chOff x="1907267" y="7435057"/>
            <a:chExt cx="5414166" cy="1217934"/>
          </a:xfrm>
        </p:grpSpPr>
        <p:sp>
          <p:nvSpPr>
            <p:cNvPr id="111" name="Google Shape;111;p14"/>
            <p:cNvSpPr txBox="1"/>
            <p:nvPr/>
          </p:nvSpPr>
          <p:spPr>
            <a:xfrm>
              <a:off x="2078334" y="7435057"/>
              <a:ext cx="52431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April 2017 - September 2018: Product Manager, InnovateTech GmbH, Hamburg, Germany</a:t>
              </a:r>
              <a:endParaRPr sz="900">
                <a:solidFill>
                  <a:srgbClr val="272727"/>
                </a:solidFill>
                <a:latin typeface="Poppins SemiBold"/>
                <a:ea typeface="Poppins SemiBold"/>
                <a:cs typeface="Poppins SemiBold"/>
                <a:sym typeface="Poppins SemiBold"/>
              </a:endParaRPr>
            </a:p>
          </p:txBody>
        </p:sp>
        <p:sp>
          <p:nvSpPr>
            <p:cNvPr id="112" name="Google Shape;112;p14"/>
            <p:cNvSpPr txBox="1"/>
            <p:nvPr/>
          </p:nvSpPr>
          <p:spPr>
            <a:xfrm>
              <a:off x="1907267" y="7794091"/>
              <a:ext cx="5243100" cy="85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Led the development and launch of a new software product, achieving a 30% </a:t>
              </a:r>
              <a:endParaRPr sz="900">
                <a:solidFill>
                  <a:srgbClr val="272727"/>
                </a:solidFill>
                <a:latin typeface="Poppins"/>
                <a:ea typeface="Poppins"/>
                <a:cs typeface="Poppins"/>
                <a:sym typeface="Poppins"/>
              </a:endParaRPr>
            </a:p>
            <a:p>
              <a:pPr indent="0" lvl="0" marL="457200" rtl="0" algn="l">
                <a:lnSpc>
                  <a:spcPct val="130000"/>
                </a:lnSpc>
                <a:spcBef>
                  <a:spcPts val="0"/>
                </a:spcBef>
                <a:spcAft>
                  <a:spcPts val="0"/>
                </a:spcAft>
                <a:buNone/>
              </a:pPr>
              <a:r>
                <a:rPr lang="uk" sz="900">
                  <a:solidFill>
                    <a:srgbClr val="272727"/>
                  </a:solidFill>
                  <a:latin typeface="Poppins"/>
                  <a:ea typeface="Poppins"/>
                  <a:cs typeface="Poppins"/>
                  <a:sym typeface="Poppins"/>
                </a:rPr>
                <a:t>increase in sales within the first quarter.</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Conducted market research to identify emerging trends and consumer needs.</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Collaborated with cross-functional teams to ensure the successful implementation </a:t>
              </a:r>
              <a:endParaRPr sz="900">
                <a:solidFill>
                  <a:srgbClr val="272727"/>
                </a:solidFill>
                <a:latin typeface="Poppins"/>
                <a:ea typeface="Poppins"/>
                <a:cs typeface="Poppins"/>
                <a:sym typeface="Poppins"/>
              </a:endParaRPr>
            </a:p>
            <a:p>
              <a:pPr indent="0" lvl="0" marL="457200" rtl="0" algn="l">
                <a:lnSpc>
                  <a:spcPct val="130000"/>
                </a:lnSpc>
                <a:spcBef>
                  <a:spcPts val="0"/>
                </a:spcBef>
                <a:spcAft>
                  <a:spcPts val="0"/>
                </a:spcAft>
                <a:buNone/>
              </a:pPr>
              <a:r>
                <a:rPr lang="uk" sz="900">
                  <a:solidFill>
                    <a:srgbClr val="272727"/>
                  </a:solidFill>
                  <a:latin typeface="Poppins"/>
                  <a:ea typeface="Poppins"/>
                  <a:cs typeface="Poppins"/>
                  <a:sym typeface="Poppins"/>
                </a:rPr>
                <a:t>of product enhancements.</a:t>
              </a:r>
              <a:endParaRPr sz="900">
                <a:solidFill>
                  <a:srgbClr val="272727"/>
                </a:solidFill>
                <a:latin typeface="Poppins"/>
                <a:ea typeface="Poppins"/>
                <a:cs typeface="Poppins"/>
                <a:sym typeface="Poppins"/>
              </a:endParaRPr>
            </a:p>
          </p:txBody>
        </p:sp>
      </p:grpSp>
      <p:grpSp>
        <p:nvGrpSpPr>
          <p:cNvPr id="113" name="Google Shape;113;p14"/>
          <p:cNvGrpSpPr/>
          <p:nvPr/>
        </p:nvGrpSpPr>
        <p:grpSpPr>
          <a:xfrm>
            <a:off x="1907267" y="8965732"/>
            <a:ext cx="5414166" cy="1037934"/>
            <a:chOff x="1907267" y="8965732"/>
            <a:chExt cx="5414166" cy="1037934"/>
          </a:xfrm>
        </p:grpSpPr>
        <p:sp>
          <p:nvSpPr>
            <p:cNvPr id="114" name="Google Shape;114;p14"/>
            <p:cNvSpPr txBox="1"/>
            <p:nvPr/>
          </p:nvSpPr>
          <p:spPr>
            <a:xfrm>
              <a:off x="2078334" y="8965732"/>
              <a:ext cx="52431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October 2018 - Present: Project Lead, Dynamic Innovations Agency, Munich, Germany</a:t>
              </a:r>
              <a:endParaRPr sz="900">
                <a:solidFill>
                  <a:srgbClr val="272727"/>
                </a:solidFill>
                <a:latin typeface="Poppins SemiBold"/>
                <a:ea typeface="Poppins SemiBold"/>
                <a:cs typeface="Poppins SemiBold"/>
                <a:sym typeface="Poppins SemiBold"/>
              </a:endParaRPr>
            </a:p>
          </p:txBody>
        </p:sp>
        <p:sp>
          <p:nvSpPr>
            <p:cNvPr id="115" name="Google Shape;115;p14"/>
            <p:cNvSpPr txBox="1"/>
            <p:nvPr/>
          </p:nvSpPr>
          <p:spPr>
            <a:xfrm>
              <a:off x="1907267" y="9324766"/>
              <a:ext cx="5243100" cy="67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Oversaw the planning and execution of large-scale marketing projects for clients</a:t>
              </a:r>
              <a:endParaRPr sz="900">
                <a:solidFill>
                  <a:srgbClr val="272727"/>
                </a:solidFill>
                <a:latin typeface="Poppins"/>
                <a:ea typeface="Poppins"/>
                <a:cs typeface="Poppins"/>
                <a:sym typeface="Poppins"/>
              </a:endParaRPr>
            </a:p>
            <a:p>
              <a:pPr indent="457200" lvl="0" marL="0" rtl="0" algn="l">
                <a:lnSpc>
                  <a:spcPct val="130000"/>
                </a:lnSpc>
                <a:spcBef>
                  <a:spcPts val="0"/>
                </a:spcBef>
                <a:spcAft>
                  <a:spcPts val="0"/>
                </a:spcAft>
                <a:buNone/>
              </a:pPr>
              <a:r>
                <a:rPr lang="uk" sz="900">
                  <a:solidFill>
                    <a:srgbClr val="272727"/>
                  </a:solidFill>
                  <a:latin typeface="Poppins"/>
                  <a:ea typeface="Poppins"/>
                  <a:cs typeface="Poppins"/>
                  <a:sym typeface="Poppins"/>
                </a:rPr>
                <a:t>in the technology and healthcare sectors.</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Managed project budgets, resources, and timelines, consistently delivering</a:t>
              </a:r>
              <a:endParaRPr sz="900">
                <a:solidFill>
                  <a:srgbClr val="272727"/>
                </a:solidFill>
                <a:latin typeface="Poppins"/>
                <a:ea typeface="Poppins"/>
                <a:cs typeface="Poppins"/>
                <a:sym typeface="Poppins"/>
              </a:endParaRPr>
            </a:p>
            <a:p>
              <a:pPr indent="457200" lvl="0" marL="0" rtl="0" algn="l">
                <a:lnSpc>
                  <a:spcPct val="130000"/>
                </a:lnSpc>
                <a:spcBef>
                  <a:spcPts val="0"/>
                </a:spcBef>
                <a:spcAft>
                  <a:spcPts val="0"/>
                </a:spcAft>
                <a:buNone/>
              </a:pPr>
              <a:r>
                <a:rPr lang="uk" sz="900">
                  <a:solidFill>
                    <a:srgbClr val="272727"/>
                  </a:solidFill>
                  <a:latin typeface="Poppins"/>
                  <a:ea typeface="Poppins"/>
                  <a:cs typeface="Poppins"/>
                  <a:sym typeface="Poppins"/>
                </a:rPr>
                <a:t>projects on time and within budget.</a:t>
              </a:r>
              <a:endParaRPr sz="900">
                <a:solidFill>
                  <a:srgbClr val="272727"/>
                </a:solidFill>
                <a:latin typeface="Poppins"/>
                <a:ea typeface="Poppins"/>
                <a:cs typeface="Poppins"/>
                <a:sym typeface="Poppins"/>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5"/>
          <p:cNvSpPr/>
          <p:nvPr/>
        </p:nvSpPr>
        <p:spPr>
          <a:xfrm>
            <a:off x="0" y="0"/>
            <a:ext cx="7560000" cy="2015700"/>
          </a:xfrm>
          <a:prstGeom prst="rect">
            <a:avLst/>
          </a:prstGeom>
          <a:solidFill>
            <a:srgbClr val="272727"/>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1" name="Google Shape;121;p15"/>
          <p:cNvSpPr txBox="1"/>
          <p:nvPr/>
        </p:nvSpPr>
        <p:spPr>
          <a:xfrm>
            <a:off x="460275" y="378175"/>
            <a:ext cx="3017400" cy="954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3100">
                <a:solidFill>
                  <a:schemeClr val="lt1"/>
                </a:solidFill>
                <a:latin typeface="Poppins Medium"/>
                <a:ea typeface="Poppins Medium"/>
                <a:cs typeface="Poppins Medium"/>
                <a:sym typeface="Poppins Medium"/>
              </a:rPr>
              <a:t>MAX</a:t>
            </a:r>
            <a:endParaRPr sz="3100">
              <a:solidFill>
                <a:schemeClr val="lt1"/>
              </a:solidFill>
              <a:latin typeface="Poppins Medium"/>
              <a:ea typeface="Poppins Medium"/>
              <a:cs typeface="Poppins Medium"/>
              <a:sym typeface="Poppins Medium"/>
            </a:endParaRPr>
          </a:p>
          <a:p>
            <a:pPr indent="0" lvl="0" marL="0" rtl="0" algn="l">
              <a:spcBef>
                <a:spcPts val="0"/>
              </a:spcBef>
              <a:spcAft>
                <a:spcPts val="0"/>
              </a:spcAft>
              <a:buNone/>
            </a:pPr>
            <a:r>
              <a:rPr lang="uk" sz="3100">
                <a:solidFill>
                  <a:schemeClr val="lt1"/>
                </a:solidFill>
                <a:latin typeface="Poppins Medium"/>
                <a:ea typeface="Poppins Medium"/>
                <a:cs typeface="Poppins Medium"/>
                <a:sym typeface="Poppins Medium"/>
              </a:rPr>
              <a:t>SCHUMANN</a:t>
            </a:r>
            <a:endParaRPr sz="3100">
              <a:solidFill>
                <a:schemeClr val="lt1"/>
              </a:solidFill>
              <a:latin typeface="Poppins Medium"/>
              <a:ea typeface="Poppins Medium"/>
              <a:cs typeface="Poppins Medium"/>
              <a:sym typeface="Poppins Medium"/>
            </a:endParaRPr>
          </a:p>
        </p:txBody>
      </p:sp>
      <p:sp>
        <p:nvSpPr>
          <p:cNvPr id="122" name="Google Shape;122;p15"/>
          <p:cNvSpPr txBox="1"/>
          <p:nvPr/>
        </p:nvSpPr>
        <p:spPr>
          <a:xfrm>
            <a:off x="460275" y="1406382"/>
            <a:ext cx="3017400" cy="215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a:solidFill>
                  <a:srgbClr val="93E9E4"/>
                </a:solidFill>
                <a:latin typeface="Poppins"/>
                <a:ea typeface="Poppins"/>
                <a:cs typeface="Poppins"/>
                <a:sym typeface="Poppins"/>
              </a:rPr>
              <a:t>Marketing Manager</a:t>
            </a:r>
            <a:endParaRPr>
              <a:solidFill>
                <a:srgbClr val="93E9E4"/>
              </a:solidFill>
              <a:latin typeface="Poppins"/>
              <a:ea typeface="Poppins"/>
              <a:cs typeface="Poppins"/>
              <a:sym typeface="Poppins"/>
            </a:endParaRPr>
          </a:p>
        </p:txBody>
      </p:sp>
      <p:grpSp>
        <p:nvGrpSpPr>
          <p:cNvPr id="123" name="Google Shape;123;p15"/>
          <p:cNvGrpSpPr/>
          <p:nvPr/>
        </p:nvGrpSpPr>
        <p:grpSpPr>
          <a:xfrm>
            <a:off x="5134178" y="450000"/>
            <a:ext cx="2285400" cy="1158990"/>
            <a:chOff x="5115000" y="450000"/>
            <a:chExt cx="2285400" cy="1158990"/>
          </a:xfrm>
        </p:grpSpPr>
        <p:sp>
          <p:nvSpPr>
            <p:cNvPr id="124" name="Google Shape;124;p15"/>
            <p:cNvSpPr txBox="1"/>
            <p:nvPr/>
          </p:nvSpPr>
          <p:spPr>
            <a:xfrm>
              <a:off x="5115000" y="450000"/>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lt1"/>
                  </a:solidFill>
                  <a:latin typeface="Poppins"/>
                  <a:ea typeface="Poppins"/>
                  <a:cs typeface="Poppins"/>
                  <a:sym typeface="Poppins"/>
                </a:rPr>
                <a:t>123 Hauptstraße, Berlin, 10115</a:t>
              </a:r>
              <a:endParaRPr sz="1000">
                <a:solidFill>
                  <a:schemeClr val="lt1"/>
                </a:solidFill>
                <a:latin typeface="Poppins"/>
                <a:ea typeface="Poppins"/>
                <a:cs typeface="Poppins"/>
                <a:sym typeface="Poppins"/>
              </a:endParaRPr>
            </a:p>
          </p:txBody>
        </p:sp>
        <p:sp>
          <p:nvSpPr>
            <p:cNvPr id="125" name="Google Shape;125;p15"/>
            <p:cNvSpPr txBox="1"/>
            <p:nvPr/>
          </p:nvSpPr>
          <p:spPr>
            <a:xfrm>
              <a:off x="5115000" y="701272"/>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lt1"/>
                  </a:solidFill>
                  <a:latin typeface="Poppins"/>
                  <a:ea typeface="Poppins"/>
                  <a:cs typeface="Poppins"/>
                  <a:sym typeface="Poppins"/>
                </a:rPr>
                <a:t>max.schumann@email.com</a:t>
              </a:r>
              <a:endParaRPr sz="1000">
                <a:solidFill>
                  <a:schemeClr val="lt1"/>
                </a:solidFill>
                <a:latin typeface="Poppins"/>
                <a:ea typeface="Poppins"/>
                <a:cs typeface="Poppins"/>
                <a:sym typeface="Poppins"/>
              </a:endParaRPr>
            </a:p>
          </p:txBody>
        </p:sp>
        <p:sp>
          <p:nvSpPr>
            <p:cNvPr id="126" name="Google Shape;126;p15"/>
            <p:cNvSpPr txBox="1"/>
            <p:nvPr/>
          </p:nvSpPr>
          <p:spPr>
            <a:xfrm>
              <a:off x="5115000" y="952545"/>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000">
                  <a:solidFill>
                    <a:schemeClr val="lt1"/>
                  </a:solidFill>
                  <a:latin typeface="Poppins"/>
                  <a:ea typeface="Poppins"/>
                  <a:cs typeface="Poppins"/>
                  <a:sym typeface="Poppins"/>
                </a:rPr>
                <a:t>+4 912-345-6789</a:t>
              </a:r>
              <a:endParaRPr sz="1000">
                <a:solidFill>
                  <a:schemeClr val="lt1"/>
                </a:solidFill>
                <a:latin typeface="Poppins"/>
                <a:ea typeface="Poppins"/>
                <a:cs typeface="Poppins"/>
                <a:sym typeface="Poppins"/>
              </a:endParaRPr>
            </a:p>
          </p:txBody>
        </p:sp>
        <p:sp>
          <p:nvSpPr>
            <p:cNvPr id="127" name="Google Shape;127;p15"/>
            <p:cNvSpPr txBox="1"/>
            <p:nvPr/>
          </p:nvSpPr>
          <p:spPr>
            <a:xfrm>
              <a:off x="5115000" y="1203817"/>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93E9E4"/>
                  </a:solidFill>
                  <a:latin typeface="Poppins"/>
                  <a:ea typeface="Poppins"/>
                  <a:cs typeface="Poppins"/>
                  <a:sym typeface="Poppins"/>
                </a:rPr>
                <a:t>Date of Birth:</a:t>
              </a:r>
              <a:r>
                <a:rPr lang="uk" sz="1000">
                  <a:solidFill>
                    <a:schemeClr val="lt1"/>
                  </a:solidFill>
                  <a:latin typeface="Poppins"/>
                  <a:ea typeface="Poppins"/>
                  <a:cs typeface="Poppins"/>
                  <a:sym typeface="Poppins"/>
                </a:rPr>
                <a:t> January 15, 1990</a:t>
              </a:r>
              <a:endParaRPr sz="1000">
                <a:solidFill>
                  <a:schemeClr val="lt1"/>
                </a:solidFill>
                <a:latin typeface="Poppins"/>
                <a:ea typeface="Poppins"/>
                <a:cs typeface="Poppins"/>
                <a:sym typeface="Poppins"/>
              </a:endParaRPr>
            </a:p>
          </p:txBody>
        </p:sp>
        <p:sp>
          <p:nvSpPr>
            <p:cNvPr id="128" name="Google Shape;128;p15"/>
            <p:cNvSpPr txBox="1"/>
            <p:nvPr/>
          </p:nvSpPr>
          <p:spPr>
            <a:xfrm>
              <a:off x="5115000" y="1455090"/>
              <a:ext cx="22854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000">
                  <a:solidFill>
                    <a:srgbClr val="93E9E4"/>
                  </a:solidFill>
                  <a:latin typeface="Poppins"/>
                  <a:ea typeface="Poppins"/>
                  <a:cs typeface="Poppins"/>
                  <a:sym typeface="Poppins"/>
                </a:rPr>
                <a:t>Nationality: </a:t>
              </a:r>
              <a:r>
                <a:rPr lang="uk" sz="1000">
                  <a:solidFill>
                    <a:schemeClr val="lt1"/>
                  </a:solidFill>
                  <a:latin typeface="Poppins"/>
                  <a:ea typeface="Poppins"/>
                  <a:cs typeface="Poppins"/>
                  <a:sym typeface="Poppins"/>
                </a:rPr>
                <a:t>German</a:t>
              </a:r>
              <a:endParaRPr sz="1000">
                <a:solidFill>
                  <a:schemeClr val="lt1"/>
                </a:solidFill>
                <a:latin typeface="Poppins"/>
                <a:ea typeface="Poppins"/>
                <a:cs typeface="Poppins"/>
                <a:sym typeface="Poppins"/>
              </a:endParaRPr>
            </a:p>
          </p:txBody>
        </p:sp>
      </p:grpSp>
      <p:cxnSp>
        <p:nvCxnSpPr>
          <p:cNvPr id="129" name="Google Shape;129;p15"/>
          <p:cNvCxnSpPr/>
          <p:nvPr/>
        </p:nvCxnSpPr>
        <p:spPr>
          <a:xfrm>
            <a:off x="0" y="2021943"/>
            <a:ext cx="7562400" cy="0"/>
          </a:xfrm>
          <a:prstGeom prst="straightConnector1">
            <a:avLst/>
          </a:prstGeom>
          <a:noFill/>
          <a:ln cap="flat" cmpd="sng" w="19050">
            <a:solidFill>
              <a:srgbClr val="93E9E4"/>
            </a:solidFill>
            <a:prstDash val="solid"/>
            <a:round/>
            <a:headEnd len="med" w="med" type="none"/>
            <a:tailEnd len="med" w="med" type="none"/>
          </a:ln>
        </p:spPr>
      </p:cxnSp>
      <p:sp>
        <p:nvSpPr>
          <p:cNvPr id="130" name="Google Shape;130;p15"/>
          <p:cNvSpPr txBox="1"/>
          <p:nvPr/>
        </p:nvSpPr>
        <p:spPr>
          <a:xfrm>
            <a:off x="475514" y="2441419"/>
            <a:ext cx="13872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272727"/>
                </a:solidFill>
                <a:latin typeface="Poppins"/>
                <a:ea typeface="Poppins"/>
                <a:cs typeface="Poppins"/>
                <a:sym typeface="Poppins"/>
              </a:rPr>
              <a:t>References:</a:t>
            </a:r>
            <a:endParaRPr sz="1100">
              <a:solidFill>
                <a:srgbClr val="272727"/>
              </a:solidFill>
              <a:latin typeface="Poppins"/>
              <a:ea typeface="Poppins"/>
              <a:cs typeface="Poppins"/>
              <a:sym typeface="Poppins"/>
            </a:endParaRPr>
          </a:p>
        </p:txBody>
      </p:sp>
      <p:grpSp>
        <p:nvGrpSpPr>
          <p:cNvPr id="131" name="Google Shape;131;p15"/>
          <p:cNvGrpSpPr/>
          <p:nvPr/>
        </p:nvGrpSpPr>
        <p:grpSpPr>
          <a:xfrm>
            <a:off x="1898421" y="2457375"/>
            <a:ext cx="2596500" cy="863175"/>
            <a:chOff x="1898421" y="2457375"/>
            <a:chExt cx="2596500" cy="863175"/>
          </a:xfrm>
        </p:grpSpPr>
        <p:sp>
          <p:nvSpPr>
            <p:cNvPr id="132" name="Google Shape;132;p15"/>
            <p:cNvSpPr txBox="1"/>
            <p:nvPr/>
          </p:nvSpPr>
          <p:spPr>
            <a:xfrm>
              <a:off x="2070001" y="2457375"/>
              <a:ext cx="17400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Name: </a:t>
              </a:r>
              <a:r>
                <a:rPr lang="uk" sz="900">
                  <a:solidFill>
                    <a:srgbClr val="272727"/>
                  </a:solidFill>
                  <a:latin typeface="Poppins"/>
                  <a:ea typeface="Poppins"/>
                  <a:cs typeface="Poppins"/>
                  <a:sym typeface="Poppins"/>
                </a:rPr>
                <a:t>Gerhard Müller</a:t>
              </a:r>
              <a:endParaRPr sz="900">
                <a:solidFill>
                  <a:srgbClr val="272727"/>
                </a:solidFill>
                <a:latin typeface="Poppins"/>
                <a:ea typeface="Poppins"/>
                <a:cs typeface="Poppins"/>
                <a:sym typeface="Poppins"/>
              </a:endParaRPr>
            </a:p>
          </p:txBody>
        </p:sp>
        <p:sp>
          <p:nvSpPr>
            <p:cNvPr id="133" name="Google Shape;133;p15"/>
            <p:cNvSpPr txBox="1"/>
            <p:nvPr/>
          </p:nvSpPr>
          <p:spPr>
            <a:xfrm>
              <a:off x="1898421" y="2641650"/>
              <a:ext cx="2596500" cy="67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Position: Marketing Director</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Company: ExpertMarket Company</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Email: gerhard.mueller@email.com</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Phone: +49123456789</a:t>
              </a:r>
              <a:endParaRPr sz="900">
                <a:solidFill>
                  <a:srgbClr val="272727"/>
                </a:solidFill>
                <a:latin typeface="Poppins"/>
                <a:ea typeface="Poppins"/>
                <a:cs typeface="Poppins"/>
                <a:sym typeface="Poppins"/>
              </a:endParaRPr>
            </a:p>
          </p:txBody>
        </p:sp>
      </p:grpSp>
      <p:grpSp>
        <p:nvGrpSpPr>
          <p:cNvPr id="134" name="Google Shape;134;p15"/>
          <p:cNvGrpSpPr/>
          <p:nvPr/>
        </p:nvGrpSpPr>
        <p:grpSpPr>
          <a:xfrm>
            <a:off x="1898421" y="3524941"/>
            <a:ext cx="2596500" cy="863175"/>
            <a:chOff x="1898421" y="2457375"/>
            <a:chExt cx="2596500" cy="863175"/>
          </a:xfrm>
        </p:grpSpPr>
        <p:sp>
          <p:nvSpPr>
            <p:cNvPr id="135" name="Google Shape;135;p15"/>
            <p:cNvSpPr txBox="1"/>
            <p:nvPr/>
          </p:nvSpPr>
          <p:spPr>
            <a:xfrm>
              <a:off x="2070001" y="2457375"/>
              <a:ext cx="17400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Name: </a:t>
              </a:r>
              <a:r>
                <a:rPr lang="uk" sz="900">
                  <a:solidFill>
                    <a:srgbClr val="272727"/>
                  </a:solidFill>
                  <a:latin typeface="Poppins"/>
                  <a:ea typeface="Poppins"/>
                  <a:cs typeface="Poppins"/>
                  <a:sym typeface="Poppins"/>
                </a:rPr>
                <a:t>Sabine Schneider</a:t>
              </a:r>
              <a:endParaRPr sz="900">
                <a:solidFill>
                  <a:srgbClr val="272727"/>
                </a:solidFill>
                <a:latin typeface="Poppins"/>
                <a:ea typeface="Poppins"/>
                <a:cs typeface="Poppins"/>
                <a:sym typeface="Poppins"/>
              </a:endParaRPr>
            </a:p>
          </p:txBody>
        </p:sp>
        <p:sp>
          <p:nvSpPr>
            <p:cNvPr id="136" name="Google Shape;136;p15"/>
            <p:cNvSpPr txBox="1"/>
            <p:nvPr/>
          </p:nvSpPr>
          <p:spPr>
            <a:xfrm>
              <a:off x="1898421" y="2641650"/>
              <a:ext cx="2596500" cy="67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Position: Project Manager</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Company: InoTech GmbH</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Email: sabine.schneider@email.com</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Phone: +49123456789</a:t>
              </a:r>
              <a:endParaRPr sz="900">
                <a:solidFill>
                  <a:srgbClr val="272727"/>
                </a:solidFill>
                <a:latin typeface="Poppins"/>
                <a:ea typeface="Poppins"/>
                <a:cs typeface="Poppins"/>
                <a:sym typeface="Poppins"/>
              </a:endParaRPr>
            </a:p>
          </p:txBody>
        </p:sp>
      </p:grpSp>
      <p:grpSp>
        <p:nvGrpSpPr>
          <p:cNvPr id="137" name="Google Shape;137;p15"/>
          <p:cNvGrpSpPr/>
          <p:nvPr/>
        </p:nvGrpSpPr>
        <p:grpSpPr>
          <a:xfrm>
            <a:off x="1898426" y="4592507"/>
            <a:ext cx="3369000" cy="863168"/>
            <a:chOff x="1898426" y="2457375"/>
            <a:chExt cx="3369000" cy="863168"/>
          </a:xfrm>
        </p:grpSpPr>
        <p:sp>
          <p:nvSpPr>
            <p:cNvPr id="138" name="Google Shape;138;p15"/>
            <p:cNvSpPr txBox="1"/>
            <p:nvPr/>
          </p:nvSpPr>
          <p:spPr>
            <a:xfrm>
              <a:off x="2070001" y="2457375"/>
              <a:ext cx="17400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Name: </a:t>
              </a:r>
              <a:r>
                <a:rPr lang="uk" sz="900">
                  <a:solidFill>
                    <a:srgbClr val="272727"/>
                  </a:solidFill>
                  <a:latin typeface="Poppins"/>
                  <a:ea typeface="Poppins"/>
                  <a:cs typeface="Poppins"/>
                  <a:sym typeface="Poppins"/>
                </a:rPr>
                <a:t>Dr. Franziska Becker</a:t>
              </a:r>
              <a:endParaRPr sz="900">
                <a:solidFill>
                  <a:srgbClr val="272727"/>
                </a:solidFill>
                <a:latin typeface="Poppins"/>
                <a:ea typeface="Poppins"/>
                <a:cs typeface="Poppins"/>
                <a:sym typeface="Poppins"/>
              </a:endParaRPr>
            </a:p>
          </p:txBody>
        </p:sp>
        <p:sp>
          <p:nvSpPr>
            <p:cNvPr id="139" name="Google Shape;139;p15"/>
            <p:cNvSpPr txBox="1"/>
            <p:nvPr/>
          </p:nvSpPr>
          <p:spPr>
            <a:xfrm>
              <a:off x="1898426" y="2641643"/>
              <a:ext cx="3369000" cy="67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Position: Professor of Economics</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University: Ludwig Maximilian University of Munich</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Email: </a:t>
              </a:r>
              <a:r>
                <a:rPr lang="uk" sz="900">
                  <a:solidFill>
                    <a:srgbClr val="272727"/>
                  </a:solidFill>
                  <a:uFill>
                    <a:noFill/>
                  </a:uFill>
                  <a:latin typeface="Poppins"/>
                  <a:ea typeface="Poppins"/>
                  <a:cs typeface="Poppins"/>
                  <a:sym typeface="Poppins"/>
                  <a:hlinkClick r:id="rId3">
                    <a:extLst>
                      <a:ext uri="{A12FA001-AC4F-418D-AE19-62706E023703}">
                        <ahyp:hlinkClr val="tx"/>
                      </a:ext>
                    </a:extLst>
                  </a:hlinkClick>
                </a:rPr>
                <a:t>franziska.becker@email.com</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Phone: +49123456789</a:t>
              </a:r>
              <a:endParaRPr sz="900">
                <a:solidFill>
                  <a:srgbClr val="272727"/>
                </a:solidFill>
                <a:latin typeface="Poppins"/>
                <a:ea typeface="Poppins"/>
                <a:cs typeface="Poppins"/>
                <a:sym typeface="Poppins"/>
              </a:endParaRPr>
            </a:p>
          </p:txBody>
        </p:sp>
      </p:grpSp>
      <p:grpSp>
        <p:nvGrpSpPr>
          <p:cNvPr id="140" name="Google Shape;140;p15"/>
          <p:cNvGrpSpPr/>
          <p:nvPr/>
        </p:nvGrpSpPr>
        <p:grpSpPr>
          <a:xfrm>
            <a:off x="1898339" y="5660075"/>
            <a:ext cx="3151632" cy="863175"/>
            <a:chOff x="1898421" y="2457375"/>
            <a:chExt cx="2596500" cy="863175"/>
          </a:xfrm>
        </p:grpSpPr>
        <p:sp>
          <p:nvSpPr>
            <p:cNvPr id="141" name="Google Shape;141;p15"/>
            <p:cNvSpPr txBox="1"/>
            <p:nvPr/>
          </p:nvSpPr>
          <p:spPr>
            <a:xfrm>
              <a:off x="2038402" y="2457375"/>
              <a:ext cx="17400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Name: </a:t>
              </a:r>
              <a:r>
                <a:rPr lang="uk" sz="900">
                  <a:solidFill>
                    <a:srgbClr val="272727"/>
                  </a:solidFill>
                  <a:latin typeface="Poppins"/>
                  <a:ea typeface="Poppins"/>
                  <a:cs typeface="Poppins"/>
                  <a:sym typeface="Poppins"/>
                </a:rPr>
                <a:t>Julia Hartmann</a:t>
              </a:r>
              <a:endParaRPr sz="900">
                <a:solidFill>
                  <a:srgbClr val="272727"/>
                </a:solidFill>
                <a:latin typeface="Poppins"/>
                <a:ea typeface="Poppins"/>
                <a:cs typeface="Poppins"/>
                <a:sym typeface="Poppins"/>
              </a:endParaRPr>
            </a:p>
          </p:txBody>
        </p:sp>
        <p:sp>
          <p:nvSpPr>
            <p:cNvPr id="142" name="Google Shape;142;p15"/>
            <p:cNvSpPr txBox="1"/>
            <p:nvPr/>
          </p:nvSpPr>
          <p:spPr>
            <a:xfrm>
              <a:off x="1898421" y="2641650"/>
              <a:ext cx="2596500" cy="67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Position: Colleague - Marketing Specialist</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Company: ExpertMarket Company</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Email: julia.hartmann@email.com</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Phone: +49123456789</a:t>
              </a:r>
              <a:endParaRPr sz="900">
                <a:solidFill>
                  <a:srgbClr val="272727"/>
                </a:solidFill>
                <a:latin typeface="Poppins"/>
                <a:ea typeface="Poppins"/>
                <a:cs typeface="Poppins"/>
                <a:sym typeface="Poppins"/>
              </a:endParaRPr>
            </a:p>
          </p:txBody>
        </p:sp>
      </p:grpSp>
      <p:grpSp>
        <p:nvGrpSpPr>
          <p:cNvPr id="143" name="Google Shape;143;p15"/>
          <p:cNvGrpSpPr/>
          <p:nvPr/>
        </p:nvGrpSpPr>
        <p:grpSpPr>
          <a:xfrm>
            <a:off x="1898507" y="6727650"/>
            <a:ext cx="2947287" cy="863175"/>
            <a:chOff x="1898421" y="2457375"/>
            <a:chExt cx="2596500" cy="863175"/>
          </a:xfrm>
        </p:grpSpPr>
        <p:sp>
          <p:nvSpPr>
            <p:cNvPr id="144" name="Google Shape;144;p15"/>
            <p:cNvSpPr txBox="1"/>
            <p:nvPr/>
          </p:nvSpPr>
          <p:spPr>
            <a:xfrm>
              <a:off x="2047474" y="2457375"/>
              <a:ext cx="17400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Name: </a:t>
              </a:r>
              <a:r>
                <a:rPr lang="uk" sz="900">
                  <a:solidFill>
                    <a:srgbClr val="272727"/>
                  </a:solidFill>
                  <a:latin typeface="Poppins"/>
                  <a:ea typeface="Poppins"/>
                  <a:cs typeface="Poppins"/>
                  <a:sym typeface="Poppins"/>
                </a:rPr>
                <a:t>Dr. Petra Schmidt</a:t>
              </a:r>
              <a:endParaRPr sz="900">
                <a:solidFill>
                  <a:srgbClr val="272727"/>
                </a:solidFill>
                <a:latin typeface="Poppins"/>
                <a:ea typeface="Poppins"/>
                <a:cs typeface="Poppins"/>
                <a:sym typeface="Poppins"/>
              </a:endParaRPr>
            </a:p>
          </p:txBody>
        </p:sp>
        <p:sp>
          <p:nvSpPr>
            <p:cNvPr id="145" name="Google Shape;145;p15"/>
            <p:cNvSpPr txBox="1"/>
            <p:nvPr/>
          </p:nvSpPr>
          <p:spPr>
            <a:xfrm>
              <a:off x="1898421" y="2641650"/>
              <a:ext cx="2596500" cy="67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Position: CEO</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Company: GlobalTech Solutions GmbH</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Email: petra.schmidt@email.com</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Phone: +49123456789</a:t>
              </a:r>
              <a:endParaRPr sz="900">
                <a:solidFill>
                  <a:srgbClr val="272727"/>
                </a:solidFill>
                <a:latin typeface="Poppins"/>
                <a:ea typeface="Poppins"/>
                <a:cs typeface="Poppins"/>
                <a:sym typeface="Poppins"/>
              </a:endParaRPr>
            </a:p>
          </p:txBody>
        </p:sp>
      </p:grpSp>
      <p:grpSp>
        <p:nvGrpSpPr>
          <p:cNvPr id="146" name="Google Shape;146;p15"/>
          <p:cNvGrpSpPr/>
          <p:nvPr/>
        </p:nvGrpSpPr>
        <p:grpSpPr>
          <a:xfrm>
            <a:off x="1898421" y="7795205"/>
            <a:ext cx="2596500" cy="863175"/>
            <a:chOff x="1898421" y="2457375"/>
            <a:chExt cx="2596500" cy="863175"/>
          </a:xfrm>
        </p:grpSpPr>
        <p:sp>
          <p:nvSpPr>
            <p:cNvPr id="147" name="Google Shape;147;p15"/>
            <p:cNvSpPr txBox="1"/>
            <p:nvPr/>
          </p:nvSpPr>
          <p:spPr>
            <a:xfrm>
              <a:off x="2070001" y="2457375"/>
              <a:ext cx="17400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Name: </a:t>
              </a:r>
              <a:r>
                <a:rPr lang="uk" sz="900">
                  <a:solidFill>
                    <a:srgbClr val="272727"/>
                  </a:solidFill>
                  <a:latin typeface="Poppins"/>
                  <a:ea typeface="Poppins"/>
                  <a:cs typeface="Poppins"/>
                  <a:sym typeface="Poppins"/>
                </a:rPr>
                <a:t>Markus Weber</a:t>
              </a:r>
              <a:endParaRPr sz="900">
                <a:solidFill>
                  <a:srgbClr val="272727"/>
                </a:solidFill>
                <a:latin typeface="Poppins"/>
                <a:ea typeface="Poppins"/>
                <a:cs typeface="Poppins"/>
                <a:sym typeface="Poppins"/>
              </a:endParaRPr>
            </a:p>
          </p:txBody>
        </p:sp>
        <p:sp>
          <p:nvSpPr>
            <p:cNvPr id="148" name="Google Shape;148;p15"/>
            <p:cNvSpPr txBox="1"/>
            <p:nvPr/>
          </p:nvSpPr>
          <p:spPr>
            <a:xfrm>
              <a:off x="1898421" y="2641650"/>
              <a:ext cx="2596500" cy="67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Position: Project Team Lead</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Company: InoTech GmbH</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Email: markus.weber@email.com</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Phone: +49123456789</a:t>
              </a:r>
              <a:endParaRPr sz="900">
                <a:solidFill>
                  <a:srgbClr val="272727"/>
                </a:solidFill>
                <a:latin typeface="Poppins"/>
                <a:ea typeface="Poppins"/>
                <a:cs typeface="Poppins"/>
                <a:sym typeface="Poppins"/>
              </a:endParaRPr>
            </a:p>
          </p:txBody>
        </p:sp>
      </p:grpSp>
      <p:grpSp>
        <p:nvGrpSpPr>
          <p:cNvPr id="149" name="Google Shape;149;p15"/>
          <p:cNvGrpSpPr/>
          <p:nvPr/>
        </p:nvGrpSpPr>
        <p:grpSpPr>
          <a:xfrm>
            <a:off x="1898421" y="8862771"/>
            <a:ext cx="2596500" cy="863175"/>
            <a:chOff x="1898421" y="2457375"/>
            <a:chExt cx="2596500" cy="863175"/>
          </a:xfrm>
        </p:grpSpPr>
        <p:sp>
          <p:nvSpPr>
            <p:cNvPr id="150" name="Google Shape;150;p15"/>
            <p:cNvSpPr txBox="1"/>
            <p:nvPr/>
          </p:nvSpPr>
          <p:spPr>
            <a:xfrm>
              <a:off x="2070001" y="2457375"/>
              <a:ext cx="17400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272727"/>
                  </a:solidFill>
                  <a:latin typeface="Poppins SemiBold"/>
                  <a:ea typeface="Poppins SemiBold"/>
                  <a:cs typeface="Poppins SemiBold"/>
                  <a:sym typeface="Poppins SemiBold"/>
                </a:rPr>
                <a:t>Name: </a:t>
              </a:r>
              <a:r>
                <a:rPr lang="uk" sz="900">
                  <a:solidFill>
                    <a:srgbClr val="272727"/>
                  </a:solidFill>
                  <a:latin typeface="Poppins"/>
                  <a:ea typeface="Poppins"/>
                  <a:cs typeface="Poppins"/>
                  <a:sym typeface="Poppins"/>
                </a:rPr>
                <a:t>Lisa Müller</a:t>
              </a:r>
              <a:endParaRPr sz="900">
                <a:solidFill>
                  <a:srgbClr val="272727"/>
                </a:solidFill>
                <a:latin typeface="Poppins"/>
                <a:ea typeface="Poppins"/>
                <a:cs typeface="Poppins"/>
                <a:sym typeface="Poppins"/>
              </a:endParaRPr>
            </a:p>
          </p:txBody>
        </p:sp>
        <p:sp>
          <p:nvSpPr>
            <p:cNvPr id="151" name="Google Shape;151;p15"/>
            <p:cNvSpPr txBox="1"/>
            <p:nvPr/>
          </p:nvSpPr>
          <p:spPr>
            <a:xfrm>
              <a:off x="1898421" y="2641650"/>
              <a:ext cx="2596500" cy="67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Position: Marketing Manager</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Company: TechInnovate</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Email: lisa.mueller@email.com</a:t>
              </a:r>
              <a:endParaRPr sz="900">
                <a:solidFill>
                  <a:srgbClr val="272727"/>
                </a:solidFill>
                <a:latin typeface="Poppins"/>
                <a:ea typeface="Poppins"/>
                <a:cs typeface="Poppins"/>
                <a:sym typeface="Poppins"/>
              </a:endParaRPr>
            </a:p>
            <a:p>
              <a:pPr indent="-285750" lvl="0" marL="457200" rtl="0" algn="l">
                <a:lnSpc>
                  <a:spcPct val="130000"/>
                </a:lnSpc>
                <a:spcBef>
                  <a:spcPts val="0"/>
                </a:spcBef>
                <a:spcAft>
                  <a:spcPts val="0"/>
                </a:spcAft>
                <a:buClr>
                  <a:srgbClr val="93E9E4"/>
                </a:buClr>
                <a:buSzPts val="900"/>
                <a:buFont typeface="Poppins"/>
                <a:buChar char="●"/>
              </a:pPr>
              <a:r>
                <a:rPr lang="uk" sz="900">
                  <a:solidFill>
                    <a:srgbClr val="272727"/>
                  </a:solidFill>
                  <a:latin typeface="Poppins"/>
                  <a:ea typeface="Poppins"/>
                  <a:cs typeface="Poppins"/>
                  <a:sym typeface="Poppins"/>
                </a:rPr>
                <a:t>Phone: +49123456789</a:t>
              </a:r>
              <a:endParaRPr sz="900">
                <a:solidFill>
                  <a:srgbClr val="272727"/>
                </a:solidFill>
                <a:latin typeface="Poppins"/>
                <a:ea typeface="Poppins"/>
                <a:cs typeface="Poppins"/>
                <a:sym typeface="Poppins"/>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