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Poppins"/>
      <p:regular r:id="rId6"/>
      <p:bold r:id="rId7"/>
      <p:italic r:id="rId8"/>
      <p:boldItalic r:id="rId9"/>
    </p:embeddedFont>
    <p:embeddedFont>
      <p:font typeface="Poppins Medium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oppinsMedium-bold.fntdata"/><Relationship Id="rId10" Type="http://schemas.openxmlformats.org/officeDocument/2006/relationships/font" Target="fonts/PoppinsMedium-regular.fntdata"/><Relationship Id="rId13" Type="http://schemas.openxmlformats.org/officeDocument/2006/relationships/font" Target="fonts/PoppinsMedium-boldItalic.fntdata"/><Relationship Id="rId12" Type="http://schemas.openxmlformats.org/officeDocument/2006/relationships/font" Target="fonts/PoppinsMedium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Poppins-boldItalic.fntdata"/><Relationship Id="rId5" Type="http://schemas.openxmlformats.org/officeDocument/2006/relationships/slide" Target="slides/slide1.xml"/><Relationship Id="rId6" Type="http://schemas.openxmlformats.org/officeDocument/2006/relationships/font" Target="fonts/Poppins-regular.fntdata"/><Relationship Id="rId7" Type="http://schemas.openxmlformats.org/officeDocument/2006/relationships/font" Target="fonts/Poppins-bold.fntdata"/><Relationship Id="rId8" Type="http://schemas.openxmlformats.org/officeDocument/2006/relationships/font" Target="fonts/Poppins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0000" y="723293"/>
            <a:ext cx="3288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ADAM SMITH</a:t>
            </a:r>
            <a:endParaRPr sz="3000">
              <a:solidFill>
                <a:schemeClr val="dk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450000" y="1249868"/>
            <a:ext cx="3288000" cy="38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SOFTWARE ENGINEER</a:t>
            </a:r>
            <a:endParaRPr sz="11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ADAM_SMITH@MAIL.LTD   |   (123) 456-7890</a:t>
            </a:r>
            <a:endParaRPr sz="11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cxnSp>
        <p:nvCxnSpPr>
          <p:cNvPr id="56" name="Google Shape;56;p13"/>
          <p:cNvCxnSpPr/>
          <p:nvPr/>
        </p:nvCxnSpPr>
        <p:spPr>
          <a:xfrm>
            <a:off x="452250" y="2007700"/>
            <a:ext cx="6657900" cy="0"/>
          </a:xfrm>
          <a:prstGeom prst="straightConnector1">
            <a:avLst/>
          </a:prstGeom>
          <a:noFill/>
          <a:ln cap="flat" cmpd="sng" w="9525">
            <a:solidFill>
              <a:srgbClr val="B7B7B7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7" name="Google Shape;57;p13"/>
          <p:cNvCxnSpPr/>
          <p:nvPr/>
        </p:nvCxnSpPr>
        <p:spPr>
          <a:xfrm>
            <a:off x="452250" y="3923075"/>
            <a:ext cx="6657900" cy="0"/>
          </a:xfrm>
          <a:prstGeom prst="straightConnector1">
            <a:avLst/>
          </a:prstGeom>
          <a:noFill/>
          <a:ln cap="flat" cmpd="sng" w="9525">
            <a:solidFill>
              <a:srgbClr val="B7B7B7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8" name="Google Shape;58;p13"/>
          <p:cNvSpPr txBox="1"/>
          <p:nvPr/>
        </p:nvSpPr>
        <p:spPr>
          <a:xfrm>
            <a:off x="450000" y="2380246"/>
            <a:ext cx="32880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999999"/>
                </a:solidFill>
                <a:latin typeface="Poppins"/>
                <a:ea typeface="Poppins"/>
                <a:cs typeface="Poppins"/>
                <a:sym typeface="Poppins"/>
              </a:rPr>
              <a:t>To:</a:t>
            </a:r>
            <a:endParaRPr sz="1100">
              <a:solidFill>
                <a:srgbClr val="999999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450000" y="2624171"/>
            <a:ext cx="3288000" cy="948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Jane Doe</a:t>
            </a:r>
            <a:endParaRPr b="1" sz="11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Head of Human Resources</a:t>
            </a:r>
            <a:endParaRPr sz="11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B2B Company</a:t>
            </a:r>
            <a:endParaRPr sz="11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5678 Market Avenue</a:t>
            </a:r>
            <a:endParaRPr sz="11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Seattle, WA 98109</a:t>
            </a:r>
            <a:endParaRPr sz="11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450000" y="4316225"/>
            <a:ext cx="51348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latin typeface="Poppins"/>
                <a:ea typeface="Poppins"/>
                <a:cs typeface="Poppins"/>
                <a:sym typeface="Poppins"/>
              </a:rPr>
              <a:t>Subject:</a:t>
            </a:r>
            <a:r>
              <a:rPr lang="en" sz="1100">
                <a:latin typeface="Poppins"/>
                <a:ea typeface="Poppins"/>
                <a:cs typeface="Poppins"/>
                <a:sym typeface="Poppins"/>
              </a:rPr>
              <a:t> Resignation Notice – Effective September 17, 2027</a:t>
            </a:r>
            <a:endParaRPr sz="11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450000" y="4878575"/>
            <a:ext cx="6657900" cy="30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Poppins"/>
                <a:ea typeface="Poppins"/>
                <a:cs typeface="Poppins"/>
                <a:sym typeface="Poppins"/>
              </a:rPr>
              <a:t>Dear Jane Doe,</a:t>
            </a:r>
            <a:endParaRPr sz="1100"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Poppins"/>
                <a:ea typeface="Poppins"/>
                <a:cs typeface="Poppins"/>
                <a:sym typeface="Poppins"/>
              </a:rPr>
              <a:t>I am writing to formally resign from my position as Software Engineer at B2B, effective two weeks from today, with my final working day being September 17, 2027.</a:t>
            </a:r>
            <a:endParaRPr sz="1100"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Poppins"/>
                <a:ea typeface="Poppins"/>
                <a:cs typeface="Poppins"/>
                <a:sym typeface="Poppins"/>
              </a:rPr>
              <a:t>I want to express my sincere gratitude for the opportunities and experiences I have gained while working at B2B. It has been a privilege to be part of the team, and I truly appreciate the support and guidance I have received throughout my time here.</a:t>
            </a:r>
            <a:endParaRPr sz="1100"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Poppins"/>
                <a:ea typeface="Poppins"/>
                <a:cs typeface="Poppins"/>
                <a:sym typeface="Poppins"/>
              </a:rPr>
              <a:t>Over the next two weeks, I am committed to ensuring a smooth transition. I will complete all outstanding tasks, assist in training my replacement if needed, and provide any necessary documentation to support the handover process.</a:t>
            </a:r>
            <a:endParaRPr sz="1100"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latin typeface="Poppins"/>
              <a:ea typeface="Poppins"/>
              <a:cs typeface="Poppins"/>
              <a:sym typeface="Poppins"/>
            </a:endParaRPr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Poppins"/>
                <a:ea typeface="Poppins"/>
                <a:cs typeface="Poppins"/>
                <a:sym typeface="Poppins"/>
              </a:rPr>
              <a:t>Thank you once again for the opportunity to contribute to B2B. I wish the company continued success in the future.</a:t>
            </a:r>
            <a:endParaRPr sz="11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450000" y="8250450"/>
            <a:ext cx="25896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Poppins"/>
                <a:ea typeface="Poppins"/>
                <a:cs typeface="Poppins"/>
                <a:sym typeface="Poppins"/>
              </a:rPr>
              <a:t>Sincerely,</a:t>
            </a:r>
            <a:endParaRPr sz="1100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450000" y="9554950"/>
            <a:ext cx="25896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Poppins"/>
                <a:ea typeface="Poppins"/>
                <a:cs typeface="Poppins"/>
                <a:sym typeface="Poppins"/>
              </a:rPr>
              <a:t>Adam Smith</a:t>
            </a:r>
            <a:endParaRPr sz="1100"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64" name="Google Shape;64;p13" title="Без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2250" y="8635175"/>
            <a:ext cx="1317649" cy="69366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5" name="Google Shape;65;p13"/>
          <p:cNvGrpSpPr/>
          <p:nvPr/>
        </p:nvGrpSpPr>
        <p:grpSpPr>
          <a:xfrm>
            <a:off x="-50" y="10480900"/>
            <a:ext cx="7560101" cy="211100"/>
            <a:chOff x="-50" y="10480900"/>
            <a:chExt cx="7560101" cy="211100"/>
          </a:xfrm>
        </p:grpSpPr>
        <p:cxnSp>
          <p:nvCxnSpPr>
            <p:cNvPr id="66" name="Google Shape;66;p13"/>
            <p:cNvCxnSpPr/>
            <p:nvPr/>
          </p:nvCxnSpPr>
          <p:spPr>
            <a:xfrm rot="10800000">
              <a:off x="1251" y="10480900"/>
              <a:ext cx="7558800" cy="0"/>
            </a:xfrm>
            <a:prstGeom prst="straightConnector1">
              <a:avLst/>
            </a:prstGeom>
            <a:noFill/>
            <a:ln cap="flat" cmpd="sng" w="38100">
              <a:solidFill>
                <a:srgbClr val="CCB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67" name="Google Shape;67;p13"/>
            <p:cNvGrpSpPr/>
            <p:nvPr/>
          </p:nvGrpSpPr>
          <p:grpSpPr>
            <a:xfrm>
              <a:off x="-50" y="10591200"/>
              <a:ext cx="7560101" cy="100800"/>
              <a:chOff x="-50" y="10591200"/>
              <a:chExt cx="7560101" cy="100800"/>
            </a:xfrm>
          </p:grpSpPr>
          <p:sp>
            <p:nvSpPr>
              <p:cNvPr id="68" name="Google Shape;68;p13"/>
              <p:cNvSpPr/>
              <p:nvPr/>
            </p:nvSpPr>
            <p:spPr>
              <a:xfrm rot="10800000">
                <a:off x="-50" y="10591200"/>
                <a:ext cx="2792700" cy="100800"/>
              </a:xfrm>
              <a:prstGeom prst="rect">
                <a:avLst/>
              </a:prstGeom>
              <a:solidFill>
                <a:srgbClr val="CCB99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13"/>
              <p:cNvSpPr/>
              <p:nvPr/>
            </p:nvSpPr>
            <p:spPr>
              <a:xfrm rot="10800000">
                <a:off x="2460351" y="10591200"/>
                <a:ext cx="5099700" cy="100800"/>
              </a:xfrm>
              <a:prstGeom prst="rect">
                <a:avLst/>
              </a:prstGeom>
              <a:solidFill>
                <a:srgbClr val="3C589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70" name="Google Shape;70;p13"/>
          <p:cNvGrpSpPr/>
          <p:nvPr/>
        </p:nvGrpSpPr>
        <p:grpSpPr>
          <a:xfrm>
            <a:off x="0" y="0"/>
            <a:ext cx="7560051" cy="211100"/>
            <a:chOff x="0" y="0"/>
            <a:chExt cx="7560051" cy="211100"/>
          </a:xfrm>
        </p:grpSpPr>
        <p:cxnSp>
          <p:nvCxnSpPr>
            <p:cNvPr id="71" name="Google Shape;71;p13"/>
            <p:cNvCxnSpPr/>
            <p:nvPr/>
          </p:nvCxnSpPr>
          <p:spPr>
            <a:xfrm>
              <a:off x="0" y="211100"/>
              <a:ext cx="7558800" cy="0"/>
            </a:xfrm>
            <a:prstGeom prst="straightConnector1">
              <a:avLst/>
            </a:prstGeom>
            <a:noFill/>
            <a:ln cap="flat" cmpd="sng" w="38100">
              <a:solidFill>
                <a:srgbClr val="CCB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72" name="Google Shape;72;p13"/>
            <p:cNvGrpSpPr/>
            <p:nvPr/>
          </p:nvGrpSpPr>
          <p:grpSpPr>
            <a:xfrm>
              <a:off x="0" y="0"/>
              <a:ext cx="7560051" cy="100800"/>
              <a:chOff x="0" y="0"/>
              <a:chExt cx="7560051" cy="100800"/>
            </a:xfrm>
          </p:grpSpPr>
          <p:sp>
            <p:nvSpPr>
              <p:cNvPr id="73" name="Google Shape;73;p13"/>
              <p:cNvSpPr/>
              <p:nvPr/>
            </p:nvSpPr>
            <p:spPr>
              <a:xfrm>
                <a:off x="0" y="0"/>
                <a:ext cx="5450100" cy="100800"/>
              </a:xfrm>
              <a:prstGeom prst="rect">
                <a:avLst/>
              </a:prstGeom>
              <a:solidFill>
                <a:srgbClr val="3C589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Google Shape;74;p13"/>
              <p:cNvSpPr/>
              <p:nvPr/>
            </p:nvSpPr>
            <p:spPr>
              <a:xfrm>
                <a:off x="5099751" y="0"/>
                <a:ext cx="2460300" cy="100800"/>
              </a:xfrm>
              <a:prstGeom prst="rect">
                <a:avLst/>
              </a:prstGeom>
              <a:solidFill>
                <a:srgbClr val="CCB99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