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Quicksand"/>
      <p:regular r:id="rId7"/>
      <p:bold r:id="rId8"/>
    </p:embeddedFont>
    <p:embeddedFont>
      <p:font typeface="Quicksand SemiBold"/>
      <p:regular r:id="rId9"/>
      <p:bold r:id="rId10"/>
    </p:embeddedFont>
    <p:embeddedFont>
      <p:font typeface="Advent Pro ExtraBold"/>
      <p:bold r:id="rId11"/>
      <p:boldItalic r:id="rId12"/>
    </p:embeddedFont>
    <p:embeddedFont>
      <p:font typeface="Luckiest Guy"/>
      <p:regular r:id="rId13"/>
    </p:embeddedFont>
    <p:embeddedFont>
      <p:font typeface="Advent Pro"/>
      <p:regular r:id="rId14"/>
      <p:bold r:id="rId15"/>
      <p:italic r:id="rId16"/>
      <p:boldItalic r:id="rId17"/>
    </p:embeddedFont>
    <p:embeddedFont>
      <p:font typeface="Quicksand Medium"/>
      <p:regular r:id="rId18"/>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6CFA0CF-6A8A-4106-AECC-606F9FE7DB41}">
  <a:tblStyle styleId="{C6CFA0CF-6A8A-4106-AECC-606F9FE7DB4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font" Target="fonts/AdventProExtraBold-bold.fntdata"/><Relationship Id="rId10" Type="http://schemas.openxmlformats.org/officeDocument/2006/relationships/font" Target="fonts/QuicksandSemiBold-bold.fntdata"/><Relationship Id="rId13" Type="http://schemas.openxmlformats.org/officeDocument/2006/relationships/font" Target="fonts/LuckiestGuy-regular.fntdata"/><Relationship Id="rId12" Type="http://schemas.openxmlformats.org/officeDocument/2006/relationships/font" Target="fonts/AdventProExtraBold-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font" Target="fonts/QuicksandSemiBold-regular.fntdata"/><Relationship Id="rId15" Type="http://schemas.openxmlformats.org/officeDocument/2006/relationships/font" Target="fonts/AdventPro-bold.fntdata"/><Relationship Id="rId14" Type="http://schemas.openxmlformats.org/officeDocument/2006/relationships/font" Target="fonts/AdventPro-regular.fntdata"/><Relationship Id="rId17" Type="http://schemas.openxmlformats.org/officeDocument/2006/relationships/font" Target="fonts/AdventPro-boldItalic.fntdata"/><Relationship Id="rId16" Type="http://schemas.openxmlformats.org/officeDocument/2006/relationships/font" Target="fonts/AdventPro-italic.fntdata"/><Relationship Id="rId5" Type="http://schemas.openxmlformats.org/officeDocument/2006/relationships/notesMaster" Target="notesMasters/notesMaster1.xml"/><Relationship Id="rId19" Type="http://schemas.openxmlformats.org/officeDocument/2006/relationships/font" Target="fonts/QuicksandMedium-bold.fntdata"/><Relationship Id="rId6" Type="http://schemas.openxmlformats.org/officeDocument/2006/relationships/slide" Target="slides/slide1.xml"/><Relationship Id="rId18" Type="http://schemas.openxmlformats.org/officeDocument/2006/relationships/font" Target="fonts/QuicksandMedium-regular.fntdata"/><Relationship Id="rId7" Type="http://schemas.openxmlformats.org/officeDocument/2006/relationships/font" Target="fonts/Quicksand-regular.fntdata"/><Relationship Id="rId8" Type="http://schemas.openxmlformats.org/officeDocument/2006/relationships/font" Target="fonts/Quicksand-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4.png"/><Relationship Id="rId11" Type="http://schemas.openxmlformats.org/officeDocument/2006/relationships/image" Target="../media/image9.png"/><Relationship Id="rId10" Type="http://schemas.openxmlformats.org/officeDocument/2006/relationships/image" Target="../media/image10.png"/><Relationship Id="rId12" Type="http://schemas.openxmlformats.org/officeDocument/2006/relationships/image" Target="../media/image8.png"/><Relationship Id="rId9" Type="http://schemas.openxmlformats.org/officeDocument/2006/relationships/image" Target="../media/image7.png"/><Relationship Id="rId5" Type="http://schemas.openxmlformats.org/officeDocument/2006/relationships/image" Target="../media/image3.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125"/>
            <a:ext cx="7560000" cy="10692000"/>
          </a:xfrm>
          <a:prstGeom prst="rect">
            <a:avLst/>
          </a:prstGeom>
          <a:solidFill>
            <a:srgbClr val="DAF0F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55" name="Google Shape;55;p13" title="Ресурс 2@2x.png"/>
          <p:cNvPicPr preferRelativeResize="0"/>
          <p:nvPr/>
        </p:nvPicPr>
        <p:blipFill>
          <a:blip r:embed="rId3">
            <a:alphaModFix/>
          </a:blip>
          <a:stretch>
            <a:fillRect/>
          </a:stretch>
        </p:blipFill>
        <p:spPr>
          <a:xfrm>
            <a:off x="6375050" y="277575"/>
            <a:ext cx="808575" cy="1035000"/>
          </a:xfrm>
          <a:prstGeom prst="rect">
            <a:avLst/>
          </a:prstGeom>
          <a:noFill/>
          <a:ln>
            <a:noFill/>
          </a:ln>
        </p:spPr>
      </p:pic>
      <p:pic>
        <p:nvPicPr>
          <p:cNvPr id="56" name="Google Shape;56;p13" title="Ресурс 3@2x.png"/>
          <p:cNvPicPr preferRelativeResize="0"/>
          <p:nvPr/>
        </p:nvPicPr>
        <p:blipFill>
          <a:blip r:embed="rId4">
            <a:alphaModFix/>
          </a:blip>
          <a:stretch>
            <a:fillRect/>
          </a:stretch>
        </p:blipFill>
        <p:spPr>
          <a:xfrm>
            <a:off x="421500" y="208646"/>
            <a:ext cx="851175" cy="1085100"/>
          </a:xfrm>
          <a:prstGeom prst="rect">
            <a:avLst/>
          </a:prstGeom>
          <a:noFill/>
          <a:ln>
            <a:noFill/>
          </a:ln>
        </p:spPr>
      </p:pic>
      <p:pic>
        <p:nvPicPr>
          <p:cNvPr id="57" name="Google Shape;57;p13" title="Ресурс 1@2x.png"/>
          <p:cNvPicPr preferRelativeResize="0"/>
          <p:nvPr/>
        </p:nvPicPr>
        <p:blipFill>
          <a:blip r:embed="rId5">
            <a:alphaModFix/>
          </a:blip>
          <a:stretch>
            <a:fillRect/>
          </a:stretch>
        </p:blipFill>
        <p:spPr>
          <a:xfrm>
            <a:off x="265684" y="1218100"/>
            <a:ext cx="7028651" cy="9330826"/>
          </a:xfrm>
          <a:prstGeom prst="rect">
            <a:avLst/>
          </a:prstGeom>
          <a:noFill/>
          <a:ln>
            <a:noFill/>
          </a:ln>
        </p:spPr>
      </p:pic>
      <p:cxnSp>
        <p:nvCxnSpPr>
          <p:cNvPr id="58" name="Google Shape;58;p13"/>
          <p:cNvCxnSpPr/>
          <p:nvPr/>
        </p:nvCxnSpPr>
        <p:spPr>
          <a:xfrm>
            <a:off x="535400" y="2707471"/>
            <a:ext cx="6498900" cy="0"/>
          </a:xfrm>
          <a:prstGeom prst="straightConnector1">
            <a:avLst/>
          </a:prstGeom>
          <a:noFill/>
          <a:ln cap="flat" cmpd="sng" w="28575">
            <a:solidFill>
              <a:srgbClr val="494949"/>
            </a:solidFill>
            <a:prstDash val="solid"/>
            <a:round/>
            <a:headEnd len="med" w="med" type="none"/>
            <a:tailEnd len="med" w="med" type="none"/>
          </a:ln>
        </p:spPr>
      </p:cxnSp>
      <p:sp>
        <p:nvSpPr>
          <p:cNvPr id="59" name="Google Shape;59;p13"/>
          <p:cNvSpPr txBox="1"/>
          <p:nvPr/>
        </p:nvSpPr>
        <p:spPr>
          <a:xfrm>
            <a:off x="2049025" y="208649"/>
            <a:ext cx="3399900" cy="246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en" sz="1600">
                <a:solidFill>
                  <a:srgbClr val="65D5BE"/>
                </a:solidFill>
                <a:latin typeface="Luckiest Guy"/>
                <a:ea typeface="Luckiest Guy"/>
                <a:cs typeface="Luckiest Guy"/>
                <a:sym typeface="Luckiest Guy"/>
              </a:rPr>
              <a:t>September 2025 Edition</a:t>
            </a:r>
            <a:endParaRPr sz="1600">
              <a:solidFill>
                <a:srgbClr val="65D5BE"/>
              </a:solidFill>
              <a:latin typeface="Luckiest Guy"/>
              <a:ea typeface="Luckiest Guy"/>
              <a:cs typeface="Luckiest Guy"/>
              <a:sym typeface="Luckiest Guy"/>
            </a:endParaRPr>
          </a:p>
        </p:txBody>
      </p:sp>
      <p:sp>
        <p:nvSpPr>
          <p:cNvPr id="60" name="Google Shape;60;p13"/>
          <p:cNvSpPr txBox="1"/>
          <p:nvPr/>
        </p:nvSpPr>
        <p:spPr>
          <a:xfrm>
            <a:off x="1485925" y="502583"/>
            <a:ext cx="4526100" cy="5850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en" sz="3800">
                <a:solidFill>
                  <a:srgbClr val="494949"/>
                </a:solidFill>
                <a:latin typeface="Advent Pro"/>
                <a:ea typeface="Advent Pro"/>
                <a:cs typeface="Advent Pro"/>
                <a:sym typeface="Advent Pro"/>
              </a:rPr>
              <a:t>ELEMENTARY SCHOOL</a:t>
            </a:r>
            <a:endParaRPr b="1" sz="3800">
              <a:solidFill>
                <a:srgbClr val="494949"/>
              </a:solidFill>
              <a:latin typeface="Advent Pro"/>
              <a:ea typeface="Advent Pro"/>
              <a:cs typeface="Advent Pro"/>
              <a:sym typeface="Advent Pro"/>
            </a:endParaRPr>
          </a:p>
        </p:txBody>
      </p:sp>
      <p:sp>
        <p:nvSpPr>
          <p:cNvPr id="61" name="Google Shape;61;p13"/>
          <p:cNvSpPr txBox="1"/>
          <p:nvPr/>
        </p:nvSpPr>
        <p:spPr>
          <a:xfrm>
            <a:off x="421600" y="1312875"/>
            <a:ext cx="6654900" cy="1262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en" sz="8200">
                <a:solidFill>
                  <a:srgbClr val="65D5BE"/>
                </a:solidFill>
                <a:latin typeface="Luckiest Guy"/>
                <a:ea typeface="Luckiest Guy"/>
                <a:cs typeface="Luckiest Guy"/>
                <a:sym typeface="Luckiest Guy"/>
              </a:rPr>
              <a:t>N</a:t>
            </a:r>
            <a:r>
              <a:rPr lang="en" sz="8200">
                <a:solidFill>
                  <a:srgbClr val="FF5068"/>
                </a:solidFill>
                <a:latin typeface="Luckiest Guy"/>
                <a:ea typeface="Luckiest Guy"/>
                <a:cs typeface="Luckiest Guy"/>
                <a:sym typeface="Luckiest Guy"/>
              </a:rPr>
              <a:t>e</a:t>
            </a:r>
            <a:r>
              <a:rPr lang="en" sz="8200">
                <a:solidFill>
                  <a:srgbClr val="FDC745"/>
                </a:solidFill>
                <a:latin typeface="Luckiest Guy"/>
                <a:ea typeface="Luckiest Guy"/>
                <a:cs typeface="Luckiest Guy"/>
                <a:sym typeface="Luckiest Guy"/>
              </a:rPr>
              <a:t>w</a:t>
            </a:r>
            <a:r>
              <a:rPr lang="en" sz="8200">
                <a:solidFill>
                  <a:srgbClr val="FA9DA0"/>
                </a:solidFill>
                <a:latin typeface="Luckiest Guy"/>
                <a:ea typeface="Luckiest Guy"/>
                <a:cs typeface="Luckiest Guy"/>
                <a:sym typeface="Luckiest Guy"/>
              </a:rPr>
              <a:t>s</a:t>
            </a:r>
            <a:r>
              <a:rPr lang="en" sz="8200">
                <a:solidFill>
                  <a:srgbClr val="ED6E20"/>
                </a:solidFill>
                <a:latin typeface="Luckiest Guy"/>
                <a:ea typeface="Luckiest Guy"/>
                <a:cs typeface="Luckiest Guy"/>
                <a:sym typeface="Luckiest Guy"/>
              </a:rPr>
              <a:t>l</a:t>
            </a:r>
            <a:r>
              <a:rPr lang="en" sz="8200">
                <a:solidFill>
                  <a:srgbClr val="65D5BE"/>
                </a:solidFill>
                <a:latin typeface="Luckiest Guy"/>
                <a:ea typeface="Luckiest Guy"/>
                <a:cs typeface="Luckiest Guy"/>
                <a:sym typeface="Luckiest Guy"/>
              </a:rPr>
              <a:t>e</a:t>
            </a:r>
            <a:r>
              <a:rPr lang="en" sz="8200">
                <a:solidFill>
                  <a:srgbClr val="FF5068"/>
                </a:solidFill>
                <a:latin typeface="Luckiest Guy"/>
                <a:ea typeface="Luckiest Guy"/>
                <a:cs typeface="Luckiest Guy"/>
                <a:sym typeface="Luckiest Guy"/>
              </a:rPr>
              <a:t>t</a:t>
            </a:r>
            <a:r>
              <a:rPr lang="en" sz="8200">
                <a:solidFill>
                  <a:srgbClr val="FA9DA0"/>
                </a:solidFill>
                <a:latin typeface="Luckiest Guy"/>
                <a:ea typeface="Luckiest Guy"/>
                <a:cs typeface="Luckiest Guy"/>
                <a:sym typeface="Luckiest Guy"/>
              </a:rPr>
              <a:t>t</a:t>
            </a:r>
            <a:r>
              <a:rPr lang="en" sz="8200">
                <a:solidFill>
                  <a:srgbClr val="FDC745"/>
                </a:solidFill>
                <a:latin typeface="Luckiest Guy"/>
                <a:ea typeface="Luckiest Guy"/>
                <a:cs typeface="Luckiest Guy"/>
                <a:sym typeface="Luckiest Guy"/>
              </a:rPr>
              <a:t>e</a:t>
            </a:r>
            <a:r>
              <a:rPr lang="en" sz="8200">
                <a:solidFill>
                  <a:srgbClr val="ED6E20"/>
                </a:solidFill>
                <a:latin typeface="Luckiest Guy"/>
                <a:ea typeface="Luckiest Guy"/>
                <a:cs typeface="Luckiest Guy"/>
                <a:sym typeface="Luckiest Guy"/>
              </a:rPr>
              <a:t>r</a:t>
            </a:r>
            <a:endParaRPr sz="8200">
              <a:solidFill>
                <a:srgbClr val="ED6E20"/>
              </a:solidFill>
              <a:latin typeface="Luckiest Guy"/>
              <a:ea typeface="Luckiest Guy"/>
              <a:cs typeface="Luckiest Guy"/>
              <a:sym typeface="Luckiest Guy"/>
            </a:endParaRPr>
          </a:p>
        </p:txBody>
      </p:sp>
      <p:graphicFrame>
        <p:nvGraphicFramePr>
          <p:cNvPr id="62" name="Google Shape;62;p13"/>
          <p:cNvGraphicFramePr/>
          <p:nvPr/>
        </p:nvGraphicFramePr>
        <p:xfrm>
          <a:off x="624983" y="3189650"/>
          <a:ext cx="3000000" cy="3000000"/>
        </p:xfrm>
        <a:graphic>
          <a:graphicData uri="http://schemas.openxmlformats.org/drawingml/2006/table">
            <a:tbl>
              <a:tblPr>
                <a:noFill/>
                <a:tableStyleId>{C6CFA0CF-6A8A-4106-AECC-606F9FE7DB41}</a:tableStyleId>
              </a:tblPr>
              <a:tblGrid>
                <a:gridCol w="572425"/>
                <a:gridCol w="2187225"/>
              </a:tblGrid>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r">
                        <a:spcBef>
                          <a:spcPts val="0"/>
                        </a:spcBef>
                        <a:spcAft>
                          <a:spcPts val="0"/>
                        </a:spcAft>
                        <a:buNone/>
                      </a:pPr>
                      <a:r>
                        <a:t/>
                      </a:r>
                      <a:endParaRPr/>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rgbClr val="494949"/>
                          </a:solidFill>
                          <a:latin typeface="Quicksand SemiBold"/>
                          <a:ea typeface="Quicksand SemiBold"/>
                          <a:cs typeface="Quicksand SemiBold"/>
                          <a:sym typeface="Quicksand SemiBold"/>
                        </a:rPr>
                        <a:t>First Day of School:</a:t>
                      </a:r>
                      <a:endParaRPr sz="1300">
                        <a:solidFill>
                          <a:srgbClr val="494949"/>
                        </a:solidFill>
                        <a:latin typeface="Quicksand SemiBold"/>
                        <a:ea typeface="Quicksand SemiBold"/>
                        <a:cs typeface="Quicksand SemiBold"/>
                        <a:sym typeface="Quicksand SemiBol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rgbClr val="494949"/>
                          </a:solidFill>
                          <a:latin typeface="Quicksand"/>
                          <a:ea typeface="Quicksand"/>
                          <a:cs typeface="Quicksand"/>
                          <a:sym typeface="Quicksand"/>
                        </a:rPr>
                        <a:t>September 5th</a:t>
                      </a:r>
                      <a:endParaRPr sz="1300">
                        <a:solidFill>
                          <a:srgbClr val="494949"/>
                        </a:solidFill>
                        <a:latin typeface="Quicksand"/>
                        <a:ea typeface="Quicksand"/>
                        <a:cs typeface="Quicksand"/>
                        <a:sym typeface="Quicksan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t/>
                      </a:r>
                      <a:endParaRPr sz="1300">
                        <a:solidFill>
                          <a:srgbClr val="494949"/>
                        </a:solidFill>
                        <a:latin typeface="Quicksand"/>
                        <a:ea typeface="Quicksand"/>
                        <a:cs typeface="Quicksand"/>
                        <a:sym typeface="Quicksan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rgbClr val="494949"/>
                          </a:solidFill>
                          <a:latin typeface="Quicksand SemiBold"/>
                          <a:ea typeface="Quicksand SemiBold"/>
                          <a:cs typeface="Quicksand SemiBold"/>
                          <a:sym typeface="Quicksand SemiBold"/>
                        </a:rPr>
                        <a:t>Parent Orientation:</a:t>
                      </a:r>
                      <a:endParaRPr sz="1300">
                        <a:solidFill>
                          <a:srgbClr val="494949"/>
                        </a:solidFill>
                        <a:latin typeface="Quicksand SemiBold"/>
                        <a:ea typeface="Quicksand SemiBold"/>
                        <a:cs typeface="Quicksand SemiBold"/>
                        <a:sym typeface="Quicksand SemiBol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rgbClr val="494949"/>
                          </a:solidFill>
                          <a:latin typeface="Quicksand"/>
                          <a:ea typeface="Quicksand"/>
                          <a:cs typeface="Quicksand"/>
                          <a:sym typeface="Quicksand"/>
                        </a:rPr>
                        <a:t>September 8th, 6:00 PM</a:t>
                      </a:r>
                      <a:endParaRPr sz="1300">
                        <a:solidFill>
                          <a:srgbClr val="494949"/>
                        </a:solidFill>
                        <a:latin typeface="Quicksand"/>
                        <a:ea typeface="Quicksand"/>
                        <a:cs typeface="Quicksand"/>
                        <a:sym typeface="Quicksan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t/>
                      </a:r>
                      <a:endParaRPr sz="1300">
                        <a:solidFill>
                          <a:srgbClr val="494949"/>
                        </a:solidFill>
                        <a:latin typeface="Quicksand"/>
                        <a:ea typeface="Quicksand"/>
                        <a:cs typeface="Quicksand"/>
                        <a:sym typeface="Quicksan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rgbClr val="494949"/>
                          </a:solidFill>
                          <a:latin typeface="Quicksand SemiBold"/>
                          <a:ea typeface="Quicksand SemiBold"/>
                          <a:cs typeface="Quicksand SemiBold"/>
                          <a:sym typeface="Quicksand SemiBold"/>
                        </a:rPr>
                        <a:t>School Picture Day:</a:t>
                      </a:r>
                      <a:endParaRPr sz="1300">
                        <a:solidFill>
                          <a:srgbClr val="494949"/>
                        </a:solidFill>
                        <a:latin typeface="Quicksand SemiBold"/>
                        <a:ea typeface="Quicksand SemiBold"/>
                        <a:cs typeface="Quicksand SemiBold"/>
                        <a:sym typeface="Quicksand SemiBol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rgbClr val="494949"/>
                          </a:solidFill>
                          <a:latin typeface="Quicksand"/>
                          <a:ea typeface="Quicksand"/>
                          <a:cs typeface="Quicksand"/>
                          <a:sym typeface="Quicksand"/>
                        </a:rPr>
                        <a:t>September 20th</a:t>
                      </a:r>
                      <a:endParaRPr sz="1300">
                        <a:solidFill>
                          <a:srgbClr val="494949"/>
                        </a:solidFill>
                        <a:latin typeface="Quicksand"/>
                        <a:ea typeface="Quicksand"/>
                        <a:cs typeface="Quicksand"/>
                        <a:sym typeface="Quicksan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t/>
                      </a:r>
                      <a:endParaRPr sz="1300">
                        <a:solidFill>
                          <a:srgbClr val="494949"/>
                        </a:solidFill>
                        <a:latin typeface="Quicksand"/>
                        <a:ea typeface="Quicksand"/>
                        <a:cs typeface="Quicksand"/>
                        <a:sym typeface="Quicksan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rgbClr val="494949"/>
                          </a:solidFill>
                          <a:latin typeface="Quicksand SemiBold"/>
                          <a:ea typeface="Quicksand SemiBold"/>
                          <a:cs typeface="Quicksand SemiBold"/>
                          <a:sym typeface="Quicksand SemiBold"/>
                        </a:rPr>
                        <a:t>Book Fair Week:</a:t>
                      </a:r>
                      <a:endParaRPr sz="1300">
                        <a:solidFill>
                          <a:srgbClr val="494949"/>
                        </a:solidFill>
                        <a:latin typeface="Quicksand SemiBold"/>
                        <a:ea typeface="Quicksand SemiBold"/>
                        <a:cs typeface="Quicksand SemiBold"/>
                        <a:sym typeface="Quicksand SemiBol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r h="253125">
                <a:tc>
                  <a:txBody>
                    <a:bodyPr/>
                    <a:lstStyle/>
                    <a:p>
                      <a:pPr indent="0" lvl="0" marL="0" rtl="0" algn="l">
                        <a:spcBef>
                          <a:spcPts val="0"/>
                        </a:spcBef>
                        <a:spcAft>
                          <a:spcPts val="0"/>
                        </a:spcAft>
                        <a:buNone/>
                      </a:pPr>
                      <a:r>
                        <a:t/>
                      </a:r>
                      <a:endParaRPr sz="1100"/>
                    </a:p>
                  </a:txBody>
                  <a:tcPr marT="0" marB="0" marR="0" marL="0"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rgbClr val="494949"/>
                          </a:solidFill>
                          <a:latin typeface="Quicksand"/>
                          <a:ea typeface="Quicksand"/>
                          <a:cs typeface="Quicksand"/>
                          <a:sym typeface="Quicksand"/>
                        </a:rPr>
                        <a:t>September 25th–29th</a:t>
                      </a:r>
                      <a:endParaRPr sz="1300">
                        <a:solidFill>
                          <a:srgbClr val="494949"/>
                        </a:solidFill>
                        <a:latin typeface="Quicksand"/>
                        <a:ea typeface="Quicksand"/>
                        <a:cs typeface="Quicksand"/>
                        <a:sym typeface="Quicksand"/>
                      </a:endParaRPr>
                    </a:p>
                  </a:txBody>
                  <a:tcPr marT="0" marB="0" marR="0" marL="91425" anchor="ctr">
                    <a:lnL cap="flat" cmpd="sng" w="9525">
                      <a:solidFill>
                        <a:srgbClr val="65D5BE"/>
                      </a:solidFill>
                      <a:prstDash val="solid"/>
                      <a:round/>
                      <a:headEnd len="sm" w="sm" type="none"/>
                      <a:tailEnd len="sm" w="sm" type="none"/>
                    </a:lnL>
                    <a:lnR cap="flat" cmpd="sng" w="9525">
                      <a:solidFill>
                        <a:srgbClr val="65D5BE"/>
                      </a:solidFill>
                      <a:prstDash val="solid"/>
                      <a:round/>
                      <a:headEnd len="sm" w="sm" type="none"/>
                      <a:tailEnd len="sm" w="sm" type="none"/>
                    </a:lnR>
                    <a:lnT cap="flat" cmpd="sng" w="9525">
                      <a:solidFill>
                        <a:srgbClr val="65D5BE"/>
                      </a:solidFill>
                      <a:prstDash val="solid"/>
                      <a:round/>
                      <a:headEnd len="sm" w="sm" type="none"/>
                      <a:tailEnd len="sm" w="sm" type="none"/>
                    </a:lnT>
                    <a:lnB cap="flat" cmpd="sng" w="9525">
                      <a:solidFill>
                        <a:srgbClr val="65D5BE"/>
                      </a:solidFill>
                      <a:prstDash val="solid"/>
                      <a:round/>
                      <a:headEnd len="sm" w="sm" type="none"/>
                      <a:tailEnd len="sm" w="sm" type="none"/>
                    </a:lnB>
                  </a:tcPr>
                </a:tc>
              </a:tr>
            </a:tbl>
          </a:graphicData>
        </a:graphic>
      </p:graphicFrame>
      <p:cxnSp>
        <p:nvCxnSpPr>
          <p:cNvPr id="63" name="Google Shape;63;p13"/>
          <p:cNvCxnSpPr/>
          <p:nvPr/>
        </p:nvCxnSpPr>
        <p:spPr>
          <a:xfrm>
            <a:off x="1200250" y="3181725"/>
            <a:ext cx="0" cy="3046800"/>
          </a:xfrm>
          <a:prstGeom prst="straightConnector1">
            <a:avLst/>
          </a:prstGeom>
          <a:noFill/>
          <a:ln cap="flat" cmpd="sng" w="19050">
            <a:solidFill>
              <a:srgbClr val="FF5068"/>
            </a:solidFill>
            <a:prstDash val="solid"/>
            <a:round/>
            <a:headEnd len="med" w="med" type="none"/>
            <a:tailEnd len="med" w="med" type="none"/>
          </a:ln>
        </p:spPr>
      </p:cxnSp>
      <p:sp>
        <p:nvSpPr>
          <p:cNvPr id="64" name="Google Shape;64;p13"/>
          <p:cNvSpPr/>
          <p:nvPr/>
        </p:nvSpPr>
        <p:spPr>
          <a:xfrm>
            <a:off x="971675" y="3509925"/>
            <a:ext cx="128400" cy="128400"/>
          </a:xfrm>
          <a:prstGeom prst="ellipse">
            <a:avLst/>
          </a:prstGeom>
          <a:solidFill>
            <a:srgbClr val="65D5B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5" name="Google Shape;65;p13"/>
          <p:cNvSpPr/>
          <p:nvPr/>
        </p:nvSpPr>
        <p:spPr>
          <a:xfrm>
            <a:off x="971675" y="4268142"/>
            <a:ext cx="128400" cy="128400"/>
          </a:xfrm>
          <a:prstGeom prst="ellipse">
            <a:avLst/>
          </a:prstGeom>
          <a:solidFill>
            <a:srgbClr val="65D5B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6" name="Google Shape;66;p13"/>
          <p:cNvSpPr/>
          <p:nvPr/>
        </p:nvSpPr>
        <p:spPr>
          <a:xfrm>
            <a:off x="971675" y="5026358"/>
            <a:ext cx="128400" cy="128400"/>
          </a:xfrm>
          <a:prstGeom prst="ellipse">
            <a:avLst/>
          </a:prstGeom>
          <a:solidFill>
            <a:srgbClr val="65D5B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7" name="Google Shape;67;p13"/>
          <p:cNvSpPr/>
          <p:nvPr/>
        </p:nvSpPr>
        <p:spPr>
          <a:xfrm>
            <a:off x="971675" y="5784575"/>
            <a:ext cx="128400" cy="128400"/>
          </a:xfrm>
          <a:prstGeom prst="ellipse">
            <a:avLst/>
          </a:prstGeom>
          <a:solidFill>
            <a:srgbClr val="65D5B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68" name="Google Shape;68;p13"/>
          <p:cNvGrpSpPr/>
          <p:nvPr/>
        </p:nvGrpSpPr>
        <p:grpSpPr>
          <a:xfrm>
            <a:off x="535400" y="2894309"/>
            <a:ext cx="2917200" cy="396325"/>
            <a:chOff x="566450" y="3701725"/>
            <a:chExt cx="2917200" cy="396325"/>
          </a:xfrm>
        </p:grpSpPr>
        <p:pic>
          <p:nvPicPr>
            <p:cNvPr id="69" name="Google Shape;69;p13" title="Ресурс 10@2x.png"/>
            <p:cNvPicPr preferRelativeResize="0"/>
            <p:nvPr/>
          </p:nvPicPr>
          <p:blipFill>
            <a:blip r:embed="rId6">
              <a:alphaModFix/>
            </a:blip>
            <a:stretch>
              <a:fillRect/>
            </a:stretch>
          </p:blipFill>
          <p:spPr>
            <a:xfrm>
              <a:off x="566450" y="3701725"/>
              <a:ext cx="2917050" cy="396325"/>
            </a:xfrm>
            <a:prstGeom prst="rect">
              <a:avLst/>
            </a:prstGeom>
            <a:noFill/>
            <a:ln>
              <a:noFill/>
            </a:ln>
          </p:spPr>
        </p:pic>
        <p:sp>
          <p:nvSpPr>
            <p:cNvPr id="70" name="Google Shape;70;p13"/>
            <p:cNvSpPr txBox="1"/>
            <p:nvPr/>
          </p:nvSpPr>
          <p:spPr>
            <a:xfrm>
              <a:off x="566450" y="3746734"/>
              <a:ext cx="2917200" cy="3387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en" sz="2200">
                  <a:solidFill>
                    <a:schemeClr val="lt1"/>
                  </a:solidFill>
                  <a:latin typeface="Advent Pro ExtraBold"/>
                  <a:ea typeface="Advent Pro ExtraBold"/>
                  <a:cs typeface="Advent Pro ExtraBold"/>
                  <a:sym typeface="Advent Pro ExtraBold"/>
                </a:rPr>
                <a:t>HIGHLIGHTS THIS MONTH:</a:t>
              </a:r>
              <a:endParaRPr sz="2200">
                <a:solidFill>
                  <a:schemeClr val="lt1"/>
                </a:solidFill>
                <a:latin typeface="Advent Pro ExtraBold"/>
                <a:ea typeface="Advent Pro ExtraBold"/>
                <a:cs typeface="Advent Pro ExtraBold"/>
                <a:sym typeface="Advent Pro ExtraBold"/>
              </a:endParaRPr>
            </a:p>
          </p:txBody>
        </p:sp>
      </p:grpSp>
      <p:cxnSp>
        <p:nvCxnSpPr>
          <p:cNvPr id="71" name="Google Shape;71;p13"/>
          <p:cNvCxnSpPr/>
          <p:nvPr/>
        </p:nvCxnSpPr>
        <p:spPr>
          <a:xfrm>
            <a:off x="535400" y="6519171"/>
            <a:ext cx="3000900" cy="0"/>
          </a:xfrm>
          <a:prstGeom prst="straightConnector1">
            <a:avLst/>
          </a:prstGeom>
          <a:noFill/>
          <a:ln cap="flat" cmpd="sng" w="28575">
            <a:solidFill>
              <a:srgbClr val="494949"/>
            </a:solidFill>
            <a:prstDash val="solid"/>
            <a:round/>
            <a:headEnd len="med" w="med" type="none"/>
            <a:tailEnd len="med" w="med" type="none"/>
          </a:ln>
        </p:spPr>
      </p:cxnSp>
      <p:cxnSp>
        <p:nvCxnSpPr>
          <p:cNvPr id="72" name="Google Shape;72;p13"/>
          <p:cNvCxnSpPr/>
          <p:nvPr/>
        </p:nvCxnSpPr>
        <p:spPr>
          <a:xfrm>
            <a:off x="3740846" y="2888350"/>
            <a:ext cx="0" cy="7311600"/>
          </a:xfrm>
          <a:prstGeom prst="straightConnector1">
            <a:avLst/>
          </a:prstGeom>
          <a:noFill/>
          <a:ln cap="flat" cmpd="sng" w="28575">
            <a:solidFill>
              <a:srgbClr val="494949"/>
            </a:solidFill>
            <a:prstDash val="solid"/>
            <a:round/>
            <a:headEnd len="med" w="med" type="none"/>
            <a:tailEnd len="med" w="med" type="none"/>
          </a:ln>
        </p:spPr>
      </p:cxnSp>
      <p:pic>
        <p:nvPicPr>
          <p:cNvPr id="73" name="Google Shape;73;p13" title="Ресурс 4@2x.png"/>
          <p:cNvPicPr preferRelativeResize="0"/>
          <p:nvPr/>
        </p:nvPicPr>
        <p:blipFill>
          <a:blip r:embed="rId7">
            <a:alphaModFix/>
          </a:blip>
          <a:stretch>
            <a:fillRect/>
          </a:stretch>
        </p:blipFill>
        <p:spPr>
          <a:xfrm>
            <a:off x="3929900" y="2888350"/>
            <a:ext cx="3000900" cy="2153663"/>
          </a:xfrm>
          <a:prstGeom prst="rect">
            <a:avLst/>
          </a:prstGeom>
          <a:noFill/>
          <a:ln>
            <a:noFill/>
          </a:ln>
        </p:spPr>
      </p:pic>
      <p:sp>
        <p:nvSpPr>
          <p:cNvPr id="74" name="Google Shape;74;p13"/>
          <p:cNvSpPr/>
          <p:nvPr/>
        </p:nvSpPr>
        <p:spPr>
          <a:xfrm>
            <a:off x="3929900" y="5181211"/>
            <a:ext cx="3000900" cy="765600"/>
          </a:xfrm>
          <a:prstGeom prst="rect">
            <a:avLst/>
          </a:prstGeom>
          <a:solidFill>
            <a:srgbClr val="759C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200">
                <a:solidFill>
                  <a:schemeClr val="lt1"/>
                </a:solidFill>
                <a:latin typeface="Advent Pro ExtraBold"/>
                <a:ea typeface="Advent Pro ExtraBold"/>
                <a:cs typeface="Advent Pro ExtraBold"/>
                <a:sym typeface="Advent Pro ExtraBold"/>
              </a:rPr>
              <a:t>WELCOME TO A NEW</a:t>
            </a:r>
            <a:endParaRPr sz="2200">
              <a:solidFill>
                <a:schemeClr val="lt1"/>
              </a:solidFill>
              <a:latin typeface="Advent Pro ExtraBold"/>
              <a:ea typeface="Advent Pro ExtraBold"/>
              <a:cs typeface="Advent Pro ExtraBold"/>
              <a:sym typeface="Advent Pro ExtraBold"/>
            </a:endParaRPr>
          </a:p>
          <a:p>
            <a:pPr indent="0" lvl="0" marL="0" rtl="0" algn="ctr">
              <a:spcBef>
                <a:spcPts val="0"/>
              </a:spcBef>
              <a:spcAft>
                <a:spcPts val="0"/>
              </a:spcAft>
              <a:buNone/>
            </a:pPr>
            <a:r>
              <a:rPr lang="en" sz="2200">
                <a:solidFill>
                  <a:schemeClr val="lt1"/>
                </a:solidFill>
                <a:latin typeface="Advent Pro ExtraBold"/>
                <a:ea typeface="Advent Pro ExtraBold"/>
                <a:cs typeface="Advent Pro ExtraBold"/>
                <a:sym typeface="Advent Pro ExtraBold"/>
              </a:rPr>
              <a:t>SCHOOL YEAR!</a:t>
            </a:r>
            <a:endParaRPr sz="2200">
              <a:solidFill>
                <a:schemeClr val="lt1"/>
              </a:solidFill>
              <a:latin typeface="Advent Pro ExtraBold"/>
              <a:ea typeface="Advent Pro ExtraBold"/>
              <a:cs typeface="Advent Pro ExtraBold"/>
              <a:sym typeface="Advent Pro ExtraBold"/>
            </a:endParaRPr>
          </a:p>
        </p:txBody>
      </p:sp>
      <p:cxnSp>
        <p:nvCxnSpPr>
          <p:cNvPr id="75" name="Google Shape;75;p13"/>
          <p:cNvCxnSpPr/>
          <p:nvPr/>
        </p:nvCxnSpPr>
        <p:spPr>
          <a:xfrm>
            <a:off x="3931575" y="7207925"/>
            <a:ext cx="3026100" cy="0"/>
          </a:xfrm>
          <a:prstGeom prst="straightConnector1">
            <a:avLst/>
          </a:prstGeom>
          <a:noFill/>
          <a:ln cap="flat" cmpd="sng" w="28575">
            <a:solidFill>
              <a:srgbClr val="494949"/>
            </a:solidFill>
            <a:prstDash val="solid"/>
            <a:round/>
            <a:headEnd len="med" w="med" type="none"/>
            <a:tailEnd len="med" w="med" type="none"/>
          </a:ln>
        </p:spPr>
      </p:cxnSp>
      <p:sp>
        <p:nvSpPr>
          <p:cNvPr id="76" name="Google Shape;76;p13"/>
          <p:cNvSpPr txBox="1"/>
          <p:nvPr/>
        </p:nvSpPr>
        <p:spPr>
          <a:xfrm>
            <a:off x="3931575" y="6056529"/>
            <a:ext cx="3000900" cy="954300"/>
          </a:xfrm>
          <a:prstGeom prst="rect">
            <a:avLst/>
          </a:prstGeom>
          <a:noFill/>
          <a:ln>
            <a:noFill/>
          </a:ln>
        </p:spPr>
        <p:txBody>
          <a:bodyPr anchorCtr="0" anchor="t" bIns="0" lIns="0" spcFirstLastPara="1" rIns="0" wrap="square" tIns="0">
            <a:spAutoFit/>
          </a:bodyPr>
          <a:lstStyle/>
          <a:p>
            <a:pPr indent="0" lvl="0" marL="0" rtl="0" algn="just">
              <a:lnSpc>
                <a:spcPct val="130000"/>
              </a:lnSpc>
              <a:spcBef>
                <a:spcPts val="0"/>
              </a:spcBef>
              <a:spcAft>
                <a:spcPts val="0"/>
              </a:spcAft>
              <a:buNone/>
            </a:pPr>
            <a:r>
              <a:rPr lang="en" sz="1000">
                <a:solidFill>
                  <a:schemeClr val="dk2"/>
                </a:solidFill>
                <a:latin typeface="Quicksand Medium"/>
                <a:ea typeface="Quicksand Medium"/>
                <a:cs typeface="Quicksand Medium"/>
                <a:sym typeface="Quicksand Medium"/>
              </a:rPr>
              <a:t>We are thrilled to welcome all students and families back to Maple Grove Elementary! It’s going to be an exciting year full of new friendships, discoveries, and adventures in learning. Let’s make this year the best one yet!</a:t>
            </a:r>
            <a:endParaRPr sz="1000">
              <a:solidFill>
                <a:schemeClr val="dk2"/>
              </a:solidFill>
              <a:latin typeface="Quicksand Medium"/>
              <a:ea typeface="Quicksand Medium"/>
              <a:cs typeface="Quicksand Medium"/>
              <a:sym typeface="Quicksand Medium"/>
            </a:endParaRPr>
          </a:p>
        </p:txBody>
      </p:sp>
      <p:cxnSp>
        <p:nvCxnSpPr>
          <p:cNvPr id="77" name="Google Shape;77;p13"/>
          <p:cNvCxnSpPr/>
          <p:nvPr/>
        </p:nvCxnSpPr>
        <p:spPr>
          <a:xfrm>
            <a:off x="3931575" y="9385046"/>
            <a:ext cx="3026100" cy="0"/>
          </a:xfrm>
          <a:prstGeom prst="straightConnector1">
            <a:avLst/>
          </a:prstGeom>
          <a:noFill/>
          <a:ln cap="flat" cmpd="sng" w="28575">
            <a:solidFill>
              <a:srgbClr val="494949"/>
            </a:solidFill>
            <a:prstDash val="solid"/>
            <a:round/>
            <a:headEnd len="med" w="med" type="none"/>
            <a:tailEnd len="med" w="med" type="none"/>
          </a:ln>
        </p:spPr>
      </p:cxnSp>
      <p:sp>
        <p:nvSpPr>
          <p:cNvPr id="78" name="Google Shape;78;p13"/>
          <p:cNvSpPr txBox="1"/>
          <p:nvPr/>
        </p:nvSpPr>
        <p:spPr>
          <a:xfrm>
            <a:off x="3931575" y="9485539"/>
            <a:ext cx="3000900" cy="754200"/>
          </a:xfrm>
          <a:prstGeom prst="rect">
            <a:avLst/>
          </a:prstGeom>
          <a:noFill/>
          <a:ln>
            <a:noFill/>
          </a:ln>
        </p:spPr>
        <p:txBody>
          <a:bodyPr anchorCtr="0" anchor="t" bIns="0" lIns="0" spcFirstLastPara="1" rIns="0" wrap="square" tIns="0">
            <a:spAutoFit/>
          </a:bodyPr>
          <a:lstStyle/>
          <a:p>
            <a:pPr indent="0" lvl="0" marL="0" rtl="0" algn="just">
              <a:lnSpc>
                <a:spcPct val="130000"/>
              </a:lnSpc>
              <a:spcBef>
                <a:spcPts val="0"/>
              </a:spcBef>
              <a:spcAft>
                <a:spcPts val="0"/>
              </a:spcAft>
              <a:buNone/>
            </a:pPr>
            <a:r>
              <a:rPr lang="en" sz="1000">
                <a:solidFill>
                  <a:schemeClr val="dk2"/>
                </a:solidFill>
                <a:latin typeface="Quicksand Medium"/>
                <a:ea typeface="Quicksand Medium"/>
                <a:cs typeface="Quicksand Medium"/>
                <a:sym typeface="Quicksand Medium"/>
              </a:rPr>
              <a:t>Please ensure students are at bus stops </a:t>
            </a:r>
            <a:r>
              <a:rPr b="1" lang="en" sz="1000">
                <a:solidFill>
                  <a:schemeClr val="dk2"/>
                </a:solidFill>
                <a:latin typeface="Quicksand"/>
                <a:ea typeface="Quicksand"/>
                <a:cs typeface="Quicksand"/>
                <a:sym typeface="Quicksand"/>
              </a:rPr>
              <a:t>5 minutes early</a:t>
            </a:r>
            <a:r>
              <a:rPr lang="en" sz="1000">
                <a:solidFill>
                  <a:schemeClr val="dk2"/>
                </a:solidFill>
                <a:latin typeface="Quicksand Medium"/>
                <a:ea typeface="Quicksand Medium"/>
                <a:cs typeface="Quicksand Medium"/>
                <a:sym typeface="Quicksand Medium"/>
              </a:rPr>
              <a:t>. All transportation changes must be communicated to the front office by </a:t>
            </a:r>
            <a:r>
              <a:rPr b="1" lang="en" sz="1000">
                <a:solidFill>
                  <a:schemeClr val="dk2"/>
                </a:solidFill>
                <a:latin typeface="Quicksand"/>
                <a:ea typeface="Quicksand"/>
                <a:cs typeface="Quicksand"/>
                <a:sym typeface="Quicksand"/>
              </a:rPr>
              <a:t>noon</a:t>
            </a:r>
            <a:r>
              <a:rPr lang="en" sz="1000">
                <a:solidFill>
                  <a:schemeClr val="dk2"/>
                </a:solidFill>
                <a:latin typeface="Quicksand Medium"/>
                <a:ea typeface="Quicksand Medium"/>
                <a:cs typeface="Quicksand Medium"/>
                <a:sym typeface="Quicksand Medium"/>
              </a:rPr>
              <a:t> on the day of the change.</a:t>
            </a:r>
            <a:endParaRPr sz="1000">
              <a:solidFill>
                <a:schemeClr val="dk2"/>
              </a:solidFill>
              <a:latin typeface="Quicksand Medium"/>
              <a:ea typeface="Quicksand Medium"/>
              <a:cs typeface="Quicksand Medium"/>
              <a:sym typeface="Quicksand Medium"/>
            </a:endParaRPr>
          </a:p>
        </p:txBody>
      </p:sp>
      <p:grpSp>
        <p:nvGrpSpPr>
          <p:cNvPr id="79" name="Google Shape;79;p13"/>
          <p:cNvGrpSpPr/>
          <p:nvPr/>
        </p:nvGrpSpPr>
        <p:grpSpPr>
          <a:xfrm>
            <a:off x="6374996" y="7379671"/>
            <a:ext cx="608862" cy="1871793"/>
            <a:chOff x="6406046" y="7379671"/>
            <a:chExt cx="608862" cy="1871793"/>
          </a:xfrm>
        </p:grpSpPr>
        <p:pic>
          <p:nvPicPr>
            <p:cNvPr id="80" name="Google Shape;80;p13" title="Ресурс 5@2x.png"/>
            <p:cNvPicPr preferRelativeResize="0"/>
            <p:nvPr/>
          </p:nvPicPr>
          <p:blipFill>
            <a:blip r:embed="rId8">
              <a:alphaModFix/>
            </a:blip>
            <a:stretch>
              <a:fillRect/>
            </a:stretch>
          </p:blipFill>
          <p:spPr>
            <a:xfrm>
              <a:off x="6637051" y="8933984"/>
              <a:ext cx="305500" cy="317480"/>
            </a:xfrm>
            <a:prstGeom prst="rect">
              <a:avLst/>
            </a:prstGeom>
            <a:noFill/>
            <a:ln>
              <a:noFill/>
            </a:ln>
          </p:spPr>
        </p:pic>
        <p:pic>
          <p:nvPicPr>
            <p:cNvPr id="81" name="Google Shape;81;p13" title="Ресурс 6@2x.png"/>
            <p:cNvPicPr preferRelativeResize="0"/>
            <p:nvPr/>
          </p:nvPicPr>
          <p:blipFill>
            <a:blip r:embed="rId9">
              <a:alphaModFix/>
            </a:blip>
            <a:stretch>
              <a:fillRect/>
            </a:stretch>
          </p:blipFill>
          <p:spPr>
            <a:xfrm>
              <a:off x="6783600" y="7973572"/>
              <a:ext cx="231308" cy="537450"/>
            </a:xfrm>
            <a:prstGeom prst="rect">
              <a:avLst/>
            </a:prstGeom>
            <a:noFill/>
            <a:ln>
              <a:noFill/>
            </a:ln>
          </p:spPr>
        </p:pic>
        <p:pic>
          <p:nvPicPr>
            <p:cNvPr id="82" name="Google Shape;82;p13" title="Ресурс 7@2x.png"/>
            <p:cNvPicPr preferRelativeResize="0"/>
            <p:nvPr/>
          </p:nvPicPr>
          <p:blipFill>
            <a:blip r:embed="rId10">
              <a:alphaModFix/>
            </a:blip>
            <a:stretch>
              <a:fillRect/>
            </a:stretch>
          </p:blipFill>
          <p:spPr>
            <a:xfrm>
              <a:off x="6406046" y="8324825"/>
              <a:ext cx="287630" cy="485775"/>
            </a:xfrm>
            <a:prstGeom prst="rect">
              <a:avLst/>
            </a:prstGeom>
            <a:noFill/>
            <a:ln>
              <a:noFill/>
            </a:ln>
          </p:spPr>
        </p:pic>
        <p:pic>
          <p:nvPicPr>
            <p:cNvPr id="83" name="Google Shape;83;p13" title="Ресурс 8@2x.png"/>
            <p:cNvPicPr preferRelativeResize="0"/>
            <p:nvPr/>
          </p:nvPicPr>
          <p:blipFill>
            <a:blip r:embed="rId11">
              <a:alphaModFix/>
            </a:blip>
            <a:stretch>
              <a:fillRect/>
            </a:stretch>
          </p:blipFill>
          <p:spPr>
            <a:xfrm>
              <a:off x="6441496" y="7379671"/>
              <a:ext cx="485775" cy="485775"/>
            </a:xfrm>
            <a:prstGeom prst="rect">
              <a:avLst/>
            </a:prstGeom>
            <a:noFill/>
            <a:ln>
              <a:noFill/>
            </a:ln>
          </p:spPr>
        </p:pic>
      </p:grpSp>
      <p:pic>
        <p:nvPicPr>
          <p:cNvPr id="84" name="Google Shape;84;p13" title="Ресурс 9@2x.png"/>
          <p:cNvPicPr preferRelativeResize="0"/>
          <p:nvPr/>
        </p:nvPicPr>
        <p:blipFill>
          <a:blip r:embed="rId12">
            <a:alphaModFix/>
          </a:blip>
          <a:stretch>
            <a:fillRect/>
          </a:stretch>
        </p:blipFill>
        <p:spPr>
          <a:xfrm>
            <a:off x="3931575" y="7752150"/>
            <a:ext cx="245700" cy="1454375"/>
          </a:xfrm>
          <a:prstGeom prst="rect">
            <a:avLst/>
          </a:prstGeom>
          <a:noFill/>
          <a:ln>
            <a:noFill/>
          </a:ln>
        </p:spPr>
      </p:pic>
      <p:sp>
        <p:nvSpPr>
          <p:cNvPr id="85" name="Google Shape;85;p13"/>
          <p:cNvSpPr txBox="1"/>
          <p:nvPr/>
        </p:nvSpPr>
        <p:spPr>
          <a:xfrm>
            <a:off x="4285125" y="7752150"/>
            <a:ext cx="1871100" cy="1483800"/>
          </a:xfrm>
          <a:prstGeom prst="rect">
            <a:avLst/>
          </a:prstGeom>
          <a:noFill/>
          <a:ln>
            <a:noFill/>
          </a:ln>
        </p:spPr>
        <p:txBody>
          <a:bodyPr anchorCtr="0" anchor="t" bIns="0" lIns="0" spcFirstLastPara="1" rIns="0" wrap="square" tIns="0">
            <a:spAutoFit/>
          </a:bodyPr>
          <a:lstStyle/>
          <a:p>
            <a:pPr indent="0" lvl="0" marL="0" rtl="0" algn="just">
              <a:lnSpc>
                <a:spcPct val="120000"/>
              </a:lnSpc>
              <a:spcBef>
                <a:spcPts val="0"/>
              </a:spcBef>
              <a:spcAft>
                <a:spcPts val="0"/>
              </a:spcAft>
              <a:buNone/>
            </a:pPr>
            <a:r>
              <a:rPr lang="en" sz="1000">
                <a:solidFill>
                  <a:schemeClr val="dk2"/>
                </a:solidFill>
                <a:latin typeface="Quicksand Medium"/>
                <a:ea typeface="Quicksand Medium"/>
                <a:cs typeface="Quicksand Medium"/>
                <a:sym typeface="Quicksand Medium"/>
              </a:rPr>
              <a:t>Please return all permission slips by </a:t>
            </a:r>
            <a:r>
              <a:rPr b="1" lang="en" sz="1000">
                <a:solidFill>
                  <a:schemeClr val="dk2"/>
                </a:solidFill>
                <a:latin typeface="Quicksand"/>
                <a:ea typeface="Quicksand"/>
                <a:cs typeface="Quicksand"/>
                <a:sym typeface="Quicksand"/>
              </a:rPr>
              <a:t>September 10th.</a:t>
            </a:r>
            <a:endParaRPr b="1" sz="1000">
              <a:solidFill>
                <a:schemeClr val="dk2"/>
              </a:solidFill>
              <a:latin typeface="Quicksand"/>
              <a:ea typeface="Quicksand"/>
              <a:cs typeface="Quicksand"/>
              <a:sym typeface="Quicksand"/>
            </a:endParaRPr>
          </a:p>
          <a:p>
            <a:pPr indent="0" lvl="0" marL="0" rtl="0" algn="just">
              <a:lnSpc>
                <a:spcPct val="120000"/>
              </a:lnSpc>
              <a:spcBef>
                <a:spcPts val="0"/>
              </a:spcBef>
              <a:spcAft>
                <a:spcPts val="0"/>
              </a:spcAft>
              <a:buNone/>
            </a:pPr>
            <a:r>
              <a:t/>
            </a:r>
            <a:endParaRPr sz="600">
              <a:solidFill>
                <a:schemeClr val="dk2"/>
              </a:solidFill>
              <a:latin typeface="Quicksand Medium"/>
              <a:ea typeface="Quicksand Medium"/>
              <a:cs typeface="Quicksand Medium"/>
              <a:sym typeface="Quicksand Medium"/>
            </a:endParaRPr>
          </a:p>
          <a:p>
            <a:pPr indent="0" lvl="0" marL="0" rtl="0" algn="just">
              <a:lnSpc>
                <a:spcPct val="120000"/>
              </a:lnSpc>
              <a:spcBef>
                <a:spcPts val="0"/>
              </a:spcBef>
              <a:spcAft>
                <a:spcPts val="0"/>
              </a:spcAft>
              <a:buNone/>
            </a:pPr>
            <a:r>
              <a:rPr lang="en" sz="1000">
                <a:solidFill>
                  <a:schemeClr val="dk2"/>
                </a:solidFill>
                <a:latin typeface="Quicksand Medium"/>
                <a:ea typeface="Quicksand Medium"/>
                <a:cs typeface="Quicksand Medium"/>
                <a:sym typeface="Quicksand Medium"/>
              </a:rPr>
              <a:t>Remember to pack a </a:t>
            </a:r>
            <a:r>
              <a:rPr b="1" lang="en" sz="1000">
                <a:solidFill>
                  <a:schemeClr val="dk2"/>
                </a:solidFill>
                <a:latin typeface="Quicksand"/>
                <a:ea typeface="Quicksand"/>
                <a:cs typeface="Quicksand"/>
                <a:sym typeface="Quicksand"/>
              </a:rPr>
              <a:t>healthy snack</a:t>
            </a:r>
            <a:r>
              <a:rPr lang="en" sz="1000">
                <a:solidFill>
                  <a:schemeClr val="dk2"/>
                </a:solidFill>
                <a:latin typeface="Quicksand Medium"/>
                <a:ea typeface="Quicksand Medium"/>
                <a:cs typeface="Quicksand Medium"/>
                <a:sym typeface="Quicksand Medium"/>
              </a:rPr>
              <a:t> and a </a:t>
            </a:r>
            <a:r>
              <a:rPr b="1" lang="en" sz="1000">
                <a:solidFill>
                  <a:schemeClr val="dk2"/>
                </a:solidFill>
                <a:latin typeface="Quicksand"/>
                <a:ea typeface="Quicksand"/>
                <a:cs typeface="Quicksand"/>
                <a:sym typeface="Quicksand"/>
              </a:rPr>
              <a:t>refillable water</a:t>
            </a:r>
            <a:r>
              <a:rPr lang="en" sz="1000">
                <a:solidFill>
                  <a:schemeClr val="dk2"/>
                </a:solidFill>
                <a:latin typeface="Quicksand Medium"/>
                <a:ea typeface="Quicksand Medium"/>
                <a:cs typeface="Quicksand Medium"/>
                <a:sym typeface="Quicksand Medium"/>
              </a:rPr>
              <a:t> </a:t>
            </a:r>
            <a:r>
              <a:rPr b="1" lang="en" sz="1000">
                <a:solidFill>
                  <a:schemeClr val="dk2"/>
                </a:solidFill>
                <a:latin typeface="Quicksand"/>
                <a:ea typeface="Quicksand"/>
                <a:cs typeface="Quicksand"/>
                <a:sym typeface="Quicksand"/>
              </a:rPr>
              <a:t>bottle</a:t>
            </a:r>
            <a:r>
              <a:rPr lang="en" sz="1000">
                <a:solidFill>
                  <a:schemeClr val="dk2"/>
                </a:solidFill>
                <a:latin typeface="Quicksand Medium"/>
                <a:ea typeface="Quicksand Medium"/>
                <a:cs typeface="Quicksand Medium"/>
                <a:sym typeface="Quicksand Medium"/>
              </a:rPr>
              <a:t> daily.</a:t>
            </a:r>
            <a:endParaRPr sz="1000">
              <a:solidFill>
                <a:schemeClr val="dk2"/>
              </a:solidFill>
              <a:latin typeface="Quicksand Medium"/>
              <a:ea typeface="Quicksand Medium"/>
              <a:cs typeface="Quicksand Medium"/>
              <a:sym typeface="Quicksand Medium"/>
            </a:endParaRPr>
          </a:p>
          <a:p>
            <a:pPr indent="0" lvl="0" marL="0" rtl="0" algn="just">
              <a:lnSpc>
                <a:spcPct val="120000"/>
              </a:lnSpc>
              <a:spcBef>
                <a:spcPts val="0"/>
              </a:spcBef>
              <a:spcAft>
                <a:spcPts val="0"/>
              </a:spcAft>
              <a:buNone/>
            </a:pPr>
            <a:r>
              <a:t/>
            </a:r>
            <a:endParaRPr sz="600">
              <a:solidFill>
                <a:schemeClr val="dk2"/>
              </a:solidFill>
              <a:latin typeface="Quicksand Medium"/>
              <a:ea typeface="Quicksand Medium"/>
              <a:cs typeface="Quicksand Medium"/>
              <a:sym typeface="Quicksand Medium"/>
            </a:endParaRPr>
          </a:p>
          <a:p>
            <a:pPr indent="0" lvl="0" marL="0" rtl="0" algn="just">
              <a:lnSpc>
                <a:spcPct val="120000"/>
              </a:lnSpc>
              <a:spcBef>
                <a:spcPts val="0"/>
              </a:spcBef>
              <a:spcAft>
                <a:spcPts val="0"/>
              </a:spcAft>
              <a:buNone/>
            </a:pPr>
            <a:r>
              <a:rPr lang="en" sz="1000">
                <a:solidFill>
                  <a:schemeClr val="dk2"/>
                </a:solidFill>
                <a:latin typeface="Quicksand Medium"/>
                <a:ea typeface="Quicksand Medium"/>
                <a:cs typeface="Quicksand Medium"/>
                <a:sym typeface="Quicksand Medium"/>
              </a:rPr>
              <a:t>Drop-off begins at </a:t>
            </a:r>
            <a:r>
              <a:rPr b="1" lang="en" sz="1000">
                <a:solidFill>
                  <a:schemeClr val="dk2"/>
                </a:solidFill>
                <a:latin typeface="Quicksand"/>
                <a:ea typeface="Quicksand"/>
                <a:cs typeface="Quicksand"/>
                <a:sym typeface="Quicksand"/>
              </a:rPr>
              <a:t>8:15 AM; </a:t>
            </a:r>
            <a:r>
              <a:rPr lang="en" sz="1000">
                <a:solidFill>
                  <a:schemeClr val="dk2"/>
                </a:solidFill>
                <a:latin typeface="Quicksand Medium"/>
                <a:ea typeface="Quicksand Medium"/>
                <a:cs typeface="Quicksand Medium"/>
                <a:sym typeface="Quicksand Medium"/>
              </a:rPr>
              <a:t>class starts at </a:t>
            </a:r>
            <a:r>
              <a:rPr b="1" lang="en" sz="1000">
                <a:solidFill>
                  <a:schemeClr val="dk2"/>
                </a:solidFill>
                <a:latin typeface="Quicksand"/>
                <a:ea typeface="Quicksand"/>
                <a:cs typeface="Quicksand"/>
                <a:sym typeface="Quicksand"/>
              </a:rPr>
              <a:t>8:30 AM</a:t>
            </a:r>
            <a:r>
              <a:rPr lang="en" sz="1000">
                <a:solidFill>
                  <a:schemeClr val="dk2"/>
                </a:solidFill>
                <a:latin typeface="Quicksand Medium"/>
                <a:ea typeface="Quicksand Medium"/>
                <a:cs typeface="Quicksand Medium"/>
                <a:sym typeface="Quicksand Medium"/>
              </a:rPr>
              <a:t> sharp.</a:t>
            </a:r>
            <a:endParaRPr sz="1000">
              <a:solidFill>
                <a:schemeClr val="dk2"/>
              </a:solidFill>
              <a:latin typeface="Quicksand Medium"/>
              <a:ea typeface="Quicksand Medium"/>
              <a:cs typeface="Quicksand Medium"/>
              <a:sym typeface="Quicksand Medium"/>
            </a:endParaRPr>
          </a:p>
        </p:txBody>
      </p:sp>
      <p:sp>
        <p:nvSpPr>
          <p:cNvPr id="86" name="Google Shape;86;p13"/>
          <p:cNvSpPr txBox="1"/>
          <p:nvPr/>
        </p:nvSpPr>
        <p:spPr>
          <a:xfrm>
            <a:off x="3938150" y="7232196"/>
            <a:ext cx="2436900" cy="507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 sz="3300">
                <a:solidFill>
                  <a:srgbClr val="FF5068"/>
                </a:solidFill>
                <a:latin typeface="Luckiest Guy"/>
                <a:ea typeface="Luckiest Guy"/>
                <a:cs typeface="Luckiest Guy"/>
                <a:sym typeface="Luckiest Guy"/>
              </a:rPr>
              <a:t>IMPORTANT</a:t>
            </a:r>
            <a:endParaRPr sz="3300">
              <a:solidFill>
                <a:srgbClr val="FF5068"/>
              </a:solidFill>
              <a:latin typeface="Luckiest Guy"/>
              <a:ea typeface="Luckiest Guy"/>
              <a:cs typeface="Luckiest Guy"/>
              <a:sym typeface="Luckiest Guy"/>
            </a:endParaRPr>
          </a:p>
        </p:txBody>
      </p:sp>
      <p:sp>
        <p:nvSpPr>
          <p:cNvPr id="87" name="Google Shape;87;p13"/>
          <p:cNvSpPr txBox="1"/>
          <p:nvPr/>
        </p:nvSpPr>
        <p:spPr>
          <a:xfrm>
            <a:off x="535400" y="6633479"/>
            <a:ext cx="3205500" cy="554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 sz="3600">
                <a:solidFill>
                  <a:srgbClr val="FDC745"/>
                </a:solidFill>
                <a:latin typeface="Advent Pro ExtraBold"/>
                <a:ea typeface="Advent Pro ExtraBold"/>
                <a:cs typeface="Advent Pro ExtraBold"/>
                <a:sym typeface="Advent Pro ExtraBold"/>
              </a:rPr>
              <a:t>LEARNING FOCUS</a:t>
            </a:r>
            <a:endParaRPr sz="3600">
              <a:solidFill>
                <a:srgbClr val="FDC745"/>
              </a:solidFill>
              <a:latin typeface="Advent Pro ExtraBold"/>
              <a:ea typeface="Advent Pro ExtraBold"/>
              <a:cs typeface="Advent Pro ExtraBold"/>
              <a:sym typeface="Advent Pro ExtraBold"/>
            </a:endParaRPr>
          </a:p>
        </p:txBody>
      </p:sp>
      <p:grpSp>
        <p:nvGrpSpPr>
          <p:cNvPr id="88" name="Google Shape;88;p13"/>
          <p:cNvGrpSpPr/>
          <p:nvPr/>
        </p:nvGrpSpPr>
        <p:grpSpPr>
          <a:xfrm>
            <a:off x="546874" y="7205524"/>
            <a:ext cx="2989526" cy="729900"/>
            <a:chOff x="577924" y="7205524"/>
            <a:chExt cx="2989526" cy="729900"/>
          </a:xfrm>
        </p:grpSpPr>
        <p:sp>
          <p:nvSpPr>
            <p:cNvPr id="89" name="Google Shape;89;p13"/>
            <p:cNvSpPr txBox="1"/>
            <p:nvPr/>
          </p:nvSpPr>
          <p:spPr>
            <a:xfrm>
              <a:off x="826650" y="7293424"/>
              <a:ext cx="2740800" cy="554100"/>
            </a:xfrm>
            <a:prstGeom prst="rect">
              <a:avLst/>
            </a:prstGeom>
            <a:noFill/>
            <a:ln>
              <a:noFill/>
            </a:ln>
          </p:spPr>
          <p:txBody>
            <a:bodyPr anchorCtr="0" anchor="t" bIns="0" lIns="0" spcFirstLastPara="1" rIns="0" wrap="square" tIns="0">
              <a:spAutoFit/>
            </a:bodyPr>
            <a:lstStyle/>
            <a:p>
              <a:pPr indent="0" lvl="0" marL="0" rtl="0" algn="just">
                <a:lnSpc>
                  <a:spcPct val="130000"/>
                </a:lnSpc>
                <a:spcBef>
                  <a:spcPts val="0"/>
                </a:spcBef>
                <a:spcAft>
                  <a:spcPts val="0"/>
                </a:spcAft>
                <a:buNone/>
              </a:pPr>
              <a:r>
                <a:rPr lang="en" sz="1000">
                  <a:solidFill>
                    <a:schemeClr val="dk2"/>
                  </a:solidFill>
                  <a:latin typeface="Quicksand Medium"/>
                  <a:ea typeface="Quicksand Medium"/>
                  <a:cs typeface="Quicksand Medium"/>
                  <a:sym typeface="Quicksand Medium"/>
                </a:rPr>
                <a:t>Students are diving into storytelling and exploring creative writing. We are focusing on building reading habits and vocabulary.</a:t>
              </a:r>
              <a:endParaRPr sz="1000">
                <a:solidFill>
                  <a:schemeClr val="dk2"/>
                </a:solidFill>
                <a:latin typeface="Quicksand Medium"/>
                <a:ea typeface="Quicksand Medium"/>
                <a:cs typeface="Quicksand Medium"/>
                <a:sym typeface="Quicksand Medium"/>
              </a:endParaRPr>
            </a:p>
          </p:txBody>
        </p:sp>
        <p:sp>
          <p:nvSpPr>
            <p:cNvPr id="90" name="Google Shape;90;p13"/>
            <p:cNvSpPr txBox="1"/>
            <p:nvPr/>
          </p:nvSpPr>
          <p:spPr>
            <a:xfrm rot="-5400000">
              <a:off x="289924" y="7493524"/>
              <a:ext cx="729900" cy="153900"/>
            </a:xfrm>
            <a:prstGeom prst="rect">
              <a:avLst/>
            </a:prstGeom>
            <a:noFill/>
            <a:ln>
              <a:noFill/>
            </a:ln>
          </p:spPr>
          <p:txBody>
            <a:bodyPr anchorCtr="0" anchor="t" bIns="0" lIns="0" spcFirstLastPara="1" rIns="0" wrap="square" tIns="0">
              <a:spAutoFit/>
            </a:bodyPr>
            <a:lstStyle/>
            <a:p>
              <a:pPr indent="0" lvl="0" marL="0" rtl="0" algn="just">
                <a:lnSpc>
                  <a:spcPct val="130000"/>
                </a:lnSpc>
                <a:spcBef>
                  <a:spcPts val="0"/>
                </a:spcBef>
                <a:spcAft>
                  <a:spcPts val="0"/>
                </a:spcAft>
                <a:buNone/>
              </a:pPr>
              <a:r>
                <a:rPr b="1" lang="en" sz="1000">
                  <a:solidFill>
                    <a:srgbClr val="FF5068"/>
                  </a:solidFill>
                  <a:latin typeface="Quicksand"/>
                  <a:ea typeface="Quicksand"/>
                  <a:cs typeface="Quicksand"/>
                  <a:sym typeface="Quicksand"/>
                </a:rPr>
                <a:t>LITERACY:</a:t>
              </a:r>
              <a:endParaRPr b="1" sz="1000">
                <a:solidFill>
                  <a:srgbClr val="FF5068"/>
                </a:solidFill>
                <a:latin typeface="Quicksand"/>
                <a:ea typeface="Quicksand"/>
                <a:cs typeface="Quicksand"/>
                <a:sym typeface="Quicksand"/>
              </a:endParaRPr>
            </a:p>
          </p:txBody>
        </p:sp>
      </p:grpSp>
      <p:grpSp>
        <p:nvGrpSpPr>
          <p:cNvPr id="91" name="Google Shape;91;p13"/>
          <p:cNvGrpSpPr/>
          <p:nvPr/>
        </p:nvGrpSpPr>
        <p:grpSpPr>
          <a:xfrm>
            <a:off x="546874" y="8001551"/>
            <a:ext cx="2989526" cy="729900"/>
            <a:chOff x="577924" y="7205524"/>
            <a:chExt cx="2989526" cy="729900"/>
          </a:xfrm>
        </p:grpSpPr>
        <p:sp>
          <p:nvSpPr>
            <p:cNvPr id="92" name="Google Shape;92;p13"/>
            <p:cNvSpPr txBox="1"/>
            <p:nvPr/>
          </p:nvSpPr>
          <p:spPr>
            <a:xfrm>
              <a:off x="826650" y="7293424"/>
              <a:ext cx="2740800" cy="554100"/>
            </a:xfrm>
            <a:prstGeom prst="rect">
              <a:avLst/>
            </a:prstGeom>
            <a:noFill/>
            <a:ln>
              <a:noFill/>
            </a:ln>
          </p:spPr>
          <p:txBody>
            <a:bodyPr anchorCtr="0" anchor="t" bIns="0" lIns="0" spcFirstLastPara="1" rIns="0" wrap="square" tIns="0">
              <a:spAutoFit/>
            </a:bodyPr>
            <a:lstStyle/>
            <a:p>
              <a:pPr indent="0" lvl="0" marL="0" rtl="0" algn="just">
                <a:lnSpc>
                  <a:spcPct val="130000"/>
                </a:lnSpc>
                <a:spcBef>
                  <a:spcPts val="0"/>
                </a:spcBef>
                <a:spcAft>
                  <a:spcPts val="0"/>
                </a:spcAft>
                <a:buNone/>
              </a:pPr>
              <a:r>
                <a:rPr lang="en" sz="1000">
                  <a:solidFill>
                    <a:schemeClr val="dk2"/>
                  </a:solidFill>
                  <a:latin typeface="Quicksand Medium"/>
                  <a:ea typeface="Quicksand Medium"/>
                  <a:cs typeface="Quicksand Medium"/>
                  <a:sym typeface="Quicksand Medium"/>
                </a:rPr>
                <a:t>This month, students are exploring number sense and basic geometry through fun, hands-on activities and math games.</a:t>
              </a:r>
              <a:endParaRPr sz="1000">
                <a:solidFill>
                  <a:schemeClr val="dk2"/>
                </a:solidFill>
                <a:latin typeface="Quicksand Medium"/>
                <a:ea typeface="Quicksand Medium"/>
                <a:cs typeface="Quicksand Medium"/>
                <a:sym typeface="Quicksand Medium"/>
              </a:endParaRPr>
            </a:p>
          </p:txBody>
        </p:sp>
        <p:sp>
          <p:nvSpPr>
            <p:cNvPr id="93" name="Google Shape;93;p13"/>
            <p:cNvSpPr txBox="1"/>
            <p:nvPr/>
          </p:nvSpPr>
          <p:spPr>
            <a:xfrm rot="-5400000">
              <a:off x="289924" y="7493524"/>
              <a:ext cx="729900" cy="153900"/>
            </a:xfrm>
            <a:prstGeom prst="rect">
              <a:avLst/>
            </a:prstGeom>
            <a:noFill/>
            <a:ln>
              <a:noFill/>
            </a:ln>
          </p:spPr>
          <p:txBody>
            <a:bodyPr anchorCtr="0" anchor="t" bIns="0" lIns="0" spcFirstLastPara="1" rIns="0" wrap="square" tIns="0">
              <a:spAutoFit/>
            </a:bodyPr>
            <a:lstStyle/>
            <a:p>
              <a:pPr indent="0" lvl="0" marL="0" rtl="0" algn="ctr">
                <a:lnSpc>
                  <a:spcPct val="130000"/>
                </a:lnSpc>
                <a:spcBef>
                  <a:spcPts val="0"/>
                </a:spcBef>
                <a:spcAft>
                  <a:spcPts val="0"/>
                </a:spcAft>
                <a:buNone/>
              </a:pPr>
              <a:r>
                <a:rPr b="1" lang="en" sz="1000">
                  <a:solidFill>
                    <a:srgbClr val="65D5BE"/>
                  </a:solidFill>
                  <a:latin typeface="Quicksand"/>
                  <a:ea typeface="Quicksand"/>
                  <a:cs typeface="Quicksand"/>
                  <a:sym typeface="Quicksand"/>
                </a:rPr>
                <a:t>MATH:</a:t>
              </a:r>
              <a:endParaRPr b="1" sz="1000">
                <a:solidFill>
                  <a:srgbClr val="65D5BE"/>
                </a:solidFill>
                <a:latin typeface="Quicksand"/>
                <a:ea typeface="Quicksand"/>
                <a:cs typeface="Quicksand"/>
                <a:sym typeface="Quicksand"/>
              </a:endParaRPr>
            </a:p>
          </p:txBody>
        </p:sp>
      </p:grpSp>
      <p:grpSp>
        <p:nvGrpSpPr>
          <p:cNvPr id="94" name="Google Shape;94;p13"/>
          <p:cNvGrpSpPr/>
          <p:nvPr/>
        </p:nvGrpSpPr>
        <p:grpSpPr>
          <a:xfrm>
            <a:off x="546874" y="8797577"/>
            <a:ext cx="2989526" cy="729900"/>
            <a:chOff x="577924" y="7205524"/>
            <a:chExt cx="2989526" cy="729900"/>
          </a:xfrm>
        </p:grpSpPr>
        <p:sp>
          <p:nvSpPr>
            <p:cNvPr id="95" name="Google Shape;95;p13"/>
            <p:cNvSpPr txBox="1"/>
            <p:nvPr/>
          </p:nvSpPr>
          <p:spPr>
            <a:xfrm>
              <a:off x="826650" y="7293424"/>
              <a:ext cx="2740800" cy="554100"/>
            </a:xfrm>
            <a:prstGeom prst="rect">
              <a:avLst/>
            </a:prstGeom>
            <a:noFill/>
            <a:ln>
              <a:noFill/>
            </a:ln>
          </p:spPr>
          <p:txBody>
            <a:bodyPr anchorCtr="0" anchor="t" bIns="0" lIns="0" spcFirstLastPara="1" rIns="0" wrap="square" tIns="0">
              <a:spAutoFit/>
            </a:bodyPr>
            <a:lstStyle/>
            <a:p>
              <a:pPr indent="0" lvl="0" marL="0" rtl="0" algn="just">
                <a:lnSpc>
                  <a:spcPct val="130000"/>
                </a:lnSpc>
                <a:spcBef>
                  <a:spcPts val="0"/>
                </a:spcBef>
                <a:spcAft>
                  <a:spcPts val="0"/>
                </a:spcAft>
                <a:buNone/>
              </a:pPr>
              <a:r>
                <a:rPr lang="en" sz="1000">
                  <a:solidFill>
                    <a:schemeClr val="dk2"/>
                  </a:solidFill>
                  <a:latin typeface="Quicksand Medium"/>
                  <a:ea typeface="Quicksand Medium"/>
                  <a:cs typeface="Quicksand Medium"/>
                  <a:sym typeface="Quicksand Medium"/>
                </a:rPr>
                <a:t>We’re investigating plant life cycles and conducting simple experiments to observe plant growth in our classroom garden!</a:t>
              </a:r>
              <a:endParaRPr sz="1000">
                <a:solidFill>
                  <a:schemeClr val="dk2"/>
                </a:solidFill>
                <a:latin typeface="Quicksand Medium"/>
                <a:ea typeface="Quicksand Medium"/>
                <a:cs typeface="Quicksand Medium"/>
                <a:sym typeface="Quicksand Medium"/>
              </a:endParaRPr>
            </a:p>
          </p:txBody>
        </p:sp>
        <p:sp>
          <p:nvSpPr>
            <p:cNvPr id="96" name="Google Shape;96;p13"/>
            <p:cNvSpPr txBox="1"/>
            <p:nvPr/>
          </p:nvSpPr>
          <p:spPr>
            <a:xfrm rot="-5400000">
              <a:off x="289924" y="7493524"/>
              <a:ext cx="729900" cy="153900"/>
            </a:xfrm>
            <a:prstGeom prst="rect">
              <a:avLst/>
            </a:prstGeom>
            <a:noFill/>
            <a:ln>
              <a:noFill/>
            </a:ln>
          </p:spPr>
          <p:txBody>
            <a:bodyPr anchorCtr="0" anchor="t" bIns="0" lIns="0" spcFirstLastPara="1" rIns="0" wrap="square" tIns="0">
              <a:spAutoFit/>
            </a:bodyPr>
            <a:lstStyle/>
            <a:p>
              <a:pPr indent="0" lvl="0" marL="0" rtl="0" algn="ctr">
                <a:lnSpc>
                  <a:spcPct val="130000"/>
                </a:lnSpc>
                <a:spcBef>
                  <a:spcPts val="0"/>
                </a:spcBef>
                <a:spcAft>
                  <a:spcPts val="0"/>
                </a:spcAft>
                <a:buNone/>
              </a:pPr>
              <a:r>
                <a:rPr b="1" lang="en" sz="1000">
                  <a:solidFill>
                    <a:srgbClr val="ED6E20"/>
                  </a:solidFill>
                  <a:latin typeface="Quicksand"/>
                  <a:ea typeface="Quicksand"/>
                  <a:cs typeface="Quicksand"/>
                  <a:sym typeface="Quicksand"/>
                </a:rPr>
                <a:t>SCIENCE:</a:t>
              </a:r>
              <a:endParaRPr b="1" sz="1000">
                <a:solidFill>
                  <a:srgbClr val="ED6E20"/>
                </a:solidFill>
                <a:latin typeface="Quicksand"/>
                <a:ea typeface="Quicksand"/>
                <a:cs typeface="Quicksand"/>
                <a:sym typeface="Quicksand"/>
              </a:endParaRPr>
            </a:p>
          </p:txBody>
        </p:sp>
      </p:grpSp>
      <p:grpSp>
        <p:nvGrpSpPr>
          <p:cNvPr id="97" name="Google Shape;97;p13"/>
          <p:cNvGrpSpPr/>
          <p:nvPr/>
        </p:nvGrpSpPr>
        <p:grpSpPr>
          <a:xfrm>
            <a:off x="546874" y="9593603"/>
            <a:ext cx="2989526" cy="729900"/>
            <a:chOff x="577924" y="7205524"/>
            <a:chExt cx="2989526" cy="729900"/>
          </a:xfrm>
        </p:grpSpPr>
        <p:sp>
          <p:nvSpPr>
            <p:cNvPr id="98" name="Google Shape;98;p13"/>
            <p:cNvSpPr txBox="1"/>
            <p:nvPr/>
          </p:nvSpPr>
          <p:spPr>
            <a:xfrm>
              <a:off x="826650" y="7293424"/>
              <a:ext cx="2740800" cy="554100"/>
            </a:xfrm>
            <a:prstGeom prst="rect">
              <a:avLst/>
            </a:prstGeom>
            <a:noFill/>
            <a:ln>
              <a:noFill/>
            </a:ln>
          </p:spPr>
          <p:txBody>
            <a:bodyPr anchorCtr="0" anchor="t" bIns="0" lIns="0" spcFirstLastPara="1" rIns="0" wrap="square" tIns="0">
              <a:spAutoFit/>
            </a:bodyPr>
            <a:lstStyle/>
            <a:p>
              <a:pPr indent="0" lvl="0" marL="0" rtl="0" algn="just">
                <a:lnSpc>
                  <a:spcPct val="130000"/>
                </a:lnSpc>
                <a:spcBef>
                  <a:spcPts val="0"/>
                </a:spcBef>
                <a:spcAft>
                  <a:spcPts val="0"/>
                </a:spcAft>
                <a:buNone/>
              </a:pPr>
              <a:r>
                <a:rPr lang="en" sz="1000">
                  <a:solidFill>
                    <a:schemeClr val="dk2"/>
                  </a:solidFill>
                  <a:latin typeface="Quicksand Medium"/>
                  <a:ea typeface="Quicksand Medium"/>
                  <a:cs typeface="Quicksand Medium"/>
                  <a:sym typeface="Quicksand Medium"/>
                </a:rPr>
                <a:t>Our theme is “Community Helpers.” Students are learning about different roles in the community and how everyone contributes.</a:t>
              </a:r>
              <a:endParaRPr sz="1000">
                <a:solidFill>
                  <a:schemeClr val="dk2"/>
                </a:solidFill>
                <a:latin typeface="Quicksand Medium"/>
                <a:ea typeface="Quicksand Medium"/>
                <a:cs typeface="Quicksand Medium"/>
                <a:sym typeface="Quicksand Medium"/>
              </a:endParaRPr>
            </a:p>
          </p:txBody>
        </p:sp>
        <p:sp>
          <p:nvSpPr>
            <p:cNvPr id="99" name="Google Shape;99;p13"/>
            <p:cNvSpPr txBox="1"/>
            <p:nvPr/>
          </p:nvSpPr>
          <p:spPr>
            <a:xfrm rot="-5400000">
              <a:off x="289924" y="7493524"/>
              <a:ext cx="729900" cy="153900"/>
            </a:xfrm>
            <a:prstGeom prst="rect">
              <a:avLst/>
            </a:prstGeom>
            <a:noFill/>
            <a:ln>
              <a:noFill/>
            </a:ln>
          </p:spPr>
          <p:txBody>
            <a:bodyPr anchorCtr="0" anchor="t" bIns="0" lIns="0" spcFirstLastPara="1" rIns="0" wrap="square" tIns="0">
              <a:spAutoFit/>
            </a:bodyPr>
            <a:lstStyle/>
            <a:p>
              <a:pPr indent="0" lvl="0" marL="0" rtl="0" algn="ctr">
                <a:lnSpc>
                  <a:spcPct val="130000"/>
                </a:lnSpc>
                <a:spcBef>
                  <a:spcPts val="0"/>
                </a:spcBef>
                <a:spcAft>
                  <a:spcPts val="0"/>
                </a:spcAft>
                <a:buNone/>
              </a:pPr>
              <a:r>
                <a:rPr b="1" lang="en" sz="1000">
                  <a:solidFill>
                    <a:srgbClr val="FDC745"/>
                  </a:solidFill>
                  <a:latin typeface="Quicksand"/>
                  <a:ea typeface="Quicksand"/>
                  <a:cs typeface="Quicksand"/>
                  <a:sym typeface="Quicksand"/>
                </a:rPr>
                <a:t>SOCIAL:</a:t>
              </a:r>
              <a:endParaRPr b="1" sz="1000">
                <a:solidFill>
                  <a:srgbClr val="FDC745"/>
                </a:solidFill>
                <a:latin typeface="Quicksand"/>
                <a:ea typeface="Quicksand"/>
                <a:cs typeface="Quicksand"/>
                <a:sym typeface="Quicksand"/>
              </a:endParaRPr>
            </a:p>
          </p:txBody>
        </p:sp>
      </p:grpSp>
      <p:sp>
        <p:nvSpPr>
          <p:cNvPr id="100" name="Google Shape;100;p13"/>
          <p:cNvSpPr txBox="1"/>
          <p:nvPr/>
        </p:nvSpPr>
        <p:spPr>
          <a:xfrm>
            <a:off x="535500" y="2456550"/>
            <a:ext cx="6498900" cy="1386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en" sz="900">
                <a:solidFill>
                  <a:srgbClr val="494949"/>
                </a:solidFill>
                <a:latin typeface="Quicksand"/>
                <a:ea typeface="Quicksand"/>
                <a:cs typeface="Quicksand"/>
                <a:sym typeface="Quicksand"/>
              </a:rPr>
              <a:t>1425 Oak Street, Rivertown, OR 97501  |  (123) 456-7890  |  contact@maplegroveelem.ltd  | www.maplegroveelem.ltd</a:t>
            </a:r>
            <a:endParaRPr b="1" sz="900">
              <a:solidFill>
                <a:srgbClr val="494949"/>
              </a:solidFill>
              <a:latin typeface="Quicksand"/>
              <a:ea typeface="Quicksand"/>
              <a:cs typeface="Quicksand"/>
              <a:sym typeface="Quicksan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