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Roboto Black"/>
      <p:bold r:id="rId10"/>
      <p:boldItalic r:id="rId11"/>
    </p:embeddedFont>
    <p:embeddedFont>
      <p:font typeface="Raleway"/>
      <p:regular r:id="rId12"/>
      <p:bold r:id="rId13"/>
      <p:italic r:id="rId14"/>
      <p:boldItalic r:id="rId15"/>
    </p:embeddedFont>
    <p:embeddedFont>
      <p:font typeface="EB Garamond Medium"/>
      <p:regular r:id="rId16"/>
      <p:bold r:id="rId17"/>
      <p:italic r:id="rId18"/>
      <p:boldItalic r:id="rId19"/>
    </p:embeddedFont>
    <p:embeddedFont>
      <p:font typeface="EB Garamond SemiBold"/>
      <p:regular r:id="rId20"/>
      <p:bold r:id="rId21"/>
      <p:italic r:id="rId22"/>
      <p:boldItalic r:id="rId23"/>
    </p:embeddedFont>
    <p:embeddedFont>
      <p:font typeface="BenchNine Light"/>
      <p:regular r:id="rId24"/>
      <p:bold r:id="rId25"/>
    </p:embeddedFont>
    <p:embeddedFont>
      <p:font typeface="EB Garamond"/>
      <p:regular r:id="rId26"/>
      <p:bold r:id="rId27"/>
      <p:italic r:id="rId28"/>
      <p:boldItalic r:id="rId29"/>
    </p:embeddedFont>
    <p:embeddedFont>
      <p:font typeface="Raleway Medium"/>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27">
          <p15:clr>
            <a:srgbClr val="747775"/>
          </p15:clr>
        </p15:guide>
        <p15:guide id="2" pos="453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p:guide pos="453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SemiBold-regular.fntdata"/><Relationship Id="rId22" Type="http://schemas.openxmlformats.org/officeDocument/2006/relationships/font" Target="fonts/EBGaramondSemiBold-italic.fntdata"/><Relationship Id="rId21" Type="http://schemas.openxmlformats.org/officeDocument/2006/relationships/font" Target="fonts/EBGaramondSemiBold-bold.fntdata"/><Relationship Id="rId24" Type="http://schemas.openxmlformats.org/officeDocument/2006/relationships/font" Target="fonts/BenchNineLight-regular.fntdata"/><Relationship Id="rId23" Type="http://schemas.openxmlformats.org/officeDocument/2006/relationships/font" Target="fonts/EBGaramond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BGaramond-regular.fntdata"/><Relationship Id="rId25" Type="http://schemas.openxmlformats.org/officeDocument/2006/relationships/font" Target="fonts/BenchNineLight-bold.fntdata"/><Relationship Id="rId28" Type="http://schemas.openxmlformats.org/officeDocument/2006/relationships/font" Target="fonts/EBGaramond-italic.fntdata"/><Relationship Id="rId27" Type="http://schemas.openxmlformats.org/officeDocument/2006/relationships/font" Target="fonts/EBGaramon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Medium-bold.fntdata"/><Relationship Id="rId30" Type="http://schemas.openxmlformats.org/officeDocument/2006/relationships/font" Target="fonts/RalewayMedium-regular.fntdata"/><Relationship Id="rId11" Type="http://schemas.openxmlformats.org/officeDocument/2006/relationships/font" Target="fonts/RobotoBlack-boldItalic.fntdata"/><Relationship Id="rId33" Type="http://schemas.openxmlformats.org/officeDocument/2006/relationships/font" Target="fonts/RalewayMedium-boldItalic.fntdata"/><Relationship Id="rId10" Type="http://schemas.openxmlformats.org/officeDocument/2006/relationships/font" Target="fonts/RobotoBlack-bold.fntdata"/><Relationship Id="rId32" Type="http://schemas.openxmlformats.org/officeDocument/2006/relationships/font" Target="fonts/RalewayMedium-italic.fntdata"/><Relationship Id="rId13" Type="http://schemas.openxmlformats.org/officeDocument/2006/relationships/font" Target="fonts/Raleway-bold.fntdata"/><Relationship Id="rId12" Type="http://schemas.openxmlformats.org/officeDocument/2006/relationships/font" Target="fonts/Raleway-regular.fntdata"/><Relationship Id="rId15" Type="http://schemas.openxmlformats.org/officeDocument/2006/relationships/font" Target="fonts/Raleway-boldItalic.fntdata"/><Relationship Id="rId14" Type="http://schemas.openxmlformats.org/officeDocument/2006/relationships/font" Target="fonts/Raleway-italic.fntdata"/><Relationship Id="rId17" Type="http://schemas.openxmlformats.org/officeDocument/2006/relationships/font" Target="fonts/EBGaramondMedium-bold.fntdata"/><Relationship Id="rId16" Type="http://schemas.openxmlformats.org/officeDocument/2006/relationships/font" Target="fonts/EBGaramondMedium-regular.fntdata"/><Relationship Id="rId19" Type="http://schemas.openxmlformats.org/officeDocument/2006/relationships/font" Target="fonts/EBGaramondMedium-boldItalic.fntdata"/><Relationship Id="rId18" Type="http://schemas.openxmlformats.org/officeDocument/2006/relationships/font" Target="fonts/EBGaramondMedium-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c9740a2cab_0_3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c9740a2ca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c9740a2cab_0_7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c9740a2ca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c9740a2cab_0_13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c9740a2cab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350300" y="348200"/>
            <a:ext cx="6850675" cy="752150"/>
            <a:chOff x="350300" y="348200"/>
            <a:chExt cx="6850675" cy="752150"/>
          </a:xfrm>
        </p:grpSpPr>
        <p:cxnSp>
          <p:nvCxnSpPr>
            <p:cNvPr id="55" name="Google Shape;55;p13"/>
            <p:cNvCxnSpPr/>
            <p:nvPr/>
          </p:nvCxnSpPr>
          <p:spPr>
            <a:xfrm>
              <a:off x="360075" y="348200"/>
              <a:ext cx="6840900" cy="0"/>
            </a:xfrm>
            <a:prstGeom prst="straightConnector1">
              <a:avLst/>
            </a:prstGeom>
            <a:noFill/>
            <a:ln cap="flat" cmpd="sng" w="9525">
              <a:solidFill>
                <a:srgbClr val="353535"/>
              </a:solidFill>
              <a:prstDash val="solid"/>
              <a:round/>
              <a:headEnd len="med" w="med" type="none"/>
              <a:tailEnd len="med" w="med" type="none"/>
            </a:ln>
          </p:spPr>
        </p:cxnSp>
        <p:cxnSp>
          <p:nvCxnSpPr>
            <p:cNvPr id="56" name="Google Shape;56;p13"/>
            <p:cNvCxnSpPr/>
            <p:nvPr/>
          </p:nvCxnSpPr>
          <p:spPr>
            <a:xfrm>
              <a:off x="360075" y="1100350"/>
              <a:ext cx="6840900" cy="0"/>
            </a:xfrm>
            <a:prstGeom prst="straightConnector1">
              <a:avLst/>
            </a:prstGeom>
            <a:noFill/>
            <a:ln cap="flat" cmpd="sng" w="9525">
              <a:solidFill>
                <a:srgbClr val="353535"/>
              </a:solidFill>
              <a:prstDash val="solid"/>
              <a:round/>
              <a:headEnd len="med" w="med" type="none"/>
              <a:tailEnd len="med" w="med" type="none"/>
            </a:ln>
          </p:spPr>
        </p:cxnSp>
        <p:sp>
          <p:nvSpPr>
            <p:cNvPr id="57" name="Google Shape;57;p13"/>
            <p:cNvSpPr txBox="1"/>
            <p:nvPr/>
          </p:nvSpPr>
          <p:spPr>
            <a:xfrm>
              <a:off x="350300" y="611700"/>
              <a:ext cx="9051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rgbClr val="353535"/>
                  </a:solidFill>
                  <a:latin typeface="EB Garamond Medium"/>
                  <a:ea typeface="EB Garamond Medium"/>
                  <a:cs typeface="EB Garamond Medium"/>
                  <a:sym typeface="EB Garamond Medium"/>
                </a:rPr>
                <a:t>Edition#20</a:t>
              </a:r>
              <a:endParaRPr>
                <a:solidFill>
                  <a:srgbClr val="353535"/>
                </a:solidFill>
                <a:latin typeface="EB Garamond Medium"/>
                <a:ea typeface="EB Garamond Medium"/>
                <a:cs typeface="EB Garamond Medium"/>
                <a:sym typeface="EB Garamond Medium"/>
              </a:endParaRPr>
            </a:p>
          </p:txBody>
        </p:sp>
        <p:sp>
          <p:nvSpPr>
            <p:cNvPr id="58" name="Google Shape;58;p13"/>
            <p:cNvSpPr txBox="1"/>
            <p:nvPr/>
          </p:nvSpPr>
          <p:spPr>
            <a:xfrm>
              <a:off x="6295875" y="611700"/>
              <a:ext cx="9051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a:solidFill>
                    <a:srgbClr val="353535"/>
                  </a:solidFill>
                  <a:latin typeface="EB Garamond Medium"/>
                  <a:ea typeface="EB Garamond Medium"/>
                  <a:cs typeface="EB Garamond Medium"/>
                  <a:sym typeface="EB Garamond Medium"/>
                </a:rPr>
                <a:t>July 2024</a:t>
              </a:r>
              <a:endParaRPr>
                <a:solidFill>
                  <a:srgbClr val="353535"/>
                </a:solidFill>
                <a:latin typeface="EB Garamond Medium"/>
                <a:ea typeface="EB Garamond Medium"/>
                <a:cs typeface="EB Garamond Medium"/>
                <a:sym typeface="EB Garamond Medium"/>
              </a:endParaRPr>
            </a:p>
          </p:txBody>
        </p:sp>
        <p:sp>
          <p:nvSpPr>
            <p:cNvPr id="59" name="Google Shape;59;p13"/>
            <p:cNvSpPr txBox="1"/>
            <p:nvPr/>
          </p:nvSpPr>
          <p:spPr>
            <a:xfrm>
              <a:off x="1123200" y="498950"/>
              <a:ext cx="53136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2800">
                  <a:solidFill>
                    <a:srgbClr val="353535"/>
                  </a:solidFill>
                  <a:latin typeface="EB Garamond"/>
                  <a:ea typeface="EB Garamond"/>
                  <a:cs typeface="EB Garamond"/>
                  <a:sym typeface="EB Garamond"/>
                </a:rPr>
                <a:t>THE ENCHANTING HERALD</a:t>
              </a:r>
              <a:endParaRPr b="1" sz="2800">
                <a:solidFill>
                  <a:srgbClr val="353535"/>
                </a:solidFill>
                <a:latin typeface="EB Garamond"/>
                <a:ea typeface="EB Garamond"/>
                <a:cs typeface="EB Garamond"/>
                <a:sym typeface="EB Garamond"/>
              </a:endParaRPr>
            </a:p>
          </p:txBody>
        </p:sp>
      </p:grpSp>
      <p:grpSp>
        <p:nvGrpSpPr>
          <p:cNvPr id="60" name="Google Shape;60;p13"/>
          <p:cNvGrpSpPr/>
          <p:nvPr/>
        </p:nvGrpSpPr>
        <p:grpSpPr>
          <a:xfrm>
            <a:off x="361300" y="1306963"/>
            <a:ext cx="6840000" cy="281100"/>
            <a:chOff x="361300" y="1306963"/>
            <a:chExt cx="6840000" cy="281100"/>
          </a:xfrm>
        </p:grpSpPr>
        <p:sp>
          <p:nvSpPr>
            <p:cNvPr id="61" name="Google Shape;61;p13"/>
            <p:cNvSpPr/>
            <p:nvPr/>
          </p:nvSpPr>
          <p:spPr>
            <a:xfrm>
              <a:off x="361300" y="1306963"/>
              <a:ext cx="6840000" cy="281100"/>
            </a:xfrm>
            <a:prstGeom prst="rect">
              <a:avLst/>
            </a:prstGeom>
            <a:solidFill>
              <a:srgbClr val="35353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3"/>
            <p:cNvSpPr txBox="1"/>
            <p:nvPr/>
          </p:nvSpPr>
          <p:spPr>
            <a:xfrm>
              <a:off x="1123200" y="1355113"/>
              <a:ext cx="53136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chemeClr val="lt1"/>
                  </a:solidFill>
                  <a:latin typeface="EB Garamond"/>
                  <a:ea typeface="EB Garamond"/>
                  <a:cs typeface="EB Garamond"/>
                  <a:sym typeface="EB Garamond"/>
                </a:rPr>
                <a:t>Elegance Unveiled: Introducing</a:t>
              </a:r>
              <a:endParaRPr sz="1200">
                <a:solidFill>
                  <a:schemeClr val="lt1"/>
                </a:solidFill>
                <a:latin typeface="EB Garamond"/>
                <a:ea typeface="EB Garamond"/>
                <a:cs typeface="EB Garamond"/>
                <a:sym typeface="EB Garamond"/>
              </a:endParaRPr>
            </a:p>
          </p:txBody>
        </p:sp>
      </p:grpSp>
      <p:sp>
        <p:nvSpPr>
          <p:cNvPr id="63" name="Google Shape;63;p13"/>
          <p:cNvSpPr txBox="1"/>
          <p:nvPr/>
        </p:nvSpPr>
        <p:spPr>
          <a:xfrm>
            <a:off x="72675" y="1568975"/>
            <a:ext cx="7414500" cy="1200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7800">
                <a:solidFill>
                  <a:srgbClr val="353535"/>
                </a:solidFill>
                <a:latin typeface="BenchNine Light"/>
                <a:ea typeface="BenchNine Light"/>
                <a:cs typeface="BenchNine Light"/>
                <a:sym typeface="BenchNine Light"/>
              </a:rPr>
              <a:t>ELEGANCE IN EVERY LINE:</a:t>
            </a:r>
            <a:endParaRPr sz="7800">
              <a:solidFill>
                <a:srgbClr val="353535"/>
              </a:solidFill>
              <a:latin typeface="BenchNine Light"/>
              <a:ea typeface="BenchNine Light"/>
              <a:cs typeface="BenchNine Light"/>
              <a:sym typeface="BenchNine Light"/>
            </a:endParaRPr>
          </a:p>
        </p:txBody>
      </p:sp>
      <p:sp>
        <p:nvSpPr>
          <p:cNvPr id="64" name="Google Shape;64;p13"/>
          <p:cNvSpPr txBox="1"/>
          <p:nvPr/>
        </p:nvSpPr>
        <p:spPr>
          <a:xfrm>
            <a:off x="736950" y="2708486"/>
            <a:ext cx="6086100" cy="446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uk" sz="2900">
                <a:solidFill>
                  <a:srgbClr val="353535"/>
                </a:solidFill>
                <a:latin typeface="EB Garamond"/>
                <a:ea typeface="EB Garamond"/>
                <a:cs typeface="EB Garamond"/>
                <a:sym typeface="EB Garamond"/>
              </a:rPr>
              <a:t>Introducing Our Sophisticated Gazette</a:t>
            </a:r>
            <a:endParaRPr i="1" sz="2900">
              <a:solidFill>
                <a:srgbClr val="353535"/>
              </a:solidFill>
              <a:latin typeface="EB Garamond"/>
              <a:ea typeface="EB Garamond"/>
              <a:cs typeface="EB Garamond"/>
              <a:sym typeface="EB Garamond"/>
            </a:endParaRPr>
          </a:p>
        </p:txBody>
      </p:sp>
      <p:grpSp>
        <p:nvGrpSpPr>
          <p:cNvPr id="65" name="Google Shape;65;p13"/>
          <p:cNvGrpSpPr/>
          <p:nvPr/>
        </p:nvGrpSpPr>
        <p:grpSpPr>
          <a:xfrm>
            <a:off x="360000" y="3402125"/>
            <a:ext cx="6840003" cy="3779934"/>
            <a:chOff x="360000" y="3402125"/>
            <a:chExt cx="6840003" cy="3779934"/>
          </a:xfrm>
        </p:grpSpPr>
        <p:pic>
          <p:nvPicPr>
            <p:cNvPr id="66" name="Google Shape;66;p13"/>
            <p:cNvPicPr preferRelativeResize="0"/>
            <p:nvPr/>
          </p:nvPicPr>
          <p:blipFill>
            <a:blip r:embed="rId3">
              <a:alphaModFix/>
            </a:blip>
            <a:stretch>
              <a:fillRect/>
            </a:stretch>
          </p:blipFill>
          <p:spPr>
            <a:xfrm>
              <a:off x="360000" y="3402125"/>
              <a:ext cx="6840003" cy="3379921"/>
            </a:xfrm>
            <a:prstGeom prst="rect">
              <a:avLst/>
            </a:prstGeom>
            <a:noFill/>
            <a:ln>
              <a:noFill/>
            </a:ln>
          </p:spPr>
        </p:pic>
        <p:sp>
          <p:nvSpPr>
            <p:cNvPr id="67" name="Google Shape;67;p13"/>
            <p:cNvSpPr txBox="1"/>
            <p:nvPr/>
          </p:nvSpPr>
          <p:spPr>
            <a:xfrm>
              <a:off x="736950" y="6951059"/>
              <a:ext cx="6086100" cy="231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uk" sz="1500">
                  <a:solidFill>
                    <a:srgbClr val="353535"/>
                  </a:solidFill>
                  <a:latin typeface="EB Garamond"/>
                  <a:ea typeface="EB Garamond"/>
                  <a:cs typeface="EB Garamond"/>
                  <a:sym typeface="EB Garamond"/>
                </a:rPr>
                <a:t>Elegance Unveiled: Introducing "The Enchanting Herald"</a:t>
              </a:r>
              <a:endParaRPr i="1" sz="1500">
                <a:solidFill>
                  <a:srgbClr val="353535"/>
                </a:solidFill>
                <a:latin typeface="EB Garamond"/>
                <a:ea typeface="EB Garamond"/>
                <a:cs typeface="EB Garamond"/>
                <a:sym typeface="EB Garamond"/>
              </a:endParaRPr>
            </a:p>
          </p:txBody>
        </p:sp>
      </p:grpSp>
      <p:grpSp>
        <p:nvGrpSpPr>
          <p:cNvPr id="68" name="Google Shape;68;p13"/>
          <p:cNvGrpSpPr/>
          <p:nvPr/>
        </p:nvGrpSpPr>
        <p:grpSpPr>
          <a:xfrm>
            <a:off x="354820" y="7456475"/>
            <a:ext cx="6864609" cy="2978875"/>
            <a:chOff x="354820" y="7456475"/>
            <a:chExt cx="6864609" cy="2978875"/>
          </a:xfrm>
        </p:grpSpPr>
        <p:sp>
          <p:nvSpPr>
            <p:cNvPr id="69" name="Google Shape;69;p13"/>
            <p:cNvSpPr txBox="1"/>
            <p:nvPr/>
          </p:nvSpPr>
          <p:spPr>
            <a:xfrm>
              <a:off x="2149550" y="7456475"/>
              <a:ext cx="3261000" cy="292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900">
                  <a:solidFill>
                    <a:srgbClr val="353535"/>
                  </a:solidFill>
                  <a:latin typeface="Roboto Black"/>
                  <a:ea typeface="Roboto Black"/>
                  <a:cs typeface="Roboto Black"/>
                  <a:sym typeface="Roboto Black"/>
                </a:rPr>
                <a:t>INTRODUCTION:</a:t>
              </a:r>
              <a:endParaRPr sz="1900">
                <a:solidFill>
                  <a:srgbClr val="353535"/>
                </a:solidFill>
                <a:latin typeface="Roboto Black"/>
                <a:ea typeface="Roboto Black"/>
                <a:cs typeface="Roboto Black"/>
                <a:sym typeface="Roboto Black"/>
              </a:endParaRPr>
            </a:p>
          </p:txBody>
        </p:sp>
        <p:sp>
          <p:nvSpPr>
            <p:cNvPr id="70" name="Google Shape;70;p13"/>
            <p:cNvSpPr txBox="1"/>
            <p:nvPr/>
          </p:nvSpPr>
          <p:spPr>
            <a:xfrm>
              <a:off x="354820" y="7895550"/>
              <a:ext cx="2121300" cy="2539800"/>
            </a:xfrm>
            <a:prstGeom prst="rect">
              <a:avLst/>
            </a:prstGeom>
            <a:noFill/>
            <a:ln>
              <a:noFill/>
            </a:ln>
          </p:spPr>
          <p:txBody>
            <a:bodyPr anchorCtr="0" anchor="t" bIns="0" lIns="0" spcFirstLastPara="1" rIns="0" wrap="square" tIns="0">
              <a:spAutoFit/>
            </a:bodyPr>
            <a:lstStyle/>
            <a:p>
              <a:pPr indent="0" lvl="0" marL="0" rtl="0" algn="just">
                <a:lnSpc>
                  <a:spcPct val="140000"/>
                </a:lnSpc>
                <a:spcBef>
                  <a:spcPts val="0"/>
                </a:spcBef>
                <a:spcAft>
                  <a:spcPts val="0"/>
                </a:spcAft>
                <a:buNone/>
              </a:pPr>
              <a:r>
                <a:rPr lang="uk" sz="1100">
                  <a:solidFill>
                    <a:srgbClr val="353535"/>
                  </a:solidFill>
                  <a:latin typeface="Raleway Medium"/>
                  <a:ea typeface="Raleway Medium"/>
                  <a:cs typeface="Raleway Medium"/>
                  <a:sym typeface="Raleway Medium"/>
                </a:rPr>
                <a:t>Welcome to the inaugural edition of "The Enchanting Herald"—where elegance and intellect converge to create a reading experience unlike any other. In a world inundated with information overload, we stand as a sanctuary of sophistication, offering our discerning readers a haven of refined discourse. Сaptivating narratives lead.</a:t>
              </a:r>
              <a:endParaRPr sz="1100">
                <a:solidFill>
                  <a:srgbClr val="353535"/>
                </a:solidFill>
                <a:latin typeface="Raleway Medium"/>
                <a:ea typeface="Raleway Medium"/>
                <a:cs typeface="Raleway Medium"/>
                <a:sym typeface="Raleway Medium"/>
              </a:endParaRPr>
            </a:p>
          </p:txBody>
        </p:sp>
        <p:sp>
          <p:nvSpPr>
            <p:cNvPr id="71" name="Google Shape;71;p13"/>
            <p:cNvSpPr txBox="1"/>
            <p:nvPr/>
          </p:nvSpPr>
          <p:spPr>
            <a:xfrm>
              <a:off x="2676075" y="7895550"/>
              <a:ext cx="2171700" cy="2539800"/>
            </a:xfrm>
            <a:prstGeom prst="rect">
              <a:avLst/>
            </a:prstGeom>
            <a:noFill/>
            <a:ln>
              <a:noFill/>
            </a:ln>
          </p:spPr>
          <p:txBody>
            <a:bodyPr anchorCtr="0" anchor="t" bIns="0" lIns="0" spcFirstLastPara="1" rIns="0" wrap="square" tIns="0">
              <a:spAutoFit/>
            </a:bodyPr>
            <a:lstStyle/>
            <a:p>
              <a:pPr indent="0" lvl="0" marL="0" rtl="0" algn="just">
                <a:lnSpc>
                  <a:spcPct val="140000"/>
                </a:lnSpc>
                <a:spcBef>
                  <a:spcPts val="0"/>
                </a:spcBef>
                <a:spcAft>
                  <a:spcPts val="0"/>
                </a:spcAft>
                <a:buNone/>
              </a:pPr>
              <a:r>
                <a:rPr lang="uk" sz="1100">
                  <a:solidFill>
                    <a:srgbClr val="353535"/>
                  </a:solidFill>
                  <a:latin typeface="Raleway Medium"/>
                  <a:ea typeface="Raleway Medium"/>
                  <a:cs typeface="Raleway Medium"/>
                  <a:sym typeface="Raleway Medium"/>
                </a:rPr>
                <a:t>In our lead feature, we delve into the essence of elegance itself, exploring its multifaceted nature across various domains of life. From the graceful movements of ballet to the intricate melodies of classical music, we celebrate the enduring allure of refined taste and cultural appreciation. From the graceful movements ballet to the intricate  celebrate.</a:t>
              </a:r>
              <a:endParaRPr sz="1100">
                <a:solidFill>
                  <a:srgbClr val="353535"/>
                </a:solidFill>
                <a:latin typeface="Raleway Medium"/>
                <a:ea typeface="Raleway Medium"/>
                <a:cs typeface="Raleway Medium"/>
                <a:sym typeface="Raleway Medium"/>
              </a:endParaRPr>
            </a:p>
          </p:txBody>
        </p:sp>
        <p:sp>
          <p:nvSpPr>
            <p:cNvPr id="72" name="Google Shape;72;p13"/>
            <p:cNvSpPr txBox="1"/>
            <p:nvPr/>
          </p:nvSpPr>
          <p:spPr>
            <a:xfrm>
              <a:off x="5047730" y="7895550"/>
              <a:ext cx="2171700" cy="2539800"/>
            </a:xfrm>
            <a:prstGeom prst="rect">
              <a:avLst/>
            </a:prstGeom>
            <a:noFill/>
            <a:ln>
              <a:noFill/>
            </a:ln>
          </p:spPr>
          <p:txBody>
            <a:bodyPr anchorCtr="0" anchor="t" bIns="0" lIns="0" spcFirstLastPara="1" rIns="0" wrap="square" tIns="0">
              <a:spAutoFit/>
            </a:bodyPr>
            <a:lstStyle/>
            <a:p>
              <a:pPr indent="0" lvl="0" marL="0" rtl="0" algn="just">
                <a:lnSpc>
                  <a:spcPct val="140000"/>
                </a:lnSpc>
                <a:spcBef>
                  <a:spcPts val="0"/>
                </a:spcBef>
                <a:spcAft>
                  <a:spcPts val="0"/>
                </a:spcAft>
                <a:buNone/>
              </a:pPr>
              <a:r>
                <a:rPr lang="uk" sz="1100">
                  <a:solidFill>
                    <a:srgbClr val="353535"/>
                  </a:solidFill>
                  <a:latin typeface="Raleway Medium"/>
                  <a:ea typeface="Raleway Medium"/>
                  <a:cs typeface="Raleway Medium"/>
                  <a:sym typeface="Raleway Medium"/>
                </a:rPr>
                <a:t>Our editorial reflects on the importance of infusing elegance into the fabric of our daily lives. From the way we dress to the manner in which we conduct ourselves, we advocate for a return to the timeless virtues of poise, grace, and refinement. Сaptivating narratives. Our editorial reflects on the importance into the fabric of our.</a:t>
              </a:r>
              <a:endParaRPr sz="1100">
                <a:solidFill>
                  <a:srgbClr val="353535"/>
                </a:solidFill>
                <a:latin typeface="Raleway Medium"/>
                <a:ea typeface="Raleway Medium"/>
                <a:cs typeface="Raleway Medium"/>
                <a:sym typeface="Raleway Mediu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grpSp>
        <p:nvGrpSpPr>
          <p:cNvPr id="77" name="Google Shape;77;p14"/>
          <p:cNvGrpSpPr/>
          <p:nvPr/>
        </p:nvGrpSpPr>
        <p:grpSpPr>
          <a:xfrm>
            <a:off x="354662" y="348200"/>
            <a:ext cx="6850675" cy="752150"/>
            <a:chOff x="350300" y="348200"/>
            <a:chExt cx="6850675" cy="752150"/>
          </a:xfrm>
        </p:grpSpPr>
        <p:cxnSp>
          <p:nvCxnSpPr>
            <p:cNvPr id="78" name="Google Shape;78;p14"/>
            <p:cNvCxnSpPr/>
            <p:nvPr/>
          </p:nvCxnSpPr>
          <p:spPr>
            <a:xfrm>
              <a:off x="360075" y="348200"/>
              <a:ext cx="6840900" cy="0"/>
            </a:xfrm>
            <a:prstGeom prst="straightConnector1">
              <a:avLst/>
            </a:prstGeom>
            <a:noFill/>
            <a:ln cap="flat" cmpd="sng" w="9525">
              <a:solidFill>
                <a:srgbClr val="353535"/>
              </a:solidFill>
              <a:prstDash val="solid"/>
              <a:round/>
              <a:headEnd len="med" w="med" type="none"/>
              <a:tailEnd len="med" w="med" type="none"/>
            </a:ln>
          </p:spPr>
        </p:cxnSp>
        <p:cxnSp>
          <p:nvCxnSpPr>
            <p:cNvPr id="79" name="Google Shape;79;p14"/>
            <p:cNvCxnSpPr/>
            <p:nvPr/>
          </p:nvCxnSpPr>
          <p:spPr>
            <a:xfrm>
              <a:off x="360075" y="1100350"/>
              <a:ext cx="6840900" cy="0"/>
            </a:xfrm>
            <a:prstGeom prst="straightConnector1">
              <a:avLst/>
            </a:prstGeom>
            <a:noFill/>
            <a:ln cap="flat" cmpd="sng" w="9525">
              <a:solidFill>
                <a:srgbClr val="353535"/>
              </a:solidFill>
              <a:prstDash val="solid"/>
              <a:round/>
              <a:headEnd len="med" w="med" type="none"/>
              <a:tailEnd len="med" w="med" type="none"/>
            </a:ln>
          </p:spPr>
        </p:cxnSp>
        <p:sp>
          <p:nvSpPr>
            <p:cNvPr id="80" name="Google Shape;80;p14"/>
            <p:cNvSpPr txBox="1"/>
            <p:nvPr/>
          </p:nvSpPr>
          <p:spPr>
            <a:xfrm>
              <a:off x="350300" y="611700"/>
              <a:ext cx="9051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rgbClr val="353535"/>
                  </a:solidFill>
                  <a:latin typeface="EB Garamond Medium"/>
                  <a:ea typeface="EB Garamond Medium"/>
                  <a:cs typeface="EB Garamond Medium"/>
                  <a:sym typeface="EB Garamond Medium"/>
                </a:rPr>
                <a:t>Edition#20</a:t>
              </a:r>
              <a:endParaRPr>
                <a:solidFill>
                  <a:srgbClr val="353535"/>
                </a:solidFill>
                <a:latin typeface="EB Garamond Medium"/>
                <a:ea typeface="EB Garamond Medium"/>
                <a:cs typeface="EB Garamond Medium"/>
                <a:sym typeface="EB Garamond Medium"/>
              </a:endParaRPr>
            </a:p>
          </p:txBody>
        </p:sp>
        <p:sp>
          <p:nvSpPr>
            <p:cNvPr id="81" name="Google Shape;81;p14"/>
            <p:cNvSpPr txBox="1"/>
            <p:nvPr/>
          </p:nvSpPr>
          <p:spPr>
            <a:xfrm>
              <a:off x="6295875" y="611700"/>
              <a:ext cx="9051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a:solidFill>
                    <a:srgbClr val="353535"/>
                  </a:solidFill>
                  <a:latin typeface="EB Garamond Medium"/>
                  <a:ea typeface="EB Garamond Medium"/>
                  <a:cs typeface="EB Garamond Medium"/>
                  <a:sym typeface="EB Garamond Medium"/>
                </a:rPr>
                <a:t>July 2024</a:t>
              </a:r>
              <a:endParaRPr>
                <a:solidFill>
                  <a:srgbClr val="353535"/>
                </a:solidFill>
                <a:latin typeface="EB Garamond Medium"/>
                <a:ea typeface="EB Garamond Medium"/>
                <a:cs typeface="EB Garamond Medium"/>
                <a:sym typeface="EB Garamond Medium"/>
              </a:endParaRPr>
            </a:p>
          </p:txBody>
        </p:sp>
        <p:sp>
          <p:nvSpPr>
            <p:cNvPr id="82" name="Google Shape;82;p14"/>
            <p:cNvSpPr txBox="1"/>
            <p:nvPr/>
          </p:nvSpPr>
          <p:spPr>
            <a:xfrm>
              <a:off x="1123200" y="498950"/>
              <a:ext cx="53136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2800">
                  <a:solidFill>
                    <a:srgbClr val="353535"/>
                  </a:solidFill>
                  <a:latin typeface="EB Garamond"/>
                  <a:ea typeface="EB Garamond"/>
                  <a:cs typeface="EB Garamond"/>
                  <a:sym typeface="EB Garamond"/>
                </a:rPr>
                <a:t>THE ENCHANTING HERALD</a:t>
              </a:r>
              <a:endParaRPr b="1" sz="2800">
                <a:solidFill>
                  <a:srgbClr val="353535"/>
                </a:solidFill>
                <a:latin typeface="EB Garamond"/>
                <a:ea typeface="EB Garamond"/>
                <a:cs typeface="EB Garamond"/>
                <a:sym typeface="EB Garamond"/>
              </a:endParaRPr>
            </a:p>
          </p:txBody>
        </p:sp>
      </p:grpSp>
      <p:sp>
        <p:nvSpPr>
          <p:cNvPr id="83" name="Google Shape;83;p14"/>
          <p:cNvSpPr txBox="1"/>
          <p:nvPr/>
        </p:nvSpPr>
        <p:spPr>
          <a:xfrm>
            <a:off x="354650" y="1293689"/>
            <a:ext cx="26661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800">
                <a:solidFill>
                  <a:srgbClr val="353535"/>
                </a:solidFill>
                <a:latin typeface="Roboto Black"/>
                <a:ea typeface="Roboto Black"/>
                <a:cs typeface="Roboto Black"/>
                <a:sym typeface="Roboto Black"/>
              </a:rPr>
              <a:t>CULTURE CORNER:</a:t>
            </a:r>
            <a:endParaRPr sz="1800">
              <a:solidFill>
                <a:srgbClr val="353535"/>
              </a:solidFill>
              <a:latin typeface="Roboto Black"/>
              <a:ea typeface="Roboto Black"/>
              <a:cs typeface="Roboto Black"/>
              <a:sym typeface="Roboto Black"/>
            </a:endParaRPr>
          </a:p>
        </p:txBody>
      </p:sp>
      <p:sp>
        <p:nvSpPr>
          <p:cNvPr id="84" name="Google Shape;84;p14"/>
          <p:cNvSpPr txBox="1"/>
          <p:nvPr/>
        </p:nvSpPr>
        <p:spPr>
          <a:xfrm>
            <a:off x="349475" y="1764250"/>
            <a:ext cx="1283400" cy="2978400"/>
          </a:xfrm>
          <a:prstGeom prst="rect">
            <a:avLst/>
          </a:prstGeom>
          <a:noFill/>
          <a:ln>
            <a:noFill/>
          </a:ln>
        </p:spPr>
        <p:txBody>
          <a:bodyPr anchorCtr="0" anchor="t" bIns="0" lIns="0" spcFirstLastPara="1" rIns="0" wrap="square" tIns="0">
            <a:spAutoFit/>
          </a:bodyPr>
          <a:lstStyle/>
          <a:p>
            <a:pPr indent="0" lvl="0" marL="0" rtl="0" algn="just">
              <a:lnSpc>
                <a:spcPct val="137000"/>
              </a:lnSpc>
              <a:spcBef>
                <a:spcPts val="0"/>
              </a:spcBef>
              <a:spcAft>
                <a:spcPts val="0"/>
              </a:spcAft>
              <a:buNone/>
            </a:pPr>
            <a:r>
              <a:rPr lang="uk" sz="650">
                <a:solidFill>
                  <a:srgbClr val="353535"/>
                </a:solidFill>
                <a:latin typeface="Raleway Medium"/>
                <a:ea typeface="Raleway Medium"/>
                <a:cs typeface="Raleway Medium"/>
                <a:sym typeface="Raleway Medium"/>
              </a:rPr>
              <a:t>Welcome to the refined world of our elegant gazette, where every word is crafted with finesse and every story exudes sophistication. In today's fast-paced digital era, where brevity often trumps depth, we stand as a beacon of timeless elegance, offering our readers a sanctuary of thoughtfully curated. Within our pages, you'll discover a symphony of diverse voices, perspectives, and narratives meticulously woven together to create a tapestry of enlightenment and entertainment. From insightful analyses of current affairs to captivating tales of human experience, we strive to captivate your intellect and stir your emotions.</a:t>
            </a:r>
            <a:endParaRPr sz="650">
              <a:solidFill>
                <a:srgbClr val="353535"/>
              </a:solidFill>
              <a:latin typeface="Raleway Medium"/>
              <a:ea typeface="Raleway Medium"/>
              <a:cs typeface="Raleway Medium"/>
              <a:sym typeface="Raleway Medium"/>
            </a:endParaRPr>
          </a:p>
        </p:txBody>
      </p:sp>
      <p:sp>
        <p:nvSpPr>
          <p:cNvPr id="85" name="Google Shape;85;p14"/>
          <p:cNvSpPr txBox="1"/>
          <p:nvPr/>
        </p:nvSpPr>
        <p:spPr>
          <a:xfrm>
            <a:off x="1735733" y="1764250"/>
            <a:ext cx="1283400" cy="2978400"/>
          </a:xfrm>
          <a:prstGeom prst="rect">
            <a:avLst/>
          </a:prstGeom>
          <a:noFill/>
          <a:ln>
            <a:noFill/>
          </a:ln>
        </p:spPr>
        <p:txBody>
          <a:bodyPr anchorCtr="0" anchor="t" bIns="0" lIns="0" spcFirstLastPara="1" rIns="0" wrap="square" tIns="0">
            <a:spAutoFit/>
          </a:bodyPr>
          <a:lstStyle/>
          <a:p>
            <a:pPr indent="0" lvl="0" marL="0" rtl="0" algn="just">
              <a:lnSpc>
                <a:spcPct val="137000"/>
              </a:lnSpc>
              <a:spcBef>
                <a:spcPts val="0"/>
              </a:spcBef>
              <a:spcAft>
                <a:spcPts val="0"/>
              </a:spcAft>
              <a:buNone/>
            </a:pPr>
            <a:r>
              <a:rPr lang="uk" sz="650">
                <a:solidFill>
                  <a:srgbClr val="353535"/>
                </a:solidFill>
                <a:latin typeface="Raleway Medium"/>
                <a:ea typeface="Raleway Medium"/>
                <a:cs typeface="Raleway Medium"/>
                <a:sym typeface="Raleway Medium"/>
              </a:rPr>
              <a:t>But elegance isn't merely found in our content—it permeates every aspect of our publication. From the graceful typography adorning our pages to the artful layout designed to delight the eye, we believe in the power of aesthetics to elevate the reading experience Join us on a journey where sophistication meets substance, where every turn of the page brings a new revelation, and where the pursuit of knowledge is synonymous with the appreciation of beauty. In our elegant gazette, enlightenment is not just a destination—it's a way of life. where the pursuit of knowledge is synonymous with the appreciation of beauty. In our elegant , enlightenment is not just a destination—it's a way life.</a:t>
            </a:r>
            <a:endParaRPr sz="650">
              <a:solidFill>
                <a:srgbClr val="353535"/>
              </a:solidFill>
              <a:latin typeface="Raleway Medium"/>
              <a:ea typeface="Raleway Medium"/>
              <a:cs typeface="Raleway Medium"/>
              <a:sym typeface="Raleway Medium"/>
            </a:endParaRPr>
          </a:p>
        </p:txBody>
      </p:sp>
      <p:sp>
        <p:nvSpPr>
          <p:cNvPr id="86" name="Google Shape;86;p14"/>
          <p:cNvSpPr txBox="1"/>
          <p:nvPr/>
        </p:nvSpPr>
        <p:spPr>
          <a:xfrm>
            <a:off x="3121992" y="1764250"/>
            <a:ext cx="1283400" cy="2978400"/>
          </a:xfrm>
          <a:prstGeom prst="rect">
            <a:avLst/>
          </a:prstGeom>
          <a:noFill/>
          <a:ln>
            <a:noFill/>
          </a:ln>
        </p:spPr>
        <p:txBody>
          <a:bodyPr anchorCtr="0" anchor="t" bIns="0" lIns="0" spcFirstLastPara="1" rIns="0" wrap="square" tIns="0">
            <a:spAutoFit/>
          </a:bodyPr>
          <a:lstStyle/>
          <a:p>
            <a:pPr indent="0" lvl="0" marL="0" rtl="0" algn="just">
              <a:lnSpc>
                <a:spcPct val="137000"/>
              </a:lnSpc>
              <a:spcBef>
                <a:spcPts val="0"/>
              </a:spcBef>
              <a:spcAft>
                <a:spcPts val="0"/>
              </a:spcAft>
              <a:buNone/>
            </a:pPr>
            <a:r>
              <a:rPr lang="uk" sz="650">
                <a:solidFill>
                  <a:srgbClr val="353535"/>
                </a:solidFill>
                <a:latin typeface="Raleway Medium"/>
                <a:ea typeface="Raleway Medium"/>
                <a:cs typeface="Raleway Medium"/>
                <a:sym typeface="Raleway Medium"/>
              </a:rPr>
              <a:t>Welcome to the refined world of our elegant gazette, where every word is crafted with finesse and every story exudes sophistication. In today's fast-paced digital era, where brevity often trumps depth, we stand as a beacon of timeless elegance, offering our readers a sanctuary of thoughtfully curated. Within our pages, you'll discover a symphony of diverse voices, perspectives, and narratives meticulously woven together to create a tapestry of enlightenment and entertainment. From insightful analyses of current affairs to captivating tales of human experience, we strive to captivate your intellect and stir your emotions.</a:t>
            </a:r>
            <a:endParaRPr sz="650">
              <a:solidFill>
                <a:srgbClr val="353535"/>
              </a:solidFill>
              <a:latin typeface="Raleway Medium"/>
              <a:ea typeface="Raleway Medium"/>
              <a:cs typeface="Raleway Medium"/>
              <a:sym typeface="Raleway Medium"/>
            </a:endParaRPr>
          </a:p>
        </p:txBody>
      </p:sp>
      <p:sp>
        <p:nvSpPr>
          <p:cNvPr id="87" name="Google Shape;87;p14"/>
          <p:cNvSpPr txBox="1"/>
          <p:nvPr/>
        </p:nvSpPr>
        <p:spPr>
          <a:xfrm>
            <a:off x="4508250" y="1764250"/>
            <a:ext cx="1283400" cy="2978400"/>
          </a:xfrm>
          <a:prstGeom prst="rect">
            <a:avLst/>
          </a:prstGeom>
          <a:noFill/>
          <a:ln>
            <a:noFill/>
          </a:ln>
        </p:spPr>
        <p:txBody>
          <a:bodyPr anchorCtr="0" anchor="t" bIns="0" lIns="0" spcFirstLastPara="1" rIns="0" wrap="square" tIns="0">
            <a:spAutoFit/>
          </a:bodyPr>
          <a:lstStyle/>
          <a:p>
            <a:pPr indent="0" lvl="0" marL="0" rtl="0" algn="just">
              <a:lnSpc>
                <a:spcPct val="137000"/>
              </a:lnSpc>
              <a:spcBef>
                <a:spcPts val="0"/>
              </a:spcBef>
              <a:spcAft>
                <a:spcPts val="0"/>
              </a:spcAft>
              <a:buNone/>
            </a:pPr>
            <a:r>
              <a:rPr lang="uk" sz="650">
                <a:solidFill>
                  <a:srgbClr val="353535"/>
                </a:solidFill>
                <a:latin typeface="Raleway Medium"/>
                <a:ea typeface="Raleway Medium"/>
                <a:cs typeface="Raleway Medium"/>
                <a:sym typeface="Raleway Medium"/>
              </a:rPr>
              <a:t>But elegance isn't merely found in our content—it permeates every aspect of our publication. From the graceful typography adorning our pages to the artful layout designed to delight the eye, we believe in the power of aesthetics to elevate the reading experience Join us on a journey where sophistication meets substance, where every turn of the page brings a new revelation, and where the pursuit of knowledge is synonymous with the appreciation of beauty. In our elegant gazette, enlightenment is not just a destination—it's a way of life. where the pursuit of knowledge is synonymous with the appreciation of beauty. In our elegant , enlightenment is not just a destination—it's a way life.</a:t>
            </a:r>
            <a:endParaRPr sz="650">
              <a:solidFill>
                <a:srgbClr val="353535"/>
              </a:solidFill>
              <a:latin typeface="Raleway Medium"/>
              <a:ea typeface="Raleway Medium"/>
              <a:cs typeface="Raleway Medium"/>
              <a:sym typeface="Raleway Medium"/>
            </a:endParaRPr>
          </a:p>
        </p:txBody>
      </p:sp>
      <p:sp>
        <p:nvSpPr>
          <p:cNvPr id="88" name="Google Shape;88;p14"/>
          <p:cNvSpPr txBox="1"/>
          <p:nvPr/>
        </p:nvSpPr>
        <p:spPr>
          <a:xfrm>
            <a:off x="3518025" y="1319375"/>
            <a:ext cx="2273700" cy="231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i="1" lang="uk" sz="1500">
                <a:solidFill>
                  <a:srgbClr val="353535"/>
                </a:solidFill>
                <a:latin typeface="EB Garamond"/>
                <a:ea typeface="EB Garamond"/>
                <a:cs typeface="EB Garamond"/>
                <a:sym typeface="EB Garamond"/>
              </a:rPr>
              <a:t>Spotlight on Timeless Classics</a:t>
            </a:r>
            <a:endParaRPr i="1" sz="1500">
              <a:solidFill>
                <a:srgbClr val="353535"/>
              </a:solidFill>
              <a:latin typeface="EB Garamond"/>
              <a:ea typeface="EB Garamond"/>
              <a:cs typeface="EB Garamond"/>
              <a:sym typeface="EB Garamond"/>
            </a:endParaRPr>
          </a:p>
        </p:txBody>
      </p:sp>
      <p:pic>
        <p:nvPicPr>
          <p:cNvPr id="89" name="Google Shape;89;p14"/>
          <p:cNvPicPr preferRelativeResize="0"/>
          <p:nvPr/>
        </p:nvPicPr>
        <p:blipFill>
          <a:blip r:embed="rId3">
            <a:alphaModFix/>
          </a:blip>
          <a:stretch>
            <a:fillRect/>
          </a:stretch>
        </p:blipFill>
        <p:spPr>
          <a:xfrm>
            <a:off x="5948100" y="1346975"/>
            <a:ext cx="1251900" cy="3353525"/>
          </a:xfrm>
          <a:prstGeom prst="rect">
            <a:avLst/>
          </a:prstGeom>
          <a:noFill/>
          <a:ln>
            <a:noFill/>
          </a:ln>
        </p:spPr>
      </p:pic>
      <p:cxnSp>
        <p:nvCxnSpPr>
          <p:cNvPr id="90" name="Google Shape;90;p14"/>
          <p:cNvCxnSpPr/>
          <p:nvPr/>
        </p:nvCxnSpPr>
        <p:spPr>
          <a:xfrm>
            <a:off x="364438" y="4944375"/>
            <a:ext cx="6840900" cy="0"/>
          </a:xfrm>
          <a:prstGeom prst="straightConnector1">
            <a:avLst/>
          </a:prstGeom>
          <a:noFill/>
          <a:ln cap="flat" cmpd="sng" w="9525">
            <a:solidFill>
              <a:srgbClr val="353535"/>
            </a:solidFill>
            <a:prstDash val="solid"/>
            <a:round/>
            <a:headEnd len="med" w="med" type="none"/>
            <a:tailEnd len="med" w="med" type="none"/>
          </a:ln>
        </p:spPr>
      </p:cxnSp>
      <p:pic>
        <p:nvPicPr>
          <p:cNvPr id="91" name="Google Shape;91;p14"/>
          <p:cNvPicPr preferRelativeResize="0"/>
          <p:nvPr/>
        </p:nvPicPr>
        <p:blipFill>
          <a:blip r:embed="rId4">
            <a:alphaModFix/>
          </a:blip>
          <a:stretch>
            <a:fillRect/>
          </a:stretch>
        </p:blipFill>
        <p:spPr>
          <a:xfrm>
            <a:off x="360000" y="5269750"/>
            <a:ext cx="4036724" cy="4183101"/>
          </a:xfrm>
          <a:prstGeom prst="rect">
            <a:avLst/>
          </a:prstGeom>
          <a:noFill/>
          <a:ln>
            <a:noFill/>
          </a:ln>
        </p:spPr>
      </p:pic>
      <p:cxnSp>
        <p:nvCxnSpPr>
          <p:cNvPr id="92" name="Google Shape;92;p14"/>
          <p:cNvCxnSpPr/>
          <p:nvPr/>
        </p:nvCxnSpPr>
        <p:spPr>
          <a:xfrm>
            <a:off x="364438" y="9931875"/>
            <a:ext cx="4018800" cy="0"/>
          </a:xfrm>
          <a:prstGeom prst="straightConnector1">
            <a:avLst/>
          </a:prstGeom>
          <a:noFill/>
          <a:ln cap="flat" cmpd="sng" w="9525">
            <a:solidFill>
              <a:srgbClr val="353535"/>
            </a:solidFill>
            <a:prstDash val="solid"/>
            <a:round/>
            <a:headEnd len="med" w="med" type="none"/>
            <a:tailEnd len="med" w="med" type="none"/>
          </a:ln>
        </p:spPr>
      </p:cxnSp>
      <p:sp>
        <p:nvSpPr>
          <p:cNvPr id="93" name="Google Shape;93;p14"/>
          <p:cNvSpPr txBox="1"/>
          <p:nvPr/>
        </p:nvSpPr>
        <p:spPr>
          <a:xfrm>
            <a:off x="349475" y="9604475"/>
            <a:ext cx="41589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i="1" lang="uk">
                <a:solidFill>
                  <a:srgbClr val="353535"/>
                </a:solidFill>
                <a:latin typeface="EB Garamond"/>
                <a:ea typeface="EB Garamond"/>
                <a:cs typeface="EB Garamond"/>
                <a:sym typeface="EB Garamond"/>
              </a:rPr>
              <a:t>Arthur Morgan </a:t>
            </a:r>
            <a:r>
              <a:rPr i="1" lang="uk">
                <a:solidFill>
                  <a:srgbClr val="353535"/>
                </a:solidFill>
                <a:latin typeface="EB Garamond"/>
                <a:ea typeface="EB Garamond"/>
                <a:cs typeface="EB Garamond"/>
                <a:sym typeface="EB Garamond"/>
              </a:rPr>
              <a:t>Mystical Encounter: Beneath the Waves</a:t>
            </a:r>
            <a:endParaRPr i="1">
              <a:solidFill>
                <a:srgbClr val="353535"/>
              </a:solidFill>
              <a:latin typeface="EB Garamond"/>
              <a:ea typeface="EB Garamond"/>
              <a:cs typeface="EB Garamond"/>
              <a:sym typeface="EB Garamond"/>
            </a:endParaRPr>
          </a:p>
        </p:txBody>
      </p:sp>
      <p:sp>
        <p:nvSpPr>
          <p:cNvPr id="94" name="Google Shape;94;p14"/>
          <p:cNvSpPr txBox="1"/>
          <p:nvPr/>
        </p:nvSpPr>
        <p:spPr>
          <a:xfrm>
            <a:off x="349475" y="10020091"/>
            <a:ext cx="40368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100">
                <a:solidFill>
                  <a:srgbClr val="353535"/>
                </a:solidFill>
                <a:latin typeface="Raleway"/>
                <a:ea typeface="Raleway"/>
                <a:cs typeface="Raleway"/>
                <a:sym typeface="Raleway"/>
              </a:rPr>
              <a:t>The photograph depicts a stunning young woman submerged in water, surrounded by enchanting fish. </a:t>
            </a:r>
            <a:endParaRPr sz="1100">
              <a:solidFill>
                <a:srgbClr val="353535"/>
              </a:solidFill>
              <a:latin typeface="Raleway"/>
              <a:ea typeface="Raleway"/>
              <a:cs typeface="Raleway"/>
              <a:sym typeface="Raleway"/>
            </a:endParaRPr>
          </a:p>
        </p:txBody>
      </p:sp>
      <p:sp>
        <p:nvSpPr>
          <p:cNvPr id="95" name="Google Shape;95;p14"/>
          <p:cNvSpPr txBox="1"/>
          <p:nvPr/>
        </p:nvSpPr>
        <p:spPr>
          <a:xfrm>
            <a:off x="4729610" y="5208298"/>
            <a:ext cx="24759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i="1" lang="uk" sz="2200">
                <a:solidFill>
                  <a:srgbClr val="353535"/>
                </a:solidFill>
                <a:latin typeface="EB Garamond"/>
                <a:ea typeface="EB Garamond"/>
                <a:cs typeface="EB Garamond"/>
                <a:sym typeface="EB Garamond"/>
              </a:rPr>
              <a:t>Serene Depths:</a:t>
            </a:r>
            <a:endParaRPr b="1" i="1" sz="2200">
              <a:solidFill>
                <a:srgbClr val="353535"/>
              </a:solidFill>
              <a:latin typeface="EB Garamond"/>
              <a:ea typeface="EB Garamond"/>
              <a:cs typeface="EB Garamond"/>
              <a:sym typeface="EB Garamond"/>
            </a:endParaRPr>
          </a:p>
          <a:p>
            <a:pPr indent="0" lvl="0" marL="0" rtl="0" algn="l">
              <a:spcBef>
                <a:spcPts val="0"/>
              </a:spcBef>
              <a:spcAft>
                <a:spcPts val="0"/>
              </a:spcAft>
              <a:buNone/>
            </a:pPr>
            <a:r>
              <a:rPr b="1" i="1" lang="uk" sz="2200">
                <a:solidFill>
                  <a:srgbClr val="353535"/>
                </a:solidFill>
                <a:latin typeface="EB Garamond"/>
                <a:ea typeface="EB Garamond"/>
                <a:cs typeface="EB Garamond"/>
                <a:sym typeface="EB Garamond"/>
              </a:rPr>
              <a:t>A Subaquatic Ballet</a:t>
            </a:r>
            <a:endParaRPr b="1" i="1" sz="2200">
              <a:solidFill>
                <a:srgbClr val="353535"/>
              </a:solidFill>
              <a:latin typeface="EB Garamond"/>
              <a:ea typeface="EB Garamond"/>
              <a:cs typeface="EB Garamond"/>
              <a:sym typeface="EB Garamond"/>
            </a:endParaRPr>
          </a:p>
        </p:txBody>
      </p:sp>
      <p:sp>
        <p:nvSpPr>
          <p:cNvPr id="96" name="Google Shape;96;p14"/>
          <p:cNvSpPr txBox="1"/>
          <p:nvPr/>
        </p:nvSpPr>
        <p:spPr>
          <a:xfrm>
            <a:off x="4729610" y="6091033"/>
            <a:ext cx="2475900" cy="42330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1100">
                <a:solidFill>
                  <a:srgbClr val="353535"/>
                </a:solidFill>
                <a:latin typeface="Raleway Medium"/>
                <a:ea typeface="Raleway Medium"/>
                <a:cs typeface="Raleway Medium"/>
                <a:sym typeface="Raleway Medium"/>
              </a:rPr>
              <a:t>In this captivating photograph, a vision of elegance unfolds as a young woman gracefully moves amidst a school of shimmering fish. Her form, suspended in the gentle embrace of the water, exudes a serene poise reminiscent of a ballet dancer on stage. Adorned in flowing fabric that mimics the undulating currents, she becomes one with the aquatic environment, a living embodiment of harmony and grace.</a:t>
            </a:r>
            <a:endParaRPr sz="1100">
              <a:solidFill>
                <a:srgbClr val="353535"/>
              </a:solidFill>
              <a:latin typeface="Raleway Medium"/>
              <a:ea typeface="Raleway Medium"/>
              <a:cs typeface="Raleway Medium"/>
              <a:sym typeface="Raleway Medium"/>
            </a:endParaRPr>
          </a:p>
          <a:p>
            <a:pPr indent="0" lvl="0" marL="0" rtl="0" algn="l">
              <a:lnSpc>
                <a:spcPct val="120000"/>
              </a:lnSpc>
              <a:spcBef>
                <a:spcPts val="0"/>
              </a:spcBef>
              <a:spcAft>
                <a:spcPts val="0"/>
              </a:spcAft>
              <a:buNone/>
            </a:pPr>
            <a:r>
              <a:t/>
            </a:r>
            <a:endParaRPr sz="1100">
              <a:solidFill>
                <a:srgbClr val="353535"/>
              </a:solidFill>
              <a:latin typeface="Raleway Medium"/>
              <a:ea typeface="Raleway Medium"/>
              <a:cs typeface="Raleway Medium"/>
              <a:sym typeface="Raleway Medium"/>
            </a:endParaRPr>
          </a:p>
          <a:p>
            <a:pPr indent="0" lvl="0" marL="0" rtl="0" algn="l">
              <a:lnSpc>
                <a:spcPct val="120000"/>
              </a:lnSpc>
              <a:spcBef>
                <a:spcPts val="0"/>
              </a:spcBef>
              <a:spcAft>
                <a:spcPts val="0"/>
              </a:spcAft>
              <a:buNone/>
            </a:pPr>
            <a:r>
              <a:rPr lang="uk" sz="1100">
                <a:solidFill>
                  <a:srgbClr val="353535"/>
                </a:solidFill>
                <a:latin typeface="Raleway Medium"/>
                <a:ea typeface="Raleway Medium"/>
                <a:cs typeface="Raleway Medium"/>
                <a:sym typeface="Raleway Medium"/>
              </a:rPr>
              <a:t>As the fish swirl around her, their iridescent scales catching the play of light, they seem to join in her aquatic ballet, creating a scene of breathtaking beauty and serenity. Each movement, each ripple in the water, is a testament to the inherent grace of the natural world.</a:t>
            </a:r>
            <a:endParaRPr sz="1100">
              <a:solidFill>
                <a:srgbClr val="353535"/>
              </a:solidFill>
              <a:latin typeface="Raleway Medium"/>
              <a:ea typeface="Raleway Medium"/>
              <a:cs typeface="Raleway Medium"/>
              <a:sym typeface="Raleway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nvSpPr>
        <p:spPr>
          <a:xfrm>
            <a:off x="3632750" y="3480250"/>
            <a:ext cx="1702200" cy="50526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Clr>
                <a:schemeClr val="dk1"/>
              </a:buClr>
              <a:buSzPts val="1100"/>
              <a:buFont typeface="Arial"/>
              <a:buNone/>
            </a:pPr>
            <a:r>
              <a:rPr lang="uk" sz="650">
                <a:solidFill>
                  <a:srgbClr val="353535"/>
                </a:solidFill>
                <a:latin typeface="Raleway Medium"/>
                <a:ea typeface="Raleway Medium"/>
                <a:cs typeface="Raleway Medium"/>
                <a:sym typeface="Raleway Medium"/>
              </a:rPr>
              <a:t>Welcome to the refined world of our elegant gazette, where every word is crafted with finesse and every story exudes sophistication. In today's fast-paced digital era, where brevity often trumps depth, we stand as a beacon of timeless elegance, offering our readers a sanctuary of thoughtfully curated content. Within our pages, you'll discover a symphony of diverse voices, perspectives, and narratives meticulously woven together to create a tapestry of enlightenment and entertainment. </a:t>
            </a:r>
            <a:endParaRPr sz="650">
              <a:solidFill>
                <a:srgbClr val="353535"/>
              </a:solidFill>
              <a:latin typeface="Raleway Medium"/>
              <a:ea typeface="Raleway Medium"/>
              <a:cs typeface="Raleway Medium"/>
              <a:sym typeface="Raleway Medium"/>
            </a:endParaRPr>
          </a:p>
          <a:p>
            <a:pPr indent="0" lvl="0" marL="0" rtl="0" algn="just">
              <a:lnSpc>
                <a:spcPct val="150000"/>
              </a:lnSpc>
              <a:spcBef>
                <a:spcPts val="0"/>
              </a:spcBef>
              <a:spcAft>
                <a:spcPts val="0"/>
              </a:spcAft>
              <a:buClr>
                <a:schemeClr val="dk1"/>
              </a:buClr>
              <a:buSzPts val="1100"/>
              <a:buFont typeface="Arial"/>
              <a:buNone/>
            </a:pPr>
            <a:r>
              <a:t/>
            </a:r>
            <a:endParaRPr sz="650">
              <a:solidFill>
                <a:srgbClr val="353535"/>
              </a:solidFill>
              <a:latin typeface="Raleway Medium"/>
              <a:ea typeface="Raleway Medium"/>
              <a:cs typeface="Raleway Medium"/>
              <a:sym typeface="Raleway Medium"/>
            </a:endParaRPr>
          </a:p>
          <a:p>
            <a:pPr indent="0" lvl="0" marL="0" rtl="0" algn="just">
              <a:lnSpc>
                <a:spcPct val="150000"/>
              </a:lnSpc>
              <a:spcBef>
                <a:spcPts val="0"/>
              </a:spcBef>
              <a:spcAft>
                <a:spcPts val="0"/>
              </a:spcAft>
              <a:buNone/>
            </a:pPr>
            <a:r>
              <a:rPr lang="uk" sz="650">
                <a:solidFill>
                  <a:srgbClr val="353535"/>
                </a:solidFill>
                <a:latin typeface="Raleway Medium"/>
                <a:ea typeface="Raleway Medium"/>
                <a:cs typeface="Raleway Medium"/>
                <a:sym typeface="Raleway Medium"/>
              </a:rPr>
              <a:t>From insightful analyses of current affairs to captivating tales of human experience, we strive to captivate your intellect and stir your emotions. Welcome to the refined world of our elegant gazette, where every word is crafted with finesse and every story exudes sophistication. In today's fast-paced digital era, where brevity often trumps depth, we stand as a beacon of timeless elegance, offering our readers a sanctuary of thoughtfully curated content. Within our pages, you'll discover a symphony of diverse voices, perspectives, and narratives meticulously woven together to create a tapestry of enlightenment and entertainment. From insightful analyses of current affairs to captivating tales of human experience, we strive to captivate your intellect and stir your emotions. </a:t>
            </a:r>
            <a:r>
              <a:rPr lang="uk" sz="650">
                <a:solidFill>
                  <a:srgbClr val="353535"/>
                </a:solidFill>
                <a:latin typeface="Raleway Medium"/>
                <a:ea typeface="Raleway Medium"/>
                <a:cs typeface="Raleway Medium"/>
                <a:sym typeface="Raleway Medium"/>
              </a:rPr>
              <a:t>From insightful analyses. From insightful analyses.</a:t>
            </a:r>
            <a:endParaRPr sz="650">
              <a:solidFill>
                <a:srgbClr val="353535"/>
              </a:solidFill>
              <a:latin typeface="Raleway Medium"/>
              <a:ea typeface="Raleway Medium"/>
              <a:cs typeface="Raleway Medium"/>
              <a:sym typeface="Raleway Medium"/>
            </a:endParaRPr>
          </a:p>
        </p:txBody>
      </p:sp>
      <p:cxnSp>
        <p:nvCxnSpPr>
          <p:cNvPr id="102" name="Google Shape;102;p15"/>
          <p:cNvCxnSpPr/>
          <p:nvPr/>
        </p:nvCxnSpPr>
        <p:spPr>
          <a:xfrm>
            <a:off x="362600" y="349786"/>
            <a:ext cx="6840600" cy="0"/>
          </a:xfrm>
          <a:prstGeom prst="straightConnector1">
            <a:avLst/>
          </a:prstGeom>
          <a:noFill/>
          <a:ln cap="flat" cmpd="sng" w="9525">
            <a:solidFill>
              <a:srgbClr val="353535"/>
            </a:solidFill>
            <a:prstDash val="solid"/>
            <a:round/>
            <a:headEnd len="med" w="med" type="none"/>
            <a:tailEnd len="med" w="med" type="none"/>
          </a:ln>
        </p:spPr>
      </p:cxnSp>
      <p:cxnSp>
        <p:nvCxnSpPr>
          <p:cNvPr id="103" name="Google Shape;103;p15"/>
          <p:cNvCxnSpPr/>
          <p:nvPr/>
        </p:nvCxnSpPr>
        <p:spPr>
          <a:xfrm>
            <a:off x="362600" y="2524986"/>
            <a:ext cx="6840600" cy="0"/>
          </a:xfrm>
          <a:prstGeom prst="straightConnector1">
            <a:avLst/>
          </a:prstGeom>
          <a:noFill/>
          <a:ln cap="flat" cmpd="sng" w="9525">
            <a:solidFill>
              <a:srgbClr val="353535"/>
            </a:solidFill>
            <a:prstDash val="solid"/>
            <a:round/>
            <a:headEnd len="med" w="med" type="none"/>
            <a:tailEnd len="med" w="med" type="none"/>
          </a:ln>
        </p:spPr>
      </p:cxnSp>
      <p:sp>
        <p:nvSpPr>
          <p:cNvPr id="104" name="Google Shape;104;p15"/>
          <p:cNvSpPr txBox="1"/>
          <p:nvPr/>
        </p:nvSpPr>
        <p:spPr>
          <a:xfrm>
            <a:off x="182125" y="468900"/>
            <a:ext cx="7195800" cy="692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4500">
                <a:solidFill>
                  <a:srgbClr val="353535"/>
                </a:solidFill>
                <a:latin typeface="EB Garamond"/>
                <a:ea typeface="EB Garamond"/>
                <a:cs typeface="EB Garamond"/>
                <a:sym typeface="EB Garamond"/>
              </a:rPr>
              <a:t>SPARKING CREATIVITY:</a:t>
            </a:r>
            <a:endParaRPr b="1" sz="4500">
              <a:solidFill>
                <a:srgbClr val="353535"/>
              </a:solidFill>
              <a:latin typeface="EB Garamond"/>
              <a:ea typeface="EB Garamond"/>
              <a:cs typeface="EB Garamond"/>
              <a:sym typeface="EB Garamond"/>
            </a:endParaRPr>
          </a:p>
        </p:txBody>
      </p:sp>
      <p:grpSp>
        <p:nvGrpSpPr>
          <p:cNvPr id="105" name="Google Shape;105;p15"/>
          <p:cNvGrpSpPr/>
          <p:nvPr/>
        </p:nvGrpSpPr>
        <p:grpSpPr>
          <a:xfrm>
            <a:off x="372950" y="1271115"/>
            <a:ext cx="6814200" cy="997500"/>
            <a:chOff x="372950" y="1271115"/>
            <a:chExt cx="6814200" cy="997500"/>
          </a:xfrm>
        </p:grpSpPr>
        <p:sp>
          <p:nvSpPr>
            <p:cNvPr id="106" name="Google Shape;106;p15"/>
            <p:cNvSpPr txBox="1"/>
            <p:nvPr/>
          </p:nvSpPr>
          <p:spPr>
            <a:xfrm>
              <a:off x="372950" y="1271115"/>
              <a:ext cx="6814200" cy="9975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1100"/>
                <a:buFont typeface="Arial"/>
                <a:buNone/>
              </a:pPr>
              <a:r>
                <a:rPr b="1" i="1" lang="uk" sz="3600">
                  <a:solidFill>
                    <a:srgbClr val="353535"/>
                  </a:solidFill>
                  <a:latin typeface="EB Garamond"/>
                  <a:ea typeface="EB Garamond"/>
                  <a:cs typeface="EB Garamond"/>
                  <a:sym typeface="EB Garamond"/>
                </a:rPr>
                <a:t>Unleashing the Power</a:t>
              </a:r>
              <a:endParaRPr b="1" i="1" sz="3600">
                <a:solidFill>
                  <a:srgbClr val="353535"/>
                </a:solidFill>
                <a:latin typeface="EB Garamond"/>
                <a:ea typeface="EB Garamond"/>
                <a:cs typeface="EB Garamond"/>
                <a:sym typeface="EB Garamond"/>
              </a:endParaRPr>
            </a:p>
            <a:p>
              <a:pPr indent="0" lvl="0" marL="0" rtl="0" algn="ctr">
                <a:lnSpc>
                  <a:spcPct val="90000"/>
                </a:lnSpc>
                <a:spcBef>
                  <a:spcPts val="0"/>
                </a:spcBef>
                <a:spcAft>
                  <a:spcPts val="0"/>
                </a:spcAft>
                <a:buNone/>
              </a:pPr>
              <a:r>
                <a:rPr b="1" i="1" lang="uk" sz="3600">
                  <a:solidFill>
                    <a:srgbClr val="353535"/>
                  </a:solidFill>
                  <a:latin typeface="EB Garamond"/>
                  <a:ea typeface="EB Garamond"/>
                  <a:cs typeface="EB Garamond"/>
                  <a:sym typeface="EB Garamond"/>
                </a:rPr>
                <a:t>of Imagination</a:t>
              </a:r>
              <a:endParaRPr b="1" i="1" sz="3600">
                <a:solidFill>
                  <a:srgbClr val="353535"/>
                </a:solidFill>
                <a:latin typeface="EB Garamond"/>
                <a:ea typeface="EB Garamond"/>
                <a:cs typeface="EB Garamond"/>
                <a:sym typeface="EB Garamond"/>
              </a:endParaRPr>
            </a:p>
          </p:txBody>
        </p:sp>
        <p:sp>
          <p:nvSpPr>
            <p:cNvPr id="107" name="Google Shape;107;p15"/>
            <p:cNvSpPr/>
            <p:nvPr/>
          </p:nvSpPr>
          <p:spPr>
            <a:xfrm>
              <a:off x="6091836" y="1483850"/>
              <a:ext cx="56400" cy="56400"/>
            </a:xfrm>
            <a:prstGeom prst="ellipse">
              <a:avLst/>
            </a:prstGeom>
            <a:solidFill>
              <a:srgbClr val="35353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15"/>
            <p:cNvSpPr/>
            <p:nvPr/>
          </p:nvSpPr>
          <p:spPr>
            <a:xfrm>
              <a:off x="1359086" y="1483850"/>
              <a:ext cx="56400" cy="56400"/>
            </a:xfrm>
            <a:prstGeom prst="ellipse">
              <a:avLst/>
            </a:prstGeom>
            <a:solidFill>
              <a:srgbClr val="35353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09" name="Google Shape;109;p15"/>
          <p:cNvGrpSpPr/>
          <p:nvPr/>
        </p:nvGrpSpPr>
        <p:grpSpPr>
          <a:xfrm>
            <a:off x="360000" y="2781325"/>
            <a:ext cx="3032225" cy="3362655"/>
            <a:chOff x="360000" y="2781325"/>
            <a:chExt cx="3032225" cy="3362655"/>
          </a:xfrm>
        </p:grpSpPr>
        <p:pic>
          <p:nvPicPr>
            <p:cNvPr id="110" name="Google Shape;110;p15"/>
            <p:cNvPicPr preferRelativeResize="0"/>
            <p:nvPr/>
          </p:nvPicPr>
          <p:blipFill>
            <a:blip r:embed="rId3">
              <a:alphaModFix/>
            </a:blip>
            <a:stretch>
              <a:fillRect/>
            </a:stretch>
          </p:blipFill>
          <p:spPr>
            <a:xfrm>
              <a:off x="360000" y="2781325"/>
              <a:ext cx="3032225" cy="3032225"/>
            </a:xfrm>
            <a:prstGeom prst="rect">
              <a:avLst/>
            </a:prstGeom>
            <a:noFill/>
            <a:ln>
              <a:noFill/>
            </a:ln>
          </p:spPr>
        </p:pic>
        <p:sp>
          <p:nvSpPr>
            <p:cNvPr id="111" name="Google Shape;111;p15"/>
            <p:cNvSpPr txBox="1"/>
            <p:nvPr/>
          </p:nvSpPr>
          <p:spPr>
            <a:xfrm>
              <a:off x="360100" y="5991580"/>
              <a:ext cx="3032100" cy="15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i="1" lang="uk" sz="1100">
                  <a:solidFill>
                    <a:srgbClr val="353535"/>
                  </a:solidFill>
                  <a:latin typeface="EB Garamond"/>
                  <a:ea typeface="EB Garamond"/>
                  <a:cs typeface="EB Garamond"/>
                  <a:sym typeface="EB Garamond"/>
                </a:rPr>
                <a:t>Graceful Beauty: Swan Serenade</a:t>
              </a:r>
              <a:endParaRPr b="1" i="1" sz="1100">
                <a:solidFill>
                  <a:srgbClr val="353535"/>
                </a:solidFill>
                <a:latin typeface="EB Garamond"/>
                <a:ea typeface="EB Garamond"/>
                <a:cs typeface="EB Garamond"/>
                <a:sym typeface="EB Garamond"/>
              </a:endParaRPr>
            </a:p>
          </p:txBody>
        </p:sp>
      </p:grpSp>
      <p:grpSp>
        <p:nvGrpSpPr>
          <p:cNvPr id="112" name="Google Shape;112;p15"/>
          <p:cNvGrpSpPr/>
          <p:nvPr/>
        </p:nvGrpSpPr>
        <p:grpSpPr>
          <a:xfrm>
            <a:off x="3632750" y="2782223"/>
            <a:ext cx="3719700" cy="515552"/>
            <a:chOff x="3632750" y="2782223"/>
            <a:chExt cx="3719700" cy="515552"/>
          </a:xfrm>
        </p:grpSpPr>
        <p:sp>
          <p:nvSpPr>
            <p:cNvPr id="113" name="Google Shape;113;p15"/>
            <p:cNvSpPr txBox="1"/>
            <p:nvPr/>
          </p:nvSpPr>
          <p:spPr>
            <a:xfrm>
              <a:off x="3632750" y="2782223"/>
              <a:ext cx="3719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353535"/>
                  </a:solidFill>
                  <a:latin typeface="Roboto Black"/>
                  <a:ea typeface="Roboto Black"/>
                  <a:cs typeface="Roboto Black"/>
                  <a:sym typeface="Roboto Black"/>
                </a:rPr>
                <a:t>SEEKING INSPIRATION EVERYWHERE</a:t>
              </a:r>
              <a:endParaRPr sz="1600">
                <a:solidFill>
                  <a:srgbClr val="353535"/>
                </a:solidFill>
                <a:latin typeface="Roboto Black"/>
                <a:ea typeface="Roboto Black"/>
                <a:cs typeface="Roboto Black"/>
                <a:sym typeface="Roboto Black"/>
              </a:endParaRPr>
            </a:p>
          </p:txBody>
        </p:sp>
        <p:sp>
          <p:nvSpPr>
            <p:cNvPr id="114" name="Google Shape;114;p15"/>
            <p:cNvSpPr txBox="1"/>
            <p:nvPr/>
          </p:nvSpPr>
          <p:spPr>
            <a:xfrm>
              <a:off x="3633800" y="3082375"/>
              <a:ext cx="2357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a:solidFill>
                    <a:srgbClr val="353535"/>
                  </a:solidFill>
                  <a:latin typeface="EB Garamond"/>
                  <a:ea typeface="EB Garamond"/>
                  <a:cs typeface="EB Garamond"/>
                  <a:sym typeface="EB Garamond"/>
                </a:rPr>
                <a:t>Embracing Playfulness</a:t>
              </a:r>
              <a:endParaRPr i="1">
                <a:solidFill>
                  <a:srgbClr val="353535"/>
                </a:solidFill>
                <a:latin typeface="EB Garamond"/>
                <a:ea typeface="EB Garamond"/>
                <a:cs typeface="EB Garamond"/>
                <a:sym typeface="EB Garamond"/>
              </a:endParaRPr>
            </a:p>
          </p:txBody>
        </p:sp>
      </p:grpSp>
      <p:sp>
        <p:nvSpPr>
          <p:cNvPr id="115" name="Google Shape;115;p15"/>
          <p:cNvSpPr txBox="1"/>
          <p:nvPr/>
        </p:nvSpPr>
        <p:spPr>
          <a:xfrm>
            <a:off x="5497800" y="3480250"/>
            <a:ext cx="1702200" cy="37020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lang="uk" sz="650">
                <a:solidFill>
                  <a:srgbClr val="353535"/>
                </a:solidFill>
                <a:latin typeface="Raleway Medium"/>
                <a:ea typeface="Raleway Medium"/>
                <a:cs typeface="Raleway Medium"/>
                <a:sym typeface="Raleway Medium"/>
              </a:rPr>
              <a:t>In the pursuit of creativity, failure is not a setback but a stepping stone. Every misstep, every setback, is an opportunity to learn and grow. Embrace the process of experimentation, knowing that it's through trial and error that true innovation is born. Remember, the most celebrated creators often faced numerous rejections before achieving success. Inspiration is all around us, waiting to be discovered in the most unexpected places. From the vibrant colors of a sunset to the rhythmic cadence of raindrops on a windowpane, train yourself to see the beauty in the ordinary. Keep a notebook handy to jot down fleeting ideas or snap photos of scenes that capture your imagination. Inspiration is all around us, waiting to be discovered in the most unexpected places. From the vibrant colors of a sunset to the rhythmic cadence of raindrops on a windowpane, train yourself to see the beauty in the ordinary. Keep a notebook handy to jot down fleeting ideas or snap photos of scenes that capture your imagination.</a:t>
            </a:r>
            <a:endParaRPr sz="650">
              <a:solidFill>
                <a:srgbClr val="353535"/>
              </a:solidFill>
              <a:latin typeface="Raleway Medium"/>
              <a:ea typeface="Raleway Medium"/>
              <a:cs typeface="Raleway Medium"/>
              <a:sym typeface="Raleway Medium"/>
            </a:endParaRPr>
          </a:p>
        </p:txBody>
      </p:sp>
      <p:sp>
        <p:nvSpPr>
          <p:cNvPr id="116" name="Google Shape;116;p15"/>
          <p:cNvSpPr txBox="1"/>
          <p:nvPr/>
        </p:nvSpPr>
        <p:spPr>
          <a:xfrm>
            <a:off x="3632750" y="8788565"/>
            <a:ext cx="18348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uk" sz="2000">
                <a:solidFill>
                  <a:srgbClr val="353535"/>
                </a:solidFill>
                <a:latin typeface="BenchNine Light"/>
                <a:ea typeface="BenchNine Light"/>
                <a:cs typeface="BenchNine Light"/>
                <a:sym typeface="BenchNine Light"/>
              </a:rPr>
              <a:t>SEEKING INSPIRATION</a:t>
            </a:r>
            <a:endParaRPr sz="2000">
              <a:solidFill>
                <a:srgbClr val="353535"/>
              </a:solidFill>
              <a:latin typeface="BenchNine Light"/>
              <a:ea typeface="BenchNine Light"/>
              <a:cs typeface="BenchNine Light"/>
              <a:sym typeface="BenchNine Light"/>
            </a:endParaRPr>
          </a:p>
          <a:p>
            <a:pPr indent="0" lvl="0" marL="0" rtl="0" algn="l">
              <a:spcBef>
                <a:spcPts val="0"/>
              </a:spcBef>
              <a:spcAft>
                <a:spcPts val="0"/>
              </a:spcAft>
              <a:buNone/>
            </a:pPr>
            <a:r>
              <a:rPr lang="uk" sz="2000">
                <a:solidFill>
                  <a:srgbClr val="353535"/>
                </a:solidFill>
                <a:latin typeface="BenchNine Light"/>
                <a:ea typeface="BenchNine Light"/>
                <a:cs typeface="BenchNine Light"/>
                <a:sym typeface="BenchNine Light"/>
              </a:rPr>
              <a:t>EVERYWHERE</a:t>
            </a:r>
            <a:endParaRPr sz="2000">
              <a:solidFill>
                <a:srgbClr val="353535"/>
              </a:solidFill>
              <a:latin typeface="BenchNine Light"/>
              <a:ea typeface="BenchNine Light"/>
              <a:cs typeface="BenchNine Light"/>
              <a:sym typeface="BenchNine Light"/>
            </a:endParaRPr>
          </a:p>
        </p:txBody>
      </p:sp>
      <p:grpSp>
        <p:nvGrpSpPr>
          <p:cNvPr id="117" name="Google Shape;117;p15"/>
          <p:cNvGrpSpPr/>
          <p:nvPr/>
        </p:nvGrpSpPr>
        <p:grpSpPr>
          <a:xfrm>
            <a:off x="5525175" y="7371201"/>
            <a:ext cx="1678026" cy="1984950"/>
            <a:chOff x="5525175" y="7371201"/>
            <a:chExt cx="1678026" cy="1984950"/>
          </a:xfrm>
        </p:grpSpPr>
        <p:pic>
          <p:nvPicPr>
            <p:cNvPr id="118" name="Google Shape;118;p15"/>
            <p:cNvPicPr preferRelativeResize="0"/>
            <p:nvPr/>
          </p:nvPicPr>
          <p:blipFill>
            <a:blip r:embed="rId4">
              <a:alphaModFix/>
            </a:blip>
            <a:stretch>
              <a:fillRect/>
            </a:stretch>
          </p:blipFill>
          <p:spPr>
            <a:xfrm>
              <a:off x="5525300" y="7371201"/>
              <a:ext cx="1677901" cy="1984950"/>
            </a:xfrm>
            <a:prstGeom prst="rect">
              <a:avLst/>
            </a:prstGeom>
            <a:noFill/>
            <a:ln>
              <a:noFill/>
            </a:ln>
          </p:spPr>
        </p:pic>
        <p:grpSp>
          <p:nvGrpSpPr>
            <p:cNvPr id="119" name="Google Shape;119;p15"/>
            <p:cNvGrpSpPr/>
            <p:nvPr/>
          </p:nvGrpSpPr>
          <p:grpSpPr>
            <a:xfrm>
              <a:off x="5525175" y="7597225"/>
              <a:ext cx="1677900" cy="1532901"/>
              <a:chOff x="5525175" y="7604300"/>
              <a:chExt cx="1677900" cy="1532901"/>
            </a:xfrm>
          </p:grpSpPr>
          <p:sp>
            <p:nvSpPr>
              <p:cNvPr id="120" name="Google Shape;120;p15"/>
              <p:cNvSpPr txBox="1"/>
              <p:nvPr/>
            </p:nvSpPr>
            <p:spPr>
              <a:xfrm>
                <a:off x="5525175" y="7804876"/>
                <a:ext cx="1677900" cy="11082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i="1" lang="uk" sz="2400">
                    <a:solidFill>
                      <a:schemeClr val="lt1"/>
                    </a:solidFill>
                    <a:latin typeface="EB Garamond"/>
                    <a:ea typeface="EB Garamond"/>
                    <a:cs typeface="EB Garamond"/>
                    <a:sym typeface="EB Garamond"/>
                  </a:rPr>
                  <a:t>The</a:t>
                </a:r>
                <a:endParaRPr i="1" sz="2400">
                  <a:solidFill>
                    <a:schemeClr val="lt1"/>
                  </a:solidFill>
                  <a:latin typeface="EB Garamond"/>
                  <a:ea typeface="EB Garamond"/>
                  <a:cs typeface="EB Garamond"/>
                  <a:sym typeface="EB Garamond"/>
                </a:endParaRPr>
              </a:p>
              <a:p>
                <a:pPr indent="0" lvl="0" marL="0" rtl="0" algn="ctr">
                  <a:lnSpc>
                    <a:spcPct val="100000"/>
                  </a:lnSpc>
                  <a:spcBef>
                    <a:spcPts val="0"/>
                  </a:spcBef>
                  <a:spcAft>
                    <a:spcPts val="0"/>
                  </a:spcAft>
                  <a:buNone/>
                </a:pPr>
                <a:r>
                  <a:rPr i="1" lang="uk" sz="2400">
                    <a:solidFill>
                      <a:schemeClr val="lt1"/>
                    </a:solidFill>
                    <a:latin typeface="EB Garamond"/>
                    <a:ea typeface="EB Garamond"/>
                    <a:cs typeface="EB Garamond"/>
                    <a:sym typeface="EB Garamond"/>
                  </a:rPr>
                  <a:t>Enchanting</a:t>
                </a:r>
                <a:endParaRPr i="1" sz="2400">
                  <a:solidFill>
                    <a:schemeClr val="lt1"/>
                  </a:solidFill>
                  <a:latin typeface="EB Garamond"/>
                  <a:ea typeface="EB Garamond"/>
                  <a:cs typeface="EB Garamond"/>
                  <a:sym typeface="EB Garamond"/>
                </a:endParaRPr>
              </a:p>
              <a:p>
                <a:pPr indent="0" lvl="0" marL="0" rtl="0" algn="ctr">
                  <a:lnSpc>
                    <a:spcPct val="100000"/>
                  </a:lnSpc>
                  <a:spcBef>
                    <a:spcPts val="0"/>
                  </a:spcBef>
                  <a:spcAft>
                    <a:spcPts val="0"/>
                  </a:spcAft>
                  <a:buNone/>
                </a:pPr>
                <a:r>
                  <a:rPr i="1" lang="uk" sz="2400">
                    <a:solidFill>
                      <a:schemeClr val="lt1"/>
                    </a:solidFill>
                    <a:latin typeface="EB Garamond"/>
                    <a:ea typeface="EB Garamond"/>
                    <a:cs typeface="EB Garamond"/>
                    <a:sym typeface="EB Garamond"/>
                  </a:rPr>
                  <a:t>Herald</a:t>
                </a:r>
                <a:endParaRPr i="1" sz="2400">
                  <a:solidFill>
                    <a:schemeClr val="lt1"/>
                  </a:solidFill>
                  <a:latin typeface="EB Garamond"/>
                  <a:ea typeface="EB Garamond"/>
                  <a:cs typeface="EB Garamond"/>
                  <a:sym typeface="EB Garamond"/>
                </a:endParaRPr>
              </a:p>
            </p:txBody>
          </p:sp>
          <p:sp>
            <p:nvSpPr>
              <p:cNvPr id="121" name="Google Shape;121;p15"/>
              <p:cNvSpPr/>
              <p:nvPr/>
            </p:nvSpPr>
            <p:spPr>
              <a:xfrm>
                <a:off x="6333625" y="7604300"/>
                <a:ext cx="53100" cy="53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22" name="Google Shape;122;p15"/>
              <p:cNvSpPr/>
              <p:nvPr/>
            </p:nvSpPr>
            <p:spPr>
              <a:xfrm>
                <a:off x="6333625" y="9084101"/>
                <a:ext cx="53100" cy="53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grpSp>
      </p:grpSp>
      <p:grpSp>
        <p:nvGrpSpPr>
          <p:cNvPr id="123" name="Google Shape;123;p15"/>
          <p:cNvGrpSpPr/>
          <p:nvPr/>
        </p:nvGrpSpPr>
        <p:grpSpPr>
          <a:xfrm>
            <a:off x="362600" y="9931886"/>
            <a:ext cx="6840600" cy="361075"/>
            <a:chOff x="362600" y="9931886"/>
            <a:chExt cx="6840600" cy="361075"/>
          </a:xfrm>
        </p:grpSpPr>
        <p:sp>
          <p:nvSpPr>
            <p:cNvPr id="124" name="Google Shape;124;p15"/>
            <p:cNvSpPr txBox="1"/>
            <p:nvPr/>
          </p:nvSpPr>
          <p:spPr>
            <a:xfrm>
              <a:off x="1328250" y="10008474"/>
              <a:ext cx="4903500" cy="2079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i="1" lang="uk" sz="1500">
                  <a:solidFill>
                    <a:srgbClr val="353535"/>
                  </a:solidFill>
                  <a:latin typeface="EB Garamond"/>
                  <a:ea typeface="EB Garamond"/>
                  <a:cs typeface="EB Garamond"/>
                  <a:sym typeface="EB Garamond"/>
                </a:rPr>
                <a:t>Elegance Unveiled: Introducing "The Enchanting Herald"</a:t>
              </a:r>
              <a:endParaRPr i="1" sz="1500">
                <a:solidFill>
                  <a:srgbClr val="353535"/>
                </a:solidFill>
                <a:latin typeface="EB Garamond"/>
                <a:ea typeface="EB Garamond"/>
                <a:cs typeface="EB Garamond"/>
                <a:sym typeface="EB Garamond"/>
              </a:endParaRPr>
            </a:p>
          </p:txBody>
        </p:sp>
        <p:cxnSp>
          <p:nvCxnSpPr>
            <p:cNvPr id="125" name="Google Shape;125;p15"/>
            <p:cNvCxnSpPr/>
            <p:nvPr/>
          </p:nvCxnSpPr>
          <p:spPr>
            <a:xfrm>
              <a:off x="362600" y="9931886"/>
              <a:ext cx="6840600" cy="0"/>
            </a:xfrm>
            <a:prstGeom prst="straightConnector1">
              <a:avLst/>
            </a:prstGeom>
            <a:noFill/>
            <a:ln cap="flat" cmpd="sng" w="9525">
              <a:solidFill>
                <a:srgbClr val="353535"/>
              </a:solidFill>
              <a:prstDash val="solid"/>
              <a:round/>
              <a:headEnd len="med" w="med" type="none"/>
              <a:tailEnd len="med" w="med" type="none"/>
            </a:ln>
          </p:spPr>
        </p:cxnSp>
        <p:cxnSp>
          <p:nvCxnSpPr>
            <p:cNvPr id="126" name="Google Shape;126;p15"/>
            <p:cNvCxnSpPr/>
            <p:nvPr/>
          </p:nvCxnSpPr>
          <p:spPr>
            <a:xfrm>
              <a:off x="362600" y="10292961"/>
              <a:ext cx="6840600" cy="0"/>
            </a:xfrm>
            <a:prstGeom prst="straightConnector1">
              <a:avLst/>
            </a:prstGeom>
            <a:noFill/>
            <a:ln cap="flat" cmpd="sng" w="9525">
              <a:solidFill>
                <a:srgbClr val="353535"/>
              </a:solidFill>
              <a:prstDash val="solid"/>
              <a:round/>
              <a:headEnd len="med" w="med" type="none"/>
              <a:tailEnd len="med" w="med" type="none"/>
            </a:ln>
          </p:spPr>
        </p:cxnSp>
      </p:grpSp>
      <p:grpSp>
        <p:nvGrpSpPr>
          <p:cNvPr id="127" name="Google Shape;127;p15"/>
          <p:cNvGrpSpPr/>
          <p:nvPr/>
        </p:nvGrpSpPr>
        <p:grpSpPr>
          <a:xfrm>
            <a:off x="360000" y="6323926"/>
            <a:ext cx="3032225" cy="3376396"/>
            <a:chOff x="360000" y="6323926"/>
            <a:chExt cx="3032225" cy="3376396"/>
          </a:xfrm>
        </p:grpSpPr>
        <p:pic>
          <p:nvPicPr>
            <p:cNvPr id="128" name="Google Shape;128;p15"/>
            <p:cNvPicPr preferRelativeResize="0"/>
            <p:nvPr/>
          </p:nvPicPr>
          <p:blipFill>
            <a:blip r:embed="rId5">
              <a:alphaModFix/>
            </a:blip>
            <a:stretch>
              <a:fillRect/>
            </a:stretch>
          </p:blipFill>
          <p:spPr>
            <a:xfrm>
              <a:off x="360000" y="6323926"/>
              <a:ext cx="3032225" cy="3032225"/>
            </a:xfrm>
            <a:prstGeom prst="rect">
              <a:avLst/>
            </a:prstGeom>
            <a:noFill/>
            <a:ln>
              <a:noFill/>
            </a:ln>
          </p:spPr>
        </p:pic>
        <p:sp>
          <p:nvSpPr>
            <p:cNvPr id="129" name="Google Shape;129;p15"/>
            <p:cNvSpPr txBox="1"/>
            <p:nvPr/>
          </p:nvSpPr>
          <p:spPr>
            <a:xfrm>
              <a:off x="360050" y="9547922"/>
              <a:ext cx="3032100" cy="15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i="1" lang="uk" sz="1100">
                  <a:solidFill>
                    <a:srgbClr val="353535"/>
                  </a:solidFill>
                  <a:latin typeface="EB Garamond"/>
                  <a:ea typeface="EB Garamond"/>
                  <a:cs typeface="EB Garamond"/>
                  <a:sym typeface="EB Garamond"/>
                </a:rPr>
                <a:t>Legendary Lightness: Soaring Fantasy</a:t>
              </a:r>
              <a:endParaRPr b="1" i="1" sz="1100">
                <a:solidFill>
                  <a:srgbClr val="353535"/>
                </a:solidFill>
                <a:latin typeface="EB Garamond"/>
                <a:ea typeface="EB Garamond"/>
                <a:cs typeface="EB Garamond"/>
                <a:sym typeface="EB Garamond"/>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txBox="1"/>
          <p:nvPr/>
        </p:nvSpPr>
        <p:spPr>
          <a:xfrm>
            <a:off x="353287" y="6680494"/>
            <a:ext cx="39567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200">
                <a:solidFill>
                  <a:srgbClr val="353535"/>
                </a:solidFill>
                <a:latin typeface="EB Garamond"/>
                <a:ea typeface="EB Garamond"/>
                <a:cs typeface="EB Garamond"/>
                <a:sym typeface="EB Garamond"/>
              </a:rPr>
              <a:t>ELEGANT ESCAPADES:</a:t>
            </a:r>
            <a:endParaRPr b="1" sz="2200">
              <a:solidFill>
                <a:srgbClr val="353535"/>
              </a:solidFill>
              <a:latin typeface="EB Garamond"/>
              <a:ea typeface="EB Garamond"/>
              <a:cs typeface="EB Garamond"/>
              <a:sym typeface="EB Garamond"/>
            </a:endParaRPr>
          </a:p>
        </p:txBody>
      </p:sp>
      <p:sp>
        <p:nvSpPr>
          <p:cNvPr id="135" name="Google Shape;135;p16"/>
          <p:cNvSpPr txBox="1"/>
          <p:nvPr/>
        </p:nvSpPr>
        <p:spPr>
          <a:xfrm>
            <a:off x="362475" y="7053954"/>
            <a:ext cx="2583000" cy="231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i="1" lang="uk" sz="1500">
                <a:solidFill>
                  <a:srgbClr val="353535"/>
                </a:solidFill>
                <a:latin typeface="EB Garamond Medium"/>
                <a:ea typeface="EB Garamond Medium"/>
                <a:cs typeface="EB Garamond Medium"/>
                <a:sym typeface="EB Garamond Medium"/>
              </a:rPr>
              <a:t>Navigating the World of Style</a:t>
            </a:r>
            <a:endParaRPr i="1" sz="1500">
              <a:solidFill>
                <a:srgbClr val="353535"/>
              </a:solidFill>
              <a:latin typeface="EB Garamond Medium"/>
              <a:ea typeface="EB Garamond Medium"/>
              <a:cs typeface="EB Garamond Medium"/>
              <a:sym typeface="EB Garamond Medium"/>
            </a:endParaRPr>
          </a:p>
        </p:txBody>
      </p:sp>
      <p:grpSp>
        <p:nvGrpSpPr>
          <p:cNvPr id="136" name="Google Shape;136;p16"/>
          <p:cNvGrpSpPr/>
          <p:nvPr/>
        </p:nvGrpSpPr>
        <p:grpSpPr>
          <a:xfrm>
            <a:off x="341063" y="7474375"/>
            <a:ext cx="6870324" cy="2810700"/>
            <a:chOff x="341063" y="7474375"/>
            <a:chExt cx="6870324" cy="2810700"/>
          </a:xfrm>
        </p:grpSpPr>
        <p:sp>
          <p:nvSpPr>
            <p:cNvPr id="137" name="Google Shape;137;p16"/>
            <p:cNvSpPr txBox="1"/>
            <p:nvPr/>
          </p:nvSpPr>
          <p:spPr>
            <a:xfrm>
              <a:off x="341063" y="7474375"/>
              <a:ext cx="3383400" cy="28107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1100">
                  <a:solidFill>
                    <a:srgbClr val="353535"/>
                  </a:solidFill>
                  <a:latin typeface="Raleway Medium"/>
                  <a:ea typeface="Raleway Medium"/>
                  <a:cs typeface="Raleway Medium"/>
                  <a:sym typeface="Raleway Medium"/>
                </a:rPr>
                <a:t>In a world where trends come and go like fleeting whispers on the wind, there remains a timeless allure to style and elegance that transcends the whims of fashion. It's not just about what we wear, but how we carry ourselves and the statement we make with every step. Welcome to "Elegant Escapades," where we embark on a journey through the realms of sophistication and refinement.</a:t>
              </a:r>
              <a:endParaRPr sz="1100">
                <a:solidFill>
                  <a:srgbClr val="353535"/>
                </a:solidFill>
                <a:latin typeface="Raleway Medium"/>
                <a:ea typeface="Raleway Medium"/>
                <a:cs typeface="Raleway Medium"/>
                <a:sym typeface="Raleway Medium"/>
              </a:endParaRPr>
            </a:p>
            <a:p>
              <a:pPr indent="0" lvl="0" marL="0" rtl="0" algn="just">
                <a:lnSpc>
                  <a:spcPct val="120000"/>
                </a:lnSpc>
                <a:spcBef>
                  <a:spcPts val="0"/>
                </a:spcBef>
                <a:spcAft>
                  <a:spcPts val="0"/>
                </a:spcAft>
                <a:buNone/>
              </a:pPr>
              <a:r>
                <a:t/>
              </a:r>
              <a:endParaRPr sz="1100">
                <a:solidFill>
                  <a:srgbClr val="353535"/>
                </a:solidFill>
                <a:latin typeface="Raleway Medium"/>
                <a:ea typeface="Raleway Medium"/>
                <a:cs typeface="Raleway Medium"/>
                <a:sym typeface="Raleway Medium"/>
              </a:endParaRPr>
            </a:p>
            <a:p>
              <a:pPr indent="0" lvl="0" marL="0" rtl="0" algn="just">
                <a:lnSpc>
                  <a:spcPct val="120000"/>
                </a:lnSpc>
                <a:spcBef>
                  <a:spcPts val="0"/>
                </a:spcBef>
                <a:spcAft>
                  <a:spcPts val="0"/>
                </a:spcAft>
                <a:buNone/>
              </a:pPr>
              <a:r>
                <a:rPr lang="uk" sz="1100">
                  <a:solidFill>
                    <a:srgbClr val="353535"/>
                  </a:solidFill>
                  <a:latin typeface="Raleway Medium"/>
                  <a:ea typeface="Raleway Medium"/>
                  <a:cs typeface="Raleway Medium"/>
                  <a:sym typeface="Raleway Medium"/>
                </a:rPr>
                <a:t>In this column, we delve deep into the essence of style, exploring its roots in history and its evolution through the ages. From the iconic fashion icons of the past to the contemporary tastemakers, we uncover the secrets of elegance.</a:t>
              </a:r>
              <a:endParaRPr sz="1100">
                <a:solidFill>
                  <a:srgbClr val="353535"/>
                </a:solidFill>
                <a:latin typeface="Raleway Medium"/>
                <a:ea typeface="Raleway Medium"/>
                <a:cs typeface="Raleway Medium"/>
                <a:sym typeface="Raleway Medium"/>
              </a:endParaRPr>
            </a:p>
          </p:txBody>
        </p:sp>
        <p:sp>
          <p:nvSpPr>
            <p:cNvPr id="138" name="Google Shape;138;p16"/>
            <p:cNvSpPr txBox="1"/>
            <p:nvPr/>
          </p:nvSpPr>
          <p:spPr>
            <a:xfrm>
              <a:off x="3916487" y="7474375"/>
              <a:ext cx="3294900" cy="28107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1100">
                  <a:solidFill>
                    <a:srgbClr val="353535"/>
                  </a:solidFill>
                  <a:latin typeface="Raleway Medium"/>
                  <a:ea typeface="Raleway Medium"/>
                  <a:cs typeface="Raleway Medium"/>
                  <a:sym typeface="Raleway Medium"/>
                </a:rPr>
                <a:t>But elegance isn't confined to the realm of fashion alone—it permeates every aspect of our lives. It's in the way we adorn our homes, the art we appreciate, and the grace with which we navigate the world around us. "Elegant Escapades" seeks to illuminate the myriad ways in which elegance enriches our lives and elevates our experiences.</a:t>
              </a:r>
              <a:endParaRPr sz="1100">
                <a:solidFill>
                  <a:srgbClr val="353535"/>
                </a:solidFill>
                <a:latin typeface="Raleway Medium"/>
                <a:ea typeface="Raleway Medium"/>
                <a:cs typeface="Raleway Medium"/>
                <a:sym typeface="Raleway Medium"/>
              </a:endParaRPr>
            </a:p>
            <a:p>
              <a:pPr indent="0" lvl="0" marL="0" rtl="0" algn="just">
                <a:lnSpc>
                  <a:spcPct val="120000"/>
                </a:lnSpc>
                <a:spcBef>
                  <a:spcPts val="0"/>
                </a:spcBef>
                <a:spcAft>
                  <a:spcPts val="0"/>
                </a:spcAft>
                <a:buNone/>
              </a:pPr>
              <a:r>
                <a:t/>
              </a:r>
              <a:endParaRPr sz="1100">
                <a:solidFill>
                  <a:srgbClr val="353535"/>
                </a:solidFill>
                <a:latin typeface="Raleway Medium"/>
                <a:ea typeface="Raleway Medium"/>
                <a:cs typeface="Raleway Medium"/>
                <a:sym typeface="Raleway Medium"/>
              </a:endParaRPr>
            </a:p>
            <a:p>
              <a:pPr indent="0" lvl="0" marL="0" rtl="0" algn="just">
                <a:lnSpc>
                  <a:spcPct val="120000"/>
                </a:lnSpc>
                <a:spcBef>
                  <a:spcPts val="0"/>
                </a:spcBef>
                <a:spcAft>
                  <a:spcPts val="0"/>
                </a:spcAft>
                <a:buNone/>
              </a:pPr>
              <a:r>
                <a:rPr lang="uk" sz="1100">
                  <a:solidFill>
                    <a:srgbClr val="353535"/>
                  </a:solidFill>
                  <a:latin typeface="Raleway Medium"/>
                  <a:ea typeface="Raleway Medium"/>
                  <a:cs typeface="Raleway Medium"/>
                  <a:sym typeface="Raleway Medium"/>
                </a:rPr>
                <a:t>Join us as we unravel the mysteries of style and sophistication, offering insights, inspiration, and perhaps a touch of whimsy along the way. Whether you're a seasoned connoisseur or a curious novice, there's always something new to discover in the enchanting world of elegance. </a:t>
              </a:r>
              <a:endParaRPr sz="1100">
                <a:solidFill>
                  <a:srgbClr val="353535"/>
                </a:solidFill>
                <a:latin typeface="Raleway Medium"/>
                <a:ea typeface="Raleway Medium"/>
                <a:cs typeface="Raleway Medium"/>
                <a:sym typeface="Raleway Medium"/>
              </a:endParaRPr>
            </a:p>
          </p:txBody>
        </p:sp>
      </p:grpSp>
      <p:grpSp>
        <p:nvGrpSpPr>
          <p:cNvPr id="139" name="Google Shape;139;p16"/>
          <p:cNvGrpSpPr/>
          <p:nvPr/>
        </p:nvGrpSpPr>
        <p:grpSpPr>
          <a:xfrm>
            <a:off x="359700" y="349511"/>
            <a:ext cx="6840602" cy="6099350"/>
            <a:chOff x="359700" y="349511"/>
            <a:chExt cx="6840602" cy="6099350"/>
          </a:xfrm>
        </p:grpSpPr>
        <p:cxnSp>
          <p:nvCxnSpPr>
            <p:cNvPr id="140" name="Google Shape;140;p16"/>
            <p:cNvCxnSpPr/>
            <p:nvPr/>
          </p:nvCxnSpPr>
          <p:spPr>
            <a:xfrm>
              <a:off x="359700" y="6448861"/>
              <a:ext cx="6840600" cy="0"/>
            </a:xfrm>
            <a:prstGeom prst="straightConnector1">
              <a:avLst/>
            </a:prstGeom>
            <a:noFill/>
            <a:ln cap="flat" cmpd="sng" w="9525">
              <a:solidFill>
                <a:srgbClr val="353535"/>
              </a:solidFill>
              <a:prstDash val="solid"/>
              <a:round/>
              <a:headEnd len="med" w="med" type="none"/>
              <a:tailEnd len="med" w="med" type="none"/>
            </a:ln>
          </p:spPr>
        </p:cxnSp>
        <p:sp>
          <p:nvSpPr>
            <p:cNvPr id="141" name="Google Shape;141;p16"/>
            <p:cNvSpPr txBox="1"/>
            <p:nvPr/>
          </p:nvSpPr>
          <p:spPr>
            <a:xfrm>
              <a:off x="362475" y="5691148"/>
              <a:ext cx="6834900" cy="5586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i="1" lang="uk" sz="1100">
                  <a:solidFill>
                    <a:srgbClr val="353535"/>
                  </a:solidFill>
                  <a:latin typeface="EB Garamond SemiBold"/>
                  <a:ea typeface="EB Garamond SemiBold"/>
                  <a:cs typeface="EB Garamond SemiBold"/>
                  <a:sym typeface="EB Garamond SemiBold"/>
                </a:rPr>
                <a:t>The photo depicts a graceful young woman seemingly floating in mid-air in a beautiful gown. Her elegance and delicacy are reflected in her smooth movements and the expression on her face. The background, resembling a pastel shade of blue, creates an impression of lightness and weightlessness, accentuating the model's grace.</a:t>
              </a:r>
              <a:endParaRPr i="1" sz="1100">
                <a:solidFill>
                  <a:srgbClr val="353535"/>
                </a:solidFill>
                <a:latin typeface="EB Garamond SemiBold"/>
                <a:ea typeface="EB Garamond SemiBold"/>
                <a:cs typeface="EB Garamond SemiBold"/>
                <a:sym typeface="EB Garamond SemiBold"/>
              </a:endParaRPr>
            </a:p>
          </p:txBody>
        </p:sp>
        <p:grpSp>
          <p:nvGrpSpPr>
            <p:cNvPr id="142" name="Google Shape;142;p16"/>
            <p:cNvGrpSpPr/>
            <p:nvPr/>
          </p:nvGrpSpPr>
          <p:grpSpPr>
            <a:xfrm>
              <a:off x="359700" y="625200"/>
              <a:ext cx="6840602" cy="4859907"/>
              <a:chOff x="359700" y="625200"/>
              <a:chExt cx="6840602" cy="4859907"/>
            </a:xfrm>
          </p:grpSpPr>
          <p:pic>
            <p:nvPicPr>
              <p:cNvPr id="143" name="Google Shape;143;p16"/>
              <p:cNvPicPr preferRelativeResize="0"/>
              <p:nvPr/>
            </p:nvPicPr>
            <p:blipFill>
              <a:blip r:embed="rId3">
                <a:alphaModFix/>
              </a:blip>
              <a:stretch>
                <a:fillRect/>
              </a:stretch>
            </p:blipFill>
            <p:spPr>
              <a:xfrm>
                <a:off x="359700" y="625200"/>
                <a:ext cx="6840602" cy="4859907"/>
              </a:xfrm>
              <a:prstGeom prst="rect">
                <a:avLst/>
              </a:prstGeom>
              <a:noFill/>
              <a:ln>
                <a:noFill/>
              </a:ln>
            </p:spPr>
          </p:pic>
          <p:sp>
            <p:nvSpPr>
              <p:cNvPr id="144" name="Google Shape;144;p16"/>
              <p:cNvSpPr txBox="1"/>
              <p:nvPr/>
            </p:nvSpPr>
            <p:spPr>
              <a:xfrm>
                <a:off x="5297101" y="875325"/>
                <a:ext cx="1698900" cy="4617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chemeClr val="dk1"/>
                  </a:buClr>
                  <a:buSzPts val="1100"/>
                  <a:buFont typeface="Arial"/>
                  <a:buNone/>
                </a:pPr>
                <a:r>
                  <a:rPr i="1" lang="uk" sz="1500">
                    <a:solidFill>
                      <a:schemeClr val="lt1"/>
                    </a:solidFill>
                    <a:latin typeface="EB Garamond"/>
                    <a:ea typeface="EB Garamond"/>
                    <a:cs typeface="EB Garamond"/>
                    <a:sym typeface="EB Garamond"/>
                  </a:rPr>
                  <a:t>Alexander Sterling </a:t>
                </a:r>
                <a:endParaRPr i="1" sz="1500">
                  <a:solidFill>
                    <a:schemeClr val="lt1"/>
                  </a:solidFill>
                  <a:latin typeface="EB Garamond"/>
                  <a:ea typeface="EB Garamond"/>
                  <a:cs typeface="EB Garamond"/>
                  <a:sym typeface="EB Garamond"/>
                </a:endParaRPr>
              </a:p>
              <a:p>
                <a:pPr indent="0" lvl="0" marL="0" rtl="0" algn="ctr">
                  <a:lnSpc>
                    <a:spcPct val="100000"/>
                  </a:lnSpc>
                  <a:spcBef>
                    <a:spcPts val="0"/>
                  </a:spcBef>
                  <a:spcAft>
                    <a:spcPts val="0"/>
                  </a:spcAft>
                  <a:buNone/>
                </a:pPr>
                <a:r>
                  <a:rPr i="1" lang="uk" sz="1500">
                    <a:solidFill>
                      <a:schemeClr val="lt1"/>
                    </a:solidFill>
                    <a:latin typeface="EB Garamond"/>
                    <a:ea typeface="EB Garamond"/>
                    <a:cs typeface="EB Garamond"/>
                    <a:sym typeface="EB Garamond"/>
                  </a:rPr>
                  <a:t>"Graceful Reverie"</a:t>
                </a:r>
                <a:endParaRPr i="1" sz="1500">
                  <a:solidFill>
                    <a:schemeClr val="lt1"/>
                  </a:solidFill>
                  <a:latin typeface="EB Garamond Medium"/>
                  <a:ea typeface="EB Garamond Medium"/>
                  <a:cs typeface="EB Garamond Medium"/>
                  <a:sym typeface="EB Garamond Medium"/>
                </a:endParaRPr>
              </a:p>
            </p:txBody>
          </p:sp>
        </p:grpSp>
        <p:cxnSp>
          <p:nvCxnSpPr>
            <p:cNvPr id="145" name="Google Shape;145;p16"/>
            <p:cNvCxnSpPr/>
            <p:nvPr/>
          </p:nvCxnSpPr>
          <p:spPr>
            <a:xfrm>
              <a:off x="359700" y="349511"/>
              <a:ext cx="6840600" cy="0"/>
            </a:xfrm>
            <a:prstGeom prst="straightConnector1">
              <a:avLst/>
            </a:prstGeom>
            <a:noFill/>
            <a:ln cap="flat" cmpd="sng" w="9525">
              <a:solidFill>
                <a:srgbClr val="353535"/>
              </a:solidFill>
              <a:prstDash val="solid"/>
              <a:round/>
              <a:headEnd len="med" w="med" type="none"/>
              <a:tailEnd len="med" w="med" type="none"/>
            </a:ln>
          </p:spPr>
        </p:cxn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