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692000" cx="7560000"/>
  <p:notesSz cx="6858000" cy="9144000"/>
  <p:embeddedFontLst>
    <p:embeddedFont>
      <p:font typeface="Poppins"/>
      <p:regular r:id="rId7"/>
      <p:bold r:id="rId8"/>
      <p:italic r:id="rId9"/>
      <p:boldItalic r:id="rId10"/>
    </p:embeddedFont>
    <p:embeddedFont>
      <p:font typeface="Poppins Light"/>
      <p:regular r:id="rId11"/>
      <p:bold r:id="rId12"/>
      <p:italic r:id="rId13"/>
      <p:boldItalic r:id="rId14"/>
    </p:embeddedFont>
    <p:embeddedFont>
      <p:font typeface="Poppins Medium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oppinsLight-regular.fntdata"/><Relationship Id="rId10" Type="http://schemas.openxmlformats.org/officeDocument/2006/relationships/font" Target="fonts/Poppins-boldItalic.fntdata"/><Relationship Id="rId13" Type="http://schemas.openxmlformats.org/officeDocument/2006/relationships/font" Target="fonts/PoppinsLight-italic.fntdata"/><Relationship Id="rId12" Type="http://schemas.openxmlformats.org/officeDocument/2006/relationships/font" Target="fonts/Poppins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Poppins-italic.fntdata"/><Relationship Id="rId15" Type="http://schemas.openxmlformats.org/officeDocument/2006/relationships/font" Target="fonts/PoppinsMedium-regular.fntdata"/><Relationship Id="rId14" Type="http://schemas.openxmlformats.org/officeDocument/2006/relationships/font" Target="fonts/PoppinsLight-boldItalic.fntdata"/><Relationship Id="rId17" Type="http://schemas.openxmlformats.org/officeDocument/2006/relationships/font" Target="fonts/PoppinsMedium-italic.fntdata"/><Relationship Id="rId16" Type="http://schemas.openxmlformats.org/officeDocument/2006/relationships/font" Target="fonts/PoppinsMedium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18" Type="http://schemas.openxmlformats.org/officeDocument/2006/relationships/font" Target="fonts/PoppinsMedium-boldItalic.fntdata"/><Relationship Id="rId7" Type="http://schemas.openxmlformats.org/officeDocument/2006/relationships/font" Target="fonts/Poppins-regular.fntdata"/><Relationship Id="rId8" Type="http://schemas.openxmlformats.org/officeDocument/2006/relationships/font" Target="fonts/Poppins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34752b751de_0_48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34752b751de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4" name="Google Shape;54;p13"/>
          <p:cNvCxnSpPr/>
          <p:nvPr/>
        </p:nvCxnSpPr>
        <p:spPr>
          <a:xfrm>
            <a:off x="360000" y="371125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5" name="Google Shape;55;p13"/>
          <p:cNvCxnSpPr/>
          <p:nvPr/>
        </p:nvCxnSpPr>
        <p:spPr>
          <a:xfrm>
            <a:off x="360000" y="1751048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6" name="Google Shape;56;p13"/>
          <p:cNvCxnSpPr/>
          <p:nvPr/>
        </p:nvCxnSpPr>
        <p:spPr>
          <a:xfrm>
            <a:off x="360000" y="2143950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57" name="Google Shape;57;p13"/>
          <p:cNvGrpSpPr/>
          <p:nvPr/>
        </p:nvGrpSpPr>
        <p:grpSpPr>
          <a:xfrm>
            <a:off x="1416450" y="687269"/>
            <a:ext cx="4727100" cy="719906"/>
            <a:chOff x="1416450" y="687269"/>
            <a:chExt cx="4727100" cy="719906"/>
          </a:xfrm>
        </p:grpSpPr>
        <p:sp>
          <p:nvSpPr>
            <p:cNvPr id="58" name="Google Shape;58;p13"/>
            <p:cNvSpPr txBox="1"/>
            <p:nvPr/>
          </p:nvSpPr>
          <p:spPr>
            <a:xfrm>
              <a:off x="1416450" y="687269"/>
              <a:ext cx="47271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3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 H A R L O T T E  T A Y L O R</a:t>
              </a:r>
              <a:endParaRPr b="1" sz="23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9" name="Google Shape;59;p13"/>
            <p:cNvSpPr txBox="1"/>
            <p:nvPr/>
          </p:nvSpPr>
          <p:spPr>
            <a:xfrm>
              <a:off x="1773450" y="1207075"/>
              <a:ext cx="4013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M</a:t>
              </a:r>
              <a:r>
                <a:rPr lang="uk" sz="13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arketing Strategist</a:t>
              </a:r>
              <a:endParaRPr sz="13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60" name="Google Shape;60;p13"/>
          <p:cNvSpPr txBox="1"/>
          <p:nvPr/>
        </p:nvSpPr>
        <p:spPr>
          <a:xfrm>
            <a:off x="362250" y="1855100"/>
            <a:ext cx="6835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+1 123 456 7890       |       charlotte.t@mail.ltd       |      1234 Evergreen Avenue, Seattle, WA</a:t>
            </a:r>
            <a:endParaRPr sz="12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61" name="Google Shape;61;p13"/>
          <p:cNvCxnSpPr/>
          <p:nvPr/>
        </p:nvCxnSpPr>
        <p:spPr>
          <a:xfrm>
            <a:off x="360000" y="4850141"/>
            <a:ext cx="17124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2" name="Google Shape;62;p13"/>
          <p:cNvCxnSpPr/>
          <p:nvPr/>
        </p:nvCxnSpPr>
        <p:spPr>
          <a:xfrm>
            <a:off x="2375845" y="2503400"/>
            <a:ext cx="0" cy="801330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3" name="Google Shape;63;p13"/>
          <p:cNvSpPr txBox="1"/>
          <p:nvPr/>
        </p:nvSpPr>
        <p:spPr>
          <a:xfrm>
            <a:off x="364215" y="2446903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EDUCATION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2686771" y="2446900"/>
            <a:ext cx="3988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PROFESSIONAL PROFILE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65" name="Google Shape;65;p13"/>
          <p:cNvGrpSpPr/>
          <p:nvPr/>
        </p:nvGrpSpPr>
        <p:grpSpPr>
          <a:xfrm>
            <a:off x="364215" y="2908272"/>
            <a:ext cx="1712400" cy="717850"/>
            <a:chOff x="364215" y="2908272"/>
            <a:chExt cx="1712400" cy="717850"/>
          </a:xfrm>
        </p:grpSpPr>
        <p:sp>
          <p:nvSpPr>
            <p:cNvPr id="66" name="Google Shape;66;p13"/>
            <p:cNvSpPr txBox="1"/>
            <p:nvPr/>
          </p:nvSpPr>
          <p:spPr>
            <a:xfrm>
              <a:off x="364215" y="2908272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BACHELOR OF ARTS IN MARKETING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67" name="Google Shape;67;p13"/>
            <p:cNvSpPr txBox="1"/>
            <p:nvPr/>
          </p:nvSpPr>
          <p:spPr>
            <a:xfrm>
              <a:off x="364215" y="3295222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Rosewood University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(2014 – 2018)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68" name="Google Shape;68;p13"/>
          <p:cNvGrpSpPr/>
          <p:nvPr/>
        </p:nvGrpSpPr>
        <p:grpSpPr>
          <a:xfrm>
            <a:off x="364215" y="3861041"/>
            <a:ext cx="1712400" cy="717850"/>
            <a:chOff x="364215" y="3861041"/>
            <a:chExt cx="1712400" cy="717850"/>
          </a:xfrm>
        </p:grpSpPr>
        <p:sp>
          <p:nvSpPr>
            <p:cNvPr id="69" name="Google Shape;69;p13"/>
            <p:cNvSpPr txBox="1"/>
            <p:nvPr/>
          </p:nvSpPr>
          <p:spPr>
            <a:xfrm>
              <a:off x="364215" y="3861041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ASSOCIATE DEGREE IN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COMMUNICATION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70" name="Google Shape;70;p13"/>
            <p:cNvSpPr txBox="1"/>
            <p:nvPr/>
          </p:nvSpPr>
          <p:spPr>
            <a:xfrm>
              <a:off x="364215" y="4247991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Oakwood College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(2012 – 2014)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71" name="Google Shape;71;p13"/>
          <p:cNvSpPr txBox="1"/>
          <p:nvPr/>
        </p:nvSpPr>
        <p:spPr>
          <a:xfrm>
            <a:off x="2700017" y="2908275"/>
            <a:ext cx="44979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D3D3D"/>
                </a:solidFill>
                <a:latin typeface="Poppins Light"/>
                <a:ea typeface="Poppins Light"/>
                <a:cs typeface="Poppins Light"/>
                <a:sym typeface="Poppins Light"/>
              </a:rPr>
              <a:t>I am a forward-thinking Marketing Strategist with a track record of developing impactful campaigns that elevate brand visibility and drive measurable growth. With a keen eye for market trends, I excel at creating targeted marketing solutions tailored to diverse audiences. My passion lies in leveraging data-driven insights to refine strategies, enhance customer experiences, and consistently exceed business objectives.</a:t>
            </a:r>
            <a:endParaRPr sz="1000">
              <a:solidFill>
                <a:srgbClr val="3D3D3D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2" name="Google Shape;72;p13"/>
          <p:cNvSpPr txBox="1"/>
          <p:nvPr/>
        </p:nvSpPr>
        <p:spPr>
          <a:xfrm>
            <a:off x="2686771" y="4398200"/>
            <a:ext cx="3988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EXPERIENCE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73" name="Google Shape;73;p13"/>
          <p:cNvSpPr txBox="1"/>
          <p:nvPr/>
        </p:nvSpPr>
        <p:spPr>
          <a:xfrm>
            <a:off x="2700051" y="4861400"/>
            <a:ext cx="4497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Marketing Strategist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74" name="Google Shape;74;p13"/>
          <p:cNvSpPr txBox="1"/>
          <p:nvPr/>
        </p:nvSpPr>
        <p:spPr>
          <a:xfrm>
            <a:off x="2700051" y="5060674"/>
            <a:ext cx="4497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BrightWave Corporation | Seattle, WA (2021 – Present)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5" name="Google Shape;75;p13"/>
          <p:cNvSpPr txBox="1"/>
          <p:nvPr/>
        </p:nvSpPr>
        <p:spPr>
          <a:xfrm>
            <a:off x="2700051" y="5439900"/>
            <a:ext cx="4497900" cy="731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Give a concise paragraph to describe the position, highlighting your achievements and responsibilities. For instance, mention how you formulated go-to-market strategies and collaborated with cross-functional teams to meet aggressive revenue targets.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6" name="Google Shape;76;p13"/>
          <p:cNvSpPr txBox="1"/>
          <p:nvPr/>
        </p:nvSpPr>
        <p:spPr>
          <a:xfrm>
            <a:off x="2700051" y="6200567"/>
            <a:ext cx="4497900" cy="15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0200" lvl="0" marL="2667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Spearheaded a lead-generation campaign that boosted qualified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leads by 40% in six months.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0200" lvl="0" marL="2667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Led multiple data-driven projects to fine-tune customer targeting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and increase ROI.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0200" lvl="0" marL="2667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Orchestrated cohesive branding across social media, email, and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web platforms.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0200" lvl="0" marL="26670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Consistently surpassed monthly KPIs through strategic partnerships and market intelligence.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7" name="Google Shape;77;p13"/>
          <p:cNvSpPr txBox="1"/>
          <p:nvPr/>
        </p:nvSpPr>
        <p:spPr>
          <a:xfrm>
            <a:off x="2700040" y="7918378"/>
            <a:ext cx="420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Digital Marketing Coordinator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78" name="Google Shape;78;p13"/>
          <p:cNvSpPr txBox="1"/>
          <p:nvPr/>
        </p:nvSpPr>
        <p:spPr>
          <a:xfrm>
            <a:off x="2700040" y="8117650"/>
            <a:ext cx="42018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StarPath Agency | Portland, OR (2018 – 2021)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79" name="Google Shape;79;p13"/>
          <p:cNvSpPr txBox="1"/>
          <p:nvPr/>
        </p:nvSpPr>
        <p:spPr>
          <a:xfrm>
            <a:off x="2700051" y="8496875"/>
            <a:ext cx="4497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Offer a short paragraph about the scope of your role: managing online advertising, partnering with creative teams, and overseeing budget allocations. Show how your input led to tangible results.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0" name="Google Shape;80;p13"/>
          <p:cNvSpPr txBox="1"/>
          <p:nvPr/>
        </p:nvSpPr>
        <p:spPr>
          <a:xfrm>
            <a:off x="2700051" y="9055400"/>
            <a:ext cx="44979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49225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Implemented an integrated multi-channel marketing plan, boosting website traffic by 35%.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49225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Analyzed customer data to refine segmentation and deliver personalized email campaigns.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49225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Managed vendor relationships and negotiated cost-saving ads.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49225" lvl="0" marL="269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Mentored junior team members on best practices in digital marketing and analytics.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364215" y="5087136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KEY SKILLS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82" name="Google Shape;82;p13"/>
          <p:cNvSpPr txBox="1"/>
          <p:nvPr/>
        </p:nvSpPr>
        <p:spPr>
          <a:xfrm>
            <a:off x="297725" y="5536325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Social Media Management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3" name="Google Shape;83;p13"/>
          <p:cNvSpPr txBox="1"/>
          <p:nvPr/>
        </p:nvSpPr>
        <p:spPr>
          <a:xfrm>
            <a:off x="297725" y="5918250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Content Strategy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4" name="Google Shape;84;p13"/>
          <p:cNvSpPr txBox="1"/>
          <p:nvPr/>
        </p:nvSpPr>
        <p:spPr>
          <a:xfrm>
            <a:off x="297725" y="6300175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Market Research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5" name="Google Shape;85;p13"/>
          <p:cNvSpPr txBox="1"/>
          <p:nvPr/>
        </p:nvSpPr>
        <p:spPr>
          <a:xfrm>
            <a:off x="297725" y="6682100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Project Coordination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297725" y="7064025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Email Optimization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7" name="Google Shape;87;p13"/>
          <p:cNvSpPr txBox="1"/>
          <p:nvPr/>
        </p:nvSpPr>
        <p:spPr>
          <a:xfrm>
            <a:off x="297725" y="7445949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Public Speaking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8" name="Google Shape;88;p13"/>
          <p:cNvSpPr txBox="1"/>
          <p:nvPr/>
        </p:nvSpPr>
        <p:spPr>
          <a:xfrm>
            <a:off x="297725" y="7827874"/>
            <a:ext cx="17790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Client Relationship Building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89" name="Google Shape;89;p13"/>
          <p:cNvSpPr txBox="1"/>
          <p:nvPr/>
        </p:nvSpPr>
        <p:spPr>
          <a:xfrm>
            <a:off x="364215" y="8576845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AWARDS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90" name="Google Shape;90;p13"/>
          <p:cNvGrpSpPr/>
          <p:nvPr/>
        </p:nvGrpSpPr>
        <p:grpSpPr>
          <a:xfrm>
            <a:off x="364215" y="9024985"/>
            <a:ext cx="1712400" cy="522323"/>
            <a:chOff x="364215" y="2895043"/>
            <a:chExt cx="1712400" cy="522323"/>
          </a:xfrm>
        </p:grpSpPr>
        <p:sp>
          <p:nvSpPr>
            <p:cNvPr id="91" name="Google Shape;91;p13"/>
            <p:cNvSpPr txBox="1"/>
            <p:nvPr/>
          </p:nvSpPr>
          <p:spPr>
            <a:xfrm>
              <a:off x="364215" y="2895043"/>
              <a:ext cx="171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Best Marketing Innovator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92" name="Google Shape;92;p13"/>
            <p:cNvSpPr txBox="1"/>
            <p:nvPr/>
          </p:nvSpPr>
          <p:spPr>
            <a:xfrm>
              <a:off x="364215" y="3086466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Statewide Symposium,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2019 – Boston, MA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93" name="Google Shape;93;p13"/>
          <p:cNvGrpSpPr/>
          <p:nvPr/>
        </p:nvGrpSpPr>
        <p:grpSpPr>
          <a:xfrm>
            <a:off x="364215" y="9786931"/>
            <a:ext cx="1712400" cy="522323"/>
            <a:chOff x="364215" y="2895043"/>
            <a:chExt cx="1712400" cy="522323"/>
          </a:xfrm>
        </p:grpSpPr>
        <p:sp>
          <p:nvSpPr>
            <p:cNvPr id="94" name="Google Shape;94;p13"/>
            <p:cNvSpPr txBox="1"/>
            <p:nvPr/>
          </p:nvSpPr>
          <p:spPr>
            <a:xfrm>
              <a:off x="364215" y="2895043"/>
              <a:ext cx="17124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Outstanding Award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95" name="Google Shape;95;p13"/>
            <p:cNvSpPr txBox="1"/>
            <p:nvPr/>
          </p:nvSpPr>
          <p:spPr>
            <a:xfrm>
              <a:off x="364215" y="3086466"/>
              <a:ext cx="1712400" cy="330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University Conference,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2017 – Chicago, IL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cxnSp>
        <p:nvCxnSpPr>
          <p:cNvPr id="96" name="Google Shape;96;p13"/>
          <p:cNvCxnSpPr/>
          <p:nvPr/>
        </p:nvCxnSpPr>
        <p:spPr>
          <a:xfrm>
            <a:off x="360000" y="8323776"/>
            <a:ext cx="17124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1" name="Google Shape;101;p14"/>
          <p:cNvCxnSpPr/>
          <p:nvPr/>
        </p:nvCxnSpPr>
        <p:spPr>
          <a:xfrm>
            <a:off x="360000" y="371125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2" name="Google Shape;102;p14"/>
          <p:cNvCxnSpPr/>
          <p:nvPr/>
        </p:nvCxnSpPr>
        <p:spPr>
          <a:xfrm>
            <a:off x="360000" y="1751048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3" name="Google Shape;103;p14"/>
          <p:cNvCxnSpPr/>
          <p:nvPr/>
        </p:nvCxnSpPr>
        <p:spPr>
          <a:xfrm>
            <a:off x="360000" y="2143950"/>
            <a:ext cx="68400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grpSp>
        <p:nvGrpSpPr>
          <p:cNvPr id="104" name="Google Shape;104;p14"/>
          <p:cNvGrpSpPr/>
          <p:nvPr/>
        </p:nvGrpSpPr>
        <p:grpSpPr>
          <a:xfrm>
            <a:off x="1416450" y="687269"/>
            <a:ext cx="4727100" cy="719906"/>
            <a:chOff x="1416450" y="687269"/>
            <a:chExt cx="4727100" cy="719906"/>
          </a:xfrm>
        </p:grpSpPr>
        <p:sp>
          <p:nvSpPr>
            <p:cNvPr id="105" name="Google Shape;105;p14"/>
            <p:cNvSpPr txBox="1"/>
            <p:nvPr/>
          </p:nvSpPr>
          <p:spPr>
            <a:xfrm>
              <a:off x="1416450" y="687269"/>
              <a:ext cx="4727100" cy="354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300">
                  <a:solidFill>
                    <a:srgbClr val="3E3E3E"/>
                  </a:solidFill>
                  <a:latin typeface="Poppins"/>
                  <a:ea typeface="Poppins"/>
                  <a:cs typeface="Poppins"/>
                  <a:sym typeface="Poppins"/>
                </a:rPr>
                <a:t>C H A R L O T T E  T A Y L O R</a:t>
              </a:r>
              <a:endParaRPr b="1" sz="23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106" name="Google Shape;106;p14"/>
            <p:cNvSpPr txBox="1"/>
            <p:nvPr/>
          </p:nvSpPr>
          <p:spPr>
            <a:xfrm>
              <a:off x="1773450" y="1207075"/>
              <a:ext cx="4013100" cy="200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3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Marketing Strategist</a:t>
              </a:r>
              <a:endParaRPr sz="13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107" name="Google Shape;107;p14"/>
          <p:cNvSpPr txBox="1"/>
          <p:nvPr/>
        </p:nvSpPr>
        <p:spPr>
          <a:xfrm>
            <a:off x="362250" y="1855100"/>
            <a:ext cx="6835500" cy="184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uk" sz="12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+1 123 456 7890       |       charlotte.t@mail.ltd       |      1234 Evergreen Avenue, Seattle, WA</a:t>
            </a:r>
            <a:endParaRPr sz="12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108" name="Google Shape;108;p14"/>
          <p:cNvCxnSpPr/>
          <p:nvPr/>
        </p:nvCxnSpPr>
        <p:spPr>
          <a:xfrm>
            <a:off x="360000" y="4850141"/>
            <a:ext cx="17124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09" name="Google Shape;109;p14"/>
          <p:cNvCxnSpPr/>
          <p:nvPr/>
        </p:nvCxnSpPr>
        <p:spPr>
          <a:xfrm>
            <a:off x="2375845" y="2503400"/>
            <a:ext cx="0" cy="801330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0" name="Google Shape;110;p14"/>
          <p:cNvSpPr txBox="1"/>
          <p:nvPr/>
        </p:nvSpPr>
        <p:spPr>
          <a:xfrm>
            <a:off x="364215" y="2446903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EXPERTISE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1" name="Google Shape;111;p14"/>
          <p:cNvSpPr txBox="1"/>
          <p:nvPr/>
        </p:nvSpPr>
        <p:spPr>
          <a:xfrm>
            <a:off x="364215" y="2908272"/>
            <a:ext cx="1712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Cross-Channel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Campaigns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12" name="Google Shape;112;p14"/>
          <p:cNvSpPr txBox="1"/>
          <p:nvPr/>
        </p:nvSpPr>
        <p:spPr>
          <a:xfrm>
            <a:off x="2686771" y="2438664"/>
            <a:ext cx="39882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EXPERIENCE – CONTINUED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3" name="Google Shape;113;p14"/>
          <p:cNvSpPr txBox="1"/>
          <p:nvPr/>
        </p:nvSpPr>
        <p:spPr>
          <a:xfrm>
            <a:off x="2700051" y="2901864"/>
            <a:ext cx="4497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Marketing Associate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14" name="Google Shape;114;p14"/>
          <p:cNvSpPr txBox="1"/>
          <p:nvPr/>
        </p:nvSpPr>
        <p:spPr>
          <a:xfrm>
            <a:off x="2700051" y="3101137"/>
            <a:ext cx="44979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EverGreen Solutions | Portland, OR (2016 – 2018)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5" name="Google Shape;115;p14"/>
          <p:cNvSpPr txBox="1"/>
          <p:nvPr/>
        </p:nvSpPr>
        <p:spPr>
          <a:xfrm>
            <a:off x="2700051" y="3480364"/>
            <a:ext cx="4497900" cy="538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Let this section describe your earlier experience handling tasks such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as social media outreach, market analysis, and basic project management. Emphasize tangible outcomes.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6" name="Google Shape;116;p14"/>
          <p:cNvSpPr txBox="1"/>
          <p:nvPr/>
        </p:nvSpPr>
        <p:spPr>
          <a:xfrm>
            <a:off x="2700051" y="4049301"/>
            <a:ext cx="4497900" cy="1308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-153499" lvl="0" marL="314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Oversaw social media campaigns that increased follower engagement by 25%.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3499" lvl="0" marL="314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Crafted clear and compelling marketing copy for digital and print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         materials.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3499" lvl="0" marL="314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Partnered with graphic designers and developers to improve the 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         user journey on landing pages.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  <a:p>
            <a:pPr indent="-153499" lvl="0" marL="314999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3E3E3E"/>
              </a:buClr>
              <a:buSzPts val="1000"/>
              <a:buFont typeface="Poppins Light"/>
              <a:buChar char="●"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Coordinated event marketing efforts leading to a 15% increase.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17" name="Google Shape;117;p14"/>
          <p:cNvSpPr txBox="1"/>
          <p:nvPr/>
        </p:nvSpPr>
        <p:spPr>
          <a:xfrm>
            <a:off x="364215" y="5087136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ACHIEVEMENT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8" name="Google Shape;118;p14"/>
          <p:cNvSpPr txBox="1"/>
          <p:nvPr/>
        </p:nvSpPr>
        <p:spPr>
          <a:xfrm>
            <a:off x="364215" y="8576845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INTERESTS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119" name="Google Shape;119;p14"/>
          <p:cNvSpPr txBox="1"/>
          <p:nvPr/>
        </p:nvSpPr>
        <p:spPr>
          <a:xfrm>
            <a:off x="364215" y="9024985"/>
            <a:ext cx="1712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Travel Blogging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cxnSp>
        <p:nvCxnSpPr>
          <p:cNvPr id="120" name="Google Shape;120;p14"/>
          <p:cNvCxnSpPr/>
          <p:nvPr/>
        </p:nvCxnSpPr>
        <p:spPr>
          <a:xfrm>
            <a:off x="360000" y="8323776"/>
            <a:ext cx="1712400" cy="0"/>
          </a:xfrm>
          <a:prstGeom prst="straightConnector1">
            <a:avLst/>
          </a:prstGeom>
          <a:noFill/>
          <a:ln cap="flat" cmpd="sng" w="19050">
            <a:solidFill>
              <a:srgbClr val="3D3D3D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1" name="Google Shape;121;p14"/>
          <p:cNvSpPr txBox="1"/>
          <p:nvPr/>
        </p:nvSpPr>
        <p:spPr>
          <a:xfrm>
            <a:off x="364215" y="3478333"/>
            <a:ext cx="1712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Lead Generation &amp;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Conversion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122" name="Google Shape;122;p14"/>
          <p:cNvSpPr txBox="1"/>
          <p:nvPr/>
        </p:nvSpPr>
        <p:spPr>
          <a:xfrm>
            <a:off x="364215" y="4048395"/>
            <a:ext cx="1712400" cy="330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Brand Development &amp;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rPr>
              <a:t>Positioning</a:t>
            </a:r>
            <a:endParaRPr sz="1000">
              <a:solidFill>
                <a:srgbClr val="3E3E3E"/>
              </a:solidFill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123" name="Google Shape;123;p14"/>
          <p:cNvGrpSpPr/>
          <p:nvPr/>
        </p:nvGrpSpPr>
        <p:grpSpPr>
          <a:xfrm>
            <a:off x="297725" y="5536325"/>
            <a:ext cx="1779000" cy="729061"/>
            <a:chOff x="297725" y="5536325"/>
            <a:chExt cx="1779000" cy="729061"/>
          </a:xfrm>
        </p:grpSpPr>
        <p:sp>
          <p:nvSpPr>
            <p:cNvPr id="124" name="Google Shape;124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Volunteer Position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25" name="Google Shape;125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Community </a:t>
              </a: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Development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26" name="Google Shape;126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Center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27" name="Google Shape;127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2020 – Seattle, WA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28" name="Google Shape;128;p14"/>
          <p:cNvGrpSpPr/>
          <p:nvPr/>
        </p:nvGrpSpPr>
        <p:grpSpPr>
          <a:xfrm>
            <a:off x="297725" y="6486710"/>
            <a:ext cx="1779000" cy="537341"/>
            <a:chOff x="297725" y="6486710"/>
            <a:chExt cx="1779000" cy="537341"/>
          </a:xfrm>
        </p:grpSpPr>
        <p:sp>
          <p:nvSpPr>
            <p:cNvPr id="129" name="Google Shape;129;p14"/>
            <p:cNvSpPr txBox="1"/>
            <p:nvPr/>
          </p:nvSpPr>
          <p:spPr>
            <a:xfrm>
              <a:off x="297725" y="6486710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Rosewood University Merit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30" name="Google Shape;130;p14"/>
            <p:cNvSpPr txBox="1"/>
            <p:nvPr/>
          </p:nvSpPr>
          <p:spPr>
            <a:xfrm>
              <a:off x="297725" y="6678431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Scholarship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31" name="Google Shape;131;p14"/>
            <p:cNvSpPr txBox="1"/>
            <p:nvPr/>
          </p:nvSpPr>
          <p:spPr>
            <a:xfrm>
              <a:off x="297725" y="6870151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2020 – Seattle, WA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32" name="Google Shape;132;p14"/>
          <p:cNvGrpSpPr/>
          <p:nvPr/>
        </p:nvGrpSpPr>
        <p:grpSpPr>
          <a:xfrm>
            <a:off x="297725" y="7256080"/>
            <a:ext cx="1779000" cy="729066"/>
            <a:chOff x="297725" y="7256080"/>
            <a:chExt cx="1779000" cy="729066"/>
          </a:xfrm>
        </p:grpSpPr>
        <p:sp>
          <p:nvSpPr>
            <p:cNvPr id="133" name="Google Shape;133;p14"/>
            <p:cNvSpPr txBox="1"/>
            <p:nvPr/>
          </p:nvSpPr>
          <p:spPr>
            <a:xfrm>
              <a:off x="297725" y="7256080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Your Achievement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34" name="Google Shape;134;p14"/>
            <p:cNvSpPr txBox="1"/>
            <p:nvPr/>
          </p:nvSpPr>
          <p:spPr>
            <a:xfrm>
              <a:off x="297725" y="7447800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Published Research Paper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35" name="Google Shape;135;p14"/>
            <p:cNvSpPr txBox="1"/>
            <p:nvPr/>
          </p:nvSpPr>
          <p:spPr>
            <a:xfrm>
              <a:off x="297725" y="7639521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2019 – National Marketing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36" name="Google Shape;136;p14"/>
            <p:cNvSpPr txBox="1"/>
            <p:nvPr/>
          </p:nvSpPr>
          <p:spPr>
            <a:xfrm>
              <a:off x="297725" y="783124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r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Journal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137" name="Google Shape;137;p14"/>
          <p:cNvSpPr txBox="1"/>
          <p:nvPr/>
        </p:nvSpPr>
        <p:spPr>
          <a:xfrm>
            <a:off x="364215" y="9403477"/>
            <a:ext cx="1712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Photography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8" name="Google Shape;138;p14"/>
          <p:cNvSpPr txBox="1"/>
          <p:nvPr/>
        </p:nvSpPr>
        <p:spPr>
          <a:xfrm>
            <a:off x="364215" y="9781969"/>
            <a:ext cx="1712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Creative Writing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39" name="Google Shape;139;p14"/>
          <p:cNvSpPr txBox="1"/>
          <p:nvPr/>
        </p:nvSpPr>
        <p:spPr>
          <a:xfrm>
            <a:off x="364215" y="10160460"/>
            <a:ext cx="1712400" cy="153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rPr>
              <a:t>Yoga &amp; Mindfulness</a:t>
            </a:r>
            <a:endParaRPr sz="1000">
              <a:solidFill>
                <a:srgbClr val="3E3E3E"/>
              </a:solidFill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sp>
        <p:nvSpPr>
          <p:cNvPr id="140" name="Google Shape;140;p14"/>
          <p:cNvSpPr txBox="1"/>
          <p:nvPr/>
        </p:nvSpPr>
        <p:spPr>
          <a:xfrm>
            <a:off x="2674965" y="5653381"/>
            <a:ext cx="1712400" cy="2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uk" sz="1600">
                <a:solidFill>
                  <a:srgbClr val="3E3E3E"/>
                </a:solidFill>
                <a:latin typeface="Poppins"/>
                <a:ea typeface="Poppins"/>
                <a:cs typeface="Poppins"/>
                <a:sym typeface="Poppins"/>
              </a:rPr>
              <a:t>REFERENCES</a:t>
            </a:r>
            <a:endParaRPr b="1" sz="1600">
              <a:solidFill>
                <a:srgbClr val="3E3E3E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grpSp>
        <p:nvGrpSpPr>
          <p:cNvPr id="141" name="Google Shape;141;p14"/>
          <p:cNvGrpSpPr/>
          <p:nvPr/>
        </p:nvGrpSpPr>
        <p:grpSpPr>
          <a:xfrm>
            <a:off x="2674972" y="6178771"/>
            <a:ext cx="1897481" cy="729061"/>
            <a:chOff x="297725" y="5536325"/>
            <a:chExt cx="1779000" cy="729061"/>
          </a:xfrm>
        </p:grpSpPr>
        <p:sp>
          <p:nvSpPr>
            <p:cNvPr id="142" name="Google Shape;142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43" name="Google Shape;143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44" name="Google Shape;144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45" name="Google Shape;145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46" name="Google Shape;146;p14"/>
          <p:cNvGrpSpPr/>
          <p:nvPr/>
        </p:nvGrpSpPr>
        <p:grpSpPr>
          <a:xfrm>
            <a:off x="5052225" y="6178771"/>
            <a:ext cx="1996750" cy="729061"/>
            <a:chOff x="297725" y="5536325"/>
            <a:chExt cx="1779000" cy="729061"/>
          </a:xfrm>
        </p:grpSpPr>
        <p:sp>
          <p:nvSpPr>
            <p:cNvPr id="147" name="Google Shape;147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48" name="Google Shape;148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49" name="Google Shape;149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50" name="Google Shape;150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51" name="Google Shape;151;p14"/>
          <p:cNvGrpSpPr/>
          <p:nvPr/>
        </p:nvGrpSpPr>
        <p:grpSpPr>
          <a:xfrm>
            <a:off x="2674972" y="7325609"/>
            <a:ext cx="1897481" cy="729061"/>
            <a:chOff x="297725" y="5536325"/>
            <a:chExt cx="1779000" cy="729061"/>
          </a:xfrm>
        </p:grpSpPr>
        <p:sp>
          <p:nvSpPr>
            <p:cNvPr id="152" name="Google Shape;152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53" name="Google Shape;153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54" name="Google Shape;154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55" name="Google Shape;155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56" name="Google Shape;156;p14"/>
          <p:cNvGrpSpPr/>
          <p:nvPr/>
        </p:nvGrpSpPr>
        <p:grpSpPr>
          <a:xfrm>
            <a:off x="5052225" y="7325609"/>
            <a:ext cx="1996750" cy="729061"/>
            <a:chOff x="297725" y="5536325"/>
            <a:chExt cx="1779000" cy="729061"/>
          </a:xfrm>
        </p:grpSpPr>
        <p:sp>
          <p:nvSpPr>
            <p:cNvPr id="157" name="Google Shape;157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58" name="Google Shape;158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59" name="Google Shape;159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60" name="Google Shape;160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61" name="Google Shape;161;p14"/>
          <p:cNvGrpSpPr/>
          <p:nvPr/>
        </p:nvGrpSpPr>
        <p:grpSpPr>
          <a:xfrm>
            <a:off x="2674972" y="9619285"/>
            <a:ext cx="1897481" cy="729061"/>
            <a:chOff x="297725" y="5536325"/>
            <a:chExt cx="1779000" cy="729061"/>
          </a:xfrm>
        </p:grpSpPr>
        <p:sp>
          <p:nvSpPr>
            <p:cNvPr id="162" name="Google Shape;162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63" name="Google Shape;163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64" name="Google Shape;164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65" name="Google Shape;165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66" name="Google Shape;166;p14"/>
          <p:cNvGrpSpPr/>
          <p:nvPr/>
        </p:nvGrpSpPr>
        <p:grpSpPr>
          <a:xfrm>
            <a:off x="5052225" y="9619285"/>
            <a:ext cx="1996750" cy="729061"/>
            <a:chOff x="297725" y="5536325"/>
            <a:chExt cx="1779000" cy="729061"/>
          </a:xfrm>
        </p:grpSpPr>
        <p:sp>
          <p:nvSpPr>
            <p:cNvPr id="167" name="Google Shape;167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68" name="Google Shape;168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69" name="Google Shape;169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70" name="Google Shape;170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71" name="Google Shape;171;p14"/>
          <p:cNvGrpSpPr/>
          <p:nvPr/>
        </p:nvGrpSpPr>
        <p:grpSpPr>
          <a:xfrm>
            <a:off x="2674972" y="8472447"/>
            <a:ext cx="1897481" cy="729061"/>
            <a:chOff x="297725" y="5536325"/>
            <a:chExt cx="1779000" cy="729061"/>
          </a:xfrm>
        </p:grpSpPr>
        <p:sp>
          <p:nvSpPr>
            <p:cNvPr id="172" name="Google Shape;172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73" name="Google Shape;173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74" name="Google Shape;174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75" name="Google Shape;175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176" name="Google Shape;176;p14"/>
          <p:cNvGrpSpPr/>
          <p:nvPr/>
        </p:nvGrpSpPr>
        <p:grpSpPr>
          <a:xfrm>
            <a:off x="5052225" y="8472447"/>
            <a:ext cx="1996750" cy="729061"/>
            <a:chOff x="297725" y="5536325"/>
            <a:chExt cx="1779000" cy="729061"/>
          </a:xfrm>
        </p:grpSpPr>
        <p:sp>
          <p:nvSpPr>
            <p:cNvPr id="177" name="Google Shape;177;p14"/>
            <p:cNvSpPr txBox="1"/>
            <p:nvPr/>
          </p:nvSpPr>
          <p:spPr>
            <a:xfrm>
              <a:off x="297725" y="553632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Medium"/>
                  <a:ea typeface="Poppins Medium"/>
                  <a:cs typeface="Poppins Medium"/>
                  <a:sym typeface="Poppins Medium"/>
                </a:rPr>
                <a:t>REFERENCE NAME</a:t>
              </a:r>
              <a:endParaRPr sz="1000">
                <a:solidFill>
                  <a:srgbClr val="3E3E3E"/>
                </a:solidFill>
                <a:latin typeface="Poppins Medium"/>
                <a:ea typeface="Poppins Medium"/>
                <a:cs typeface="Poppins Medium"/>
                <a:sym typeface="Poppins Medium"/>
              </a:endParaRPr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297725" y="5728045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Job Position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79" name="Google Shape;179;p14"/>
            <p:cNvSpPr txBox="1"/>
            <p:nvPr/>
          </p:nvSpPr>
          <p:spPr>
            <a:xfrm>
              <a:off x="297725" y="591976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Company Name, Location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297725" y="6111486"/>
              <a:ext cx="1779000" cy="1539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uk" sz="1000">
                  <a:solidFill>
                    <a:srgbClr val="3E3E3E"/>
                  </a:solidFill>
                  <a:latin typeface="Poppins Light"/>
                  <a:ea typeface="Poppins Light"/>
                  <a:cs typeface="Poppins Light"/>
                  <a:sym typeface="Poppins Light"/>
                </a:rPr>
                <a:t>+1 555 111 2222 | [email]</a:t>
              </a:r>
              <a:endParaRPr sz="1000">
                <a:solidFill>
                  <a:srgbClr val="3E3E3E"/>
                </a:solidFill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