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Tenor Sans"/>
      <p:regular r:id="rId7"/>
    </p:embeddedFont>
    <p:embeddedFont>
      <p:font typeface="Josefi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399">
          <p15:clr>
            <a:srgbClr val="A4A3A4"/>
          </p15:clr>
        </p15:guide>
        <p15:guide id="2" pos="363">
          <p15:clr>
            <a:srgbClr val="9AA0A6"/>
          </p15:clr>
        </p15:guide>
        <p15:guide id="3" orient="horz" pos="430">
          <p15:clr>
            <a:srgbClr val="9AA0A6"/>
          </p15:clr>
        </p15:guide>
        <p15:guide id="4" orient="horz" pos="6326">
          <p15:clr>
            <a:srgbClr val="9AA0A6"/>
          </p15:clr>
        </p15:guide>
        <p15:guide id="5" pos="737">
          <p15:clr>
            <a:srgbClr val="9AA0A6"/>
          </p15:clr>
        </p15:guide>
        <p15:guide id="6" pos="4044">
          <p15:clr>
            <a:srgbClr val="9AA0A6"/>
          </p15:clr>
        </p15:guide>
        <p15:guide id="7" pos="88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99"/>
        <p:guide pos="363"/>
        <p:guide pos="430" orient="horz"/>
        <p:guide pos="6326" orient="horz"/>
        <p:guide pos="737"/>
        <p:guide pos="4044"/>
        <p:guide pos="88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9" Type="http://schemas.openxmlformats.org/officeDocument/2006/relationships/font" Target="fonts/Josefi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enorSans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6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576325" y="682325"/>
            <a:ext cx="6407400" cy="9360600"/>
          </a:xfrm>
          <a:prstGeom prst="rect">
            <a:avLst/>
          </a:prstGeom>
          <a:solidFill>
            <a:srgbClr val="FFF6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272825" y="6964375"/>
            <a:ext cx="2146800" cy="417300"/>
          </a:xfrm>
          <a:prstGeom prst="roundRect">
            <a:avLst>
              <a:gd fmla="val 16667" name="adj"/>
            </a:avLst>
          </a:prstGeom>
          <a:solidFill>
            <a:srgbClr val="E8884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7723" l="6985" r="0" t="0"/>
          <a:stretch/>
        </p:blipFill>
        <p:spPr>
          <a:xfrm>
            <a:off x="0" y="7843450"/>
            <a:ext cx="4189075" cy="2848551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166625" y="4144350"/>
            <a:ext cx="5252700" cy="417300"/>
          </a:xfrm>
          <a:prstGeom prst="roundRect">
            <a:avLst>
              <a:gd fmla="val 16667" name="adj"/>
            </a:avLst>
          </a:prstGeom>
          <a:solidFill>
            <a:srgbClr val="EAE9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166625" y="4970750"/>
            <a:ext cx="5252700" cy="417300"/>
          </a:xfrm>
          <a:prstGeom prst="roundRect">
            <a:avLst>
              <a:gd fmla="val 16667" name="adj"/>
            </a:avLst>
          </a:prstGeom>
          <a:solidFill>
            <a:srgbClr val="EAE9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1166625" y="5785550"/>
            <a:ext cx="5252700" cy="417300"/>
          </a:xfrm>
          <a:prstGeom prst="roundRect">
            <a:avLst>
              <a:gd fmla="val 16667" name="adj"/>
            </a:avLst>
          </a:prstGeom>
          <a:solidFill>
            <a:srgbClr val="EAE9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166625" y="3630250"/>
            <a:ext cx="5252700" cy="417300"/>
          </a:xfrm>
          <a:prstGeom prst="roundRect">
            <a:avLst>
              <a:gd fmla="val 16667" name="adj"/>
            </a:avLst>
          </a:prstGeom>
          <a:solidFill>
            <a:srgbClr val="E8884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872150" y="1255399"/>
            <a:ext cx="3815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5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rPr>
              <a:t>INVOICE</a:t>
            </a:r>
            <a:endParaRPr sz="5500">
              <a:solidFill>
                <a:schemeClr val="dk1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872150" y="2075500"/>
            <a:ext cx="3815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Invoice No. 015 | 13 October 2025</a:t>
            </a:r>
            <a:endParaRPr sz="12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66626" y="2724700"/>
            <a:ext cx="2761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88C8E"/>
                </a:solidFill>
                <a:latin typeface="Josefin Sans"/>
                <a:ea typeface="Josefin Sans"/>
                <a:cs typeface="Josefin Sans"/>
                <a:sym typeface="Josefin Sans"/>
              </a:rPr>
              <a:t>Invoice to:</a:t>
            </a:r>
            <a:endParaRPr sz="1200">
              <a:solidFill>
                <a:srgbClr val="888C8E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166626" y="2949850"/>
            <a:ext cx="2761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888C8E"/>
                </a:solidFill>
                <a:latin typeface="Tenor Sans"/>
                <a:ea typeface="Tenor Sans"/>
                <a:cs typeface="Tenor Sans"/>
                <a:sym typeface="Tenor Sans"/>
              </a:rPr>
              <a:t>Arianna Walsh</a:t>
            </a:r>
            <a:endParaRPr sz="2300">
              <a:solidFill>
                <a:srgbClr val="888C8E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644175" y="2807525"/>
            <a:ext cx="276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888C8E"/>
                </a:solidFill>
                <a:latin typeface="Josefin Sans"/>
                <a:ea typeface="Josefin Sans"/>
                <a:cs typeface="Josefin Sans"/>
                <a:sym typeface="Josefin Sans"/>
              </a:rPr>
              <a:t>123-456-7890</a:t>
            </a:r>
            <a:endParaRPr sz="1000">
              <a:solidFill>
                <a:srgbClr val="888C8E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888C8E"/>
                </a:solidFill>
                <a:latin typeface="Josefin Sans"/>
                <a:ea typeface="Josefin Sans"/>
                <a:cs typeface="Josefin Sans"/>
                <a:sym typeface="Josefin Sans"/>
              </a:rPr>
              <a:t>20911 Myles Mountain, North Nannieville</a:t>
            </a:r>
            <a:endParaRPr sz="1000">
              <a:solidFill>
                <a:srgbClr val="888C8E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888C8E"/>
                </a:solidFill>
                <a:latin typeface="Josefin Sans"/>
                <a:ea typeface="Josefin Sans"/>
                <a:cs typeface="Josefin Sans"/>
                <a:sym typeface="Josefin Sans"/>
              </a:rPr>
              <a:t>Arianna Walsh@gmail.com</a:t>
            </a:r>
            <a:endParaRPr sz="1000">
              <a:solidFill>
                <a:srgbClr val="888C8E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888C8E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407624" y="3749375"/>
            <a:ext cx="1527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Description</a:t>
            </a:r>
            <a:endParaRPr sz="12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335676" y="3749375"/>
            <a:ext cx="573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Qty</a:t>
            </a:r>
            <a:endParaRPr sz="12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011374" y="3749375"/>
            <a:ext cx="573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Price</a:t>
            </a:r>
            <a:endParaRPr sz="12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687074" y="3749375"/>
            <a:ext cx="573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Total</a:t>
            </a:r>
            <a:endParaRPr sz="12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1407625" y="4176627"/>
            <a:ext cx="4852448" cy="369300"/>
            <a:chOff x="1407625" y="4176627"/>
            <a:chExt cx="4852448" cy="3693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1407625" y="4176627"/>
              <a:ext cx="1977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Premium Package - Living Room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4335676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1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011374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$215.70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5687074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$215.70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1407625" y="4587352"/>
            <a:ext cx="4852448" cy="369300"/>
            <a:chOff x="1407625" y="4176627"/>
            <a:chExt cx="4852448" cy="3693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1407625" y="4176627"/>
              <a:ext cx="1977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Additional Living Room Concept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4335676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1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5011374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$58.00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5687074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$58.00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1407625" y="5090301"/>
            <a:ext cx="4852449" cy="204674"/>
            <a:chOff x="1407625" y="4249001"/>
            <a:chExt cx="4852449" cy="204674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1407625" y="4252825"/>
              <a:ext cx="230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Premium Package - Master Bed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4335676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1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5011374" y="4249001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$125.50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5687074" y="4249001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$125.50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1407625" y="5402154"/>
            <a:ext cx="4852448" cy="369300"/>
            <a:chOff x="1407625" y="4150129"/>
            <a:chExt cx="4852448" cy="3693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1407625" y="4150129"/>
              <a:ext cx="1977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Basic Package - Childrens Bedroom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335676" y="4249001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1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011374" y="4249001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$235.00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5687074" y="4249001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$235.00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1407625" y="5908950"/>
            <a:ext cx="4852449" cy="187601"/>
            <a:chOff x="1407625" y="4266074"/>
            <a:chExt cx="4852449" cy="187601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1407625" y="4266074"/>
              <a:ext cx="2361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In Home Room Styling Session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4335676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2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5011374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150.00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5687074" y="4268875"/>
              <a:ext cx="57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$300.00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sp>
        <p:nvSpPr>
          <p:cNvPr id="97" name="Google Shape;97;p13"/>
          <p:cNvSpPr txBox="1"/>
          <p:nvPr/>
        </p:nvSpPr>
        <p:spPr>
          <a:xfrm>
            <a:off x="3701224" y="6317875"/>
            <a:ext cx="125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Sub-total: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5339377" y="6317875"/>
            <a:ext cx="795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$934.2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3701224" y="6641124"/>
            <a:ext cx="125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Tax: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5339377" y="6641125"/>
            <a:ext cx="795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$650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598852" y="7094674"/>
            <a:ext cx="51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Total:</a:t>
            </a:r>
            <a:endParaRPr sz="12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5339377" y="7094674"/>
            <a:ext cx="795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$1 584.20</a:t>
            </a:r>
            <a:endParaRPr sz="12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153374" y="7591500"/>
            <a:ext cx="1867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rPr>
              <a:t>PAYABLE TO</a:t>
            </a:r>
            <a:endParaRPr>
              <a:solidFill>
                <a:schemeClr val="dk1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153374" y="7919402"/>
            <a:ext cx="1867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Your Business</a:t>
            </a:r>
            <a:endParaRPr sz="11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153374" y="8124975"/>
            <a:ext cx="2702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570 Somewhere St, City Name, HM 12345</a:t>
            </a:r>
            <a:endParaRPr sz="11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153374" y="8545402"/>
            <a:ext cx="1867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rPr>
              <a:t>BANK DETAILS</a:t>
            </a:r>
            <a:endParaRPr>
              <a:solidFill>
                <a:schemeClr val="dk1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1153374" y="8873304"/>
            <a:ext cx="1867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Your Business Bank</a:t>
            </a:r>
            <a:endParaRPr sz="11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1153374" y="9078876"/>
            <a:ext cx="2702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ABC-123-456-7890</a:t>
            </a:r>
            <a:endParaRPr sz="11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1153374" y="9301851"/>
            <a:ext cx="2702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Your Name</a:t>
            </a:r>
            <a:endParaRPr sz="11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147347" y="9039128"/>
            <a:ext cx="125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888C8E"/>
                </a:solidFill>
                <a:latin typeface="Tenor Sans"/>
                <a:ea typeface="Tenor Sans"/>
                <a:cs typeface="Tenor Sans"/>
                <a:sym typeface="Tenor Sans"/>
              </a:rPr>
              <a:t>123-456-7890</a:t>
            </a:r>
            <a:endParaRPr>
              <a:solidFill>
                <a:srgbClr val="888C8E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5147347" y="9262103"/>
            <a:ext cx="125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888C8E"/>
                </a:solidFill>
                <a:latin typeface="Tenor Sans"/>
                <a:ea typeface="Tenor Sans"/>
                <a:cs typeface="Tenor Sans"/>
                <a:sym typeface="Tenor Sans"/>
              </a:rPr>
              <a:t>hello@gdoc.io</a:t>
            </a:r>
            <a:endParaRPr>
              <a:solidFill>
                <a:srgbClr val="888C8E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pic>
        <p:nvPicPr>
          <p:cNvPr id="112" name="Google Shape;112;p13"/>
          <p:cNvPicPr preferRelativeResize="0"/>
          <p:nvPr/>
        </p:nvPicPr>
        <p:blipFill rotWithShape="1">
          <a:blip r:embed="rId5">
            <a:alphaModFix/>
          </a:blip>
          <a:srcRect b="0" l="0" r="8784" t="8983"/>
          <a:stretch/>
        </p:blipFill>
        <p:spPr>
          <a:xfrm>
            <a:off x="5344325" y="0"/>
            <a:ext cx="2215675" cy="187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 rotWithShape="1">
          <a:blip r:embed="rId6">
            <a:alphaModFix/>
          </a:blip>
          <a:srcRect b="0" l="13644" r="0" t="3975"/>
          <a:stretch/>
        </p:blipFill>
        <p:spPr>
          <a:xfrm>
            <a:off x="0" y="0"/>
            <a:ext cx="2735925" cy="2767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 rotWithShape="1">
          <a:blip r:embed="rId7">
            <a:alphaModFix/>
          </a:blip>
          <a:srcRect b="4461" l="0" r="13963" t="0"/>
          <a:stretch/>
        </p:blipFill>
        <p:spPr>
          <a:xfrm>
            <a:off x="5673925" y="8341975"/>
            <a:ext cx="1886075" cy="235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