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Lora"/>
      <p:regular r:id="rId6"/>
      <p:bold r:id="rId7"/>
      <p:italic r:id="rId8"/>
      <p:boldItalic r:id="rId9"/>
    </p:embeddedFont>
    <p:embeddedFont>
      <p:font typeface="Nunito Medium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Medium-bold.fntdata"/><Relationship Id="rId10" Type="http://schemas.openxmlformats.org/officeDocument/2006/relationships/font" Target="fonts/NunitoMedium-regular.fntdata"/><Relationship Id="rId13" Type="http://schemas.openxmlformats.org/officeDocument/2006/relationships/font" Target="fonts/NunitoMedium-boldItalic.fntdata"/><Relationship Id="rId12" Type="http://schemas.openxmlformats.org/officeDocument/2006/relationships/font" Target="fonts/Nunito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ora-boldItalic.fntdata"/><Relationship Id="rId5" Type="http://schemas.openxmlformats.org/officeDocument/2006/relationships/slide" Target="slides/slide1.xml"/><Relationship Id="rId6" Type="http://schemas.openxmlformats.org/officeDocument/2006/relationships/font" Target="fonts/Lora-regular.fntdata"/><Relationship Id="rId7" Type="http://schemas.openxmlformats.org/officeDocument/2006/relationships/font" Target="fonts/Lora-bold.fntdata"/><Relationship Id="rId8" Type="http://schemas.openxmlformats.org/officeDocument/2006/relationships/font" Target="fonts/Lor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70000"/>
          </a:blip>
          <a:srcRect b="0" l="5660" r="0" t="13502"/>
          <a:stretch/>
        </p:blipFill>
        <p:spPr>
          <a:xfrm>
            <a:off x="5015100" y="8420750"/>
            <a:ext cx="2544902" cy="22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349" y="3809100"/>
            <a:ext cx="2367301" cy="314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0" y="0"/>
            <a:ext cx="2013824" cy="354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1857675" y="254750"/>
            <a:ext cx="5432600" cy="8095975"/>
            <a:chOff x="1857675" y="254750"/>
            <a:chExt cx="5432600" cy="8095975"/>
          </a:xfrm>
        </p:grpSpPr>
        <p:sp>
          <p:nvSpPr>
            <p:cNvPr id="59" name="Google Shape;59;p13"/>
            <p:cNvSpPr/>
            <p:nvPr/>
          </p:nvSpPr>
          <p:spPr>
            <a:xfrm>
              <a:off x="1857675" y="254750"/>
              <a:ext cx="5432600" cy="8095975"/>
            </a:xfrm>
            <a:custGeom>
              <a:rect b="b" l="l" r="r" t="t"/>
              <a:pathLst>
                <a:path extrusionOk="0" h="323839" w="217304">
                  <a:moveTo>
                    <a:pt x="0" y="0"/>
                  </a:moveTo>
                  <a:lnTo>
                    <a:pt x="217304" y="0"/>
                  </a:lnTo>
                  <a:lnTo>
                    <a:pt x="217304" y="323839"/>
                  </a:lnTo>
                </a:path>
              </a:pathLst>
            </a:cu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5624622" y="407150"/>
              <a:ext cx="1512979" cy="1530949"/>
            </a:xfrm>
            <a:custGeom>
              <a:rect b="b" l="l" r="r" t="t"/>
              <a:pathLst>
                <a:path extrusionOk="0" h="323839" w="217304">
                  <a:moveTo>
                    <a:pt x="0" y="0"/>
                  </a:moveTo>
                  <a:lnTo>
                    <a:pt x="217304" y="0"/>
                  </a:lnTo>
                  <a:lnTo>
                    <a:pt x="217304" y="323839"/>
                  </a:lnTo>
                </a:path>
              </a:pathLst>
            </a:cu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61" name="Google Shape;61;p13"/>
          <p:cNvGrpSpPr/>
          <p:nvPr/>
        </p:nvGrpSpPr>
        <p:grpSpPr>
          <a:xfrm rot="10800000">
            <a:off x="270109" y="3823780"/>
            <a:ext cx="4625316" cy="6598220"/>
            <a:chOff x="2664850" y="254750"/>
            <a:chExt cx="4625316" cy="6598220"/>
          </a:xfrm>
        </p:grpSpPr>
        <p:sp>
          <p:nvSpPr>
            <p:cNvPr id="62" name="Google Shape;62;p13"/>
            <p:cNvSpPr/>
            <p:nvPr/>
          </p:nvSpPr>
          <p:spPr>
            <a:xfrm>
              <a:off x="2664850" y="254750"/>
              <a:ext cx="4625316" cy="6598220"/>
            </a:xfrm>
            <a:custGeom>
              <a:rect b="b" l="l" r="r" t="t"/>
              <a:pathLst>
                <a:path extrusionOk="0" h="323839" w="217304">
                  <a:moveTo>
                    <a:pt x="0" y="0"/>
                  </a:moveTo>
                  <a:lnTo>
                    <a:pt x="217304" y="0"/>
                  </a:lnTo>
                  <a:lnTo>
                    <a:pt x="217304" y="323839"/>
                  </a:lnTo>
                </a:path>
              </a:pathLst>
            </a:cu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63" name="Google Shape;63;p13"/>
            <p:cNvSpPr/>
            <p:nvPr/>
          </p:nvSpPr>
          <p:spPr>
            <a:xfrm>
              <a:off x="5624622" y="407150"/>
              <a:ext cx="1512979" cy="1530949"/>
            </a:xfrm>
            <a:custGeom>
              <a:rect b="b" l="l" r="r" t="t"/>
              <a:pathLst>
                <a:path extrusionOk="0" h="323839" w="217304">
                  <a:moveTo>
                    <a:pt x="0" y="0"/>
                  </a:moveTo>
                  <a:lnTo>
                    <a:pt x="217304" y="0"/>
                  </a:lnTo>
                  <a:lnTo>
                    <a:pt x="217304" y="323839"/>
                  </a:lnTo>
                </a:path>
              </a:pathLst>
            </a:cu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64" name="Google Shape;64;p13"/>
          <p:cNvSpPr txBox="1"/>
          <p:nvPr/>
        </p:nvSpPr>
        <p:spPr>
          <a:xfrm>
            <a:off x="2433750" y="1029850"/>
            <a:ext cx="269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A3A3A"/>
                </a:solidFill>
                <a:latin typeface="Nunito Medium"/>
                <a:ea typeface="Nunito Medium"/>
                <a:cs typeface="Nunito Medium"/>
                <a:sym typeface="Nunito Medium"/>
              </a:rPr>
              <a:t>IN LOVING MEMORY OF</a:t>
            </a:r>
            <a:endParaRPr sz="1200">
              <a:solidFill>
                <a:srgbClr val="3A3A3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62950" y="1910251"/>
            <a:ext cx="64341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100">
                <a:solidFill>
                  <a:srgbClr val="3A3A3A"/>
                </a:solidFill>
                <a:latin typeface="Lora"/>
                <a:ea typeface="Lora"/>
                <a:cs typeface="Lora"/>
                <a:sym typeface="Lora"/>
              </a:rPr>
              <a:t>JULIA WESTWOOD</a:t>
            </a:r>
            <a:endParaRPr sz="7100">
              <a:solidFill>
                <a:srgbClr val="3A3A3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433750" y="7113125"/>
            <a:ext cx="269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242424"/>
                </a:solidFill>
                <a:latin typeface="Lora"/>
                <a:ea typeface="Lora"/>
                <a:cs typeface="Lora"/>
                <a:sym typeface="Lora"/>
              </a:rPr>
              <a:t>AUGUST 13, 1943 — JULY 3, 2025</a:t>
            </a:r>
            <a:endParaRPr b="1" sz="1200">
              <a:solidFill>
                <a:srgbClr val="24242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433750" y="8084771"/>
            <a:ext cx="269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A3A3A"/>
                </a:solidFill>
                <a:latin typeface="Nunito Medium"/>
                <a:ea typeface="Nunito Medium"/>
                <a:cs typeface="Nunito Medium"/>
                <a:sym typeface="Nunito Medium"/>
              </a:rPr>
              <a:t>SUNDAY, JULY 10, 2025</a:t>
            </a:r>
            <a:endParaRPr sz="1200">
              <a:solidFill>
                <a:srgbClr val="3A3A3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132725" y="8290600"/>
            <a:ext cx="329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A3A3A"/>
                </a:solidFill>
                <a:latin typeface="Nunito Medium"/>
                <a:ea typeface="Nunito Medium"/>
                <a:cs typeface="Nunito Medium"/>
                <a:sym typeface="Nunito Medium"/>
              </a:rPr>
              <a:t>AT THREE O’CLOCK IN THE AFTERNOON</a:t>
            </a:r>
            <a:endParaRPr sz="1200">
              <a:solidFill>
                <a:srgbClr val="3A3A3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433750" y="9262246"/>
            <a:ext cx="269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3A3A3A"/>
                </a:solidFill>
                <a:latin typeface="Lora"/>
                <a:ea typeface="Lora"/>
                <a:cs typeface="Lora"/>
                <a:sym typeface="Lora"/>
              </a:rPr>
              <a:t>SERVICE TO BE HELD AT:</a:t>
            </a:r>
            <a:endParaRPr b="1" sz="1200">
              <a:solidFill>
                <a:srgbClr val="3A3A3A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132725" y="9468075"/>
            <a:ext cx="329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3A3A3A"/>
                </a:solidFill>
                <a:latin typeface="Nunito Medium"/>
                <a:ea typeface="Nunito Medium"/>
                <a:cs typeface="Nunito Medium"/>
                <a:sym typeface="Nunito Medium"/>
              </a:rPr>
              <a:t>THE CEREMONY HALL, PACIFIC CITY </a:t>
            </a:r>
            <a:endParaRPr sz="1200">
              <a:solidFill>
                <a:srgbClr val="3A3A3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