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Montserrat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FA26232-DCDC-43DA-AC32-461D8BA6EB0A}">
  <a:tblStyle styleId="{EFA26232-DCDC-43DA-AC32-461D8BA6EB0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15" Type="http://schemas.openxmlformats.org/officeDocument/2006/relationships/font" Target="fonts/MontserratMedium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MontserratMedium-italic.fntdata"/><Relationship Id="rId16" Type="http://schemas.openxmlformats.org/officeDocument/2006/relationships/font" Target="fonts/Montserrat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MontserratMedium-boldItalic.fntdata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10130675"/>
            <a:ext cx="7560000" cy="561300"/>
          </a:xfrm>
          <a:prstGeom prst="rect">
            <a:avLst/>
          </a:prstGeom>
          <a:solidFill>
            <a:srgbClr val="4E4E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0"/>
            <a:ext cx="7560000" cy="373200"/>
          </a:xfrm>
          <a:prstGeom prst="rect">
            <a:avLst/>
          </a:prstGeom>
          <a:solidFill>
            <a:srgbClr val="DADF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76896" y="723903"/>
            <a:ext cx="36207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1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rPr>
              <a:t>INVOICE</a:t>
            </a:r>
            <a:endParaRPr b="1" sz="4100">
              <a:solidFill>
                <a:srgbClr val="4E4E5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261950" y="852900"/>
            <a:ext cx="212400" cy="373200"/>
          </a:xfrm>
          <a:prstGeom prst="rect">
            <a:avLst/>
          </a:prstGeom>
          <a:solidFill>
            <a:srgbClr val="DADF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5549273" y="958638"/>
            <a:ext cx="1488000" cy="1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5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rPr>
              <a:t>YOUR DIGITAL LOGO</a:t>
            </a:r>
            <a:endParaRPr b="1" sz="1050">
              <a:solidFill>
                <a:srgbClr val="4E4E5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5558800" y="856375"/>
            <a:ext cx="1478400" cy="0"/>
          </a:xfrm>
          <a:prstGeom prst="straightConnector1">
            <a:avLst/>
          </a:prstGeom>
          <a:noFill/>
          <a:ln cap="flat" cmpd="sng" w="9525">
            <a:solidFill>
              <a:srgbClr val="4E4E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5558800" y="1221400"/>
            <a:ext cx="1478400" cy="0"/>
          </a:xfrm>
          <a:prstGeom prst="straightConnector1">
            <a:avLst/>
          </a:prstGeom>
          <a:noFill/>
          <a:ln cap="flat" cmpd="sng" w="9525">
            <a:solidFill>
              <a:srgbClr val="4E4E5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1" name="Google Shape;61;p13"/>
          <p:cNvGrpSpPr/>
          <p:nvPr/>
        </p:nvGrpSpPr>
        <p:grpSpPr>
          <a:xfrm>
            <a:off x="510550" y="1621275"/>
            <a:ext cx="2250900" cy="586099"/>
            <a:chOff x="510550" y="1621275"/>
            <a:chExt cx="2250900" cy="586099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510550" y="1621275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Invoice Number: </a:t>
              </a: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9076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510550" y="1837374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Invoice Date: </a:t>
              </a: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08/01/2025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510550" y="2053474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Due Date: </a:t>
              </a: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08/10/2025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cxnSp>
        <p:nvCxnSpPr>
          <p:cNvPr id="65" name="Google Shape;65;p13"/>
          <p:cNvCxnSpPr/>
          <p:nvPr/>
        </p:nvCxnSpPr>
        <p:spPr>
          <a:xfrm>
            <a:off x="0" y="2591125"/>
            <a:ext cx="7560000" cy="0"/>
          </a:xfrm>
          <a:prstGeom prst="straightConnector1">
            <a:avLst/>
          </a:prstGeom>
          <a:noFill/>
          <a:ln cap="flat" cmpd="sng" w="9525">
            <a:solidFill>
              <a:srgbClr val="4E4E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/>
          <p:nvPr/>
        </p:nvCxnSpPr>
        <p:spPr>
          <a:xfrm>
            <a:off x="0" y="3577325"/>
            <a:ext cx="7560000" cy="0"/>
          </a:xfrm>
          <a:prstGeom prst="straightConnector1">
            <a:avLst/>
          </a:prstGeom>
          <a:noFill/>
          <a:ln cap="flat" cmpd="sng" w="9525">
            <a:solidFill>
              <a:srgbClr val="4E4E5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7" name="Google Shape;67;p13"/>
          <p:cNvGrpSpPr/>
          <p:nvPr/>
        </p:nvGrpSpPr>
        <p:grpSpPr>
          <a:xfrm>
            <a:off x="510550" y="2750123"/>
            <a:ext cx="3522300" cy="635078"/>
            <a:chOff x="510550" y="1596773"/>
            <a:chExt cx="3522300" cy="635078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510550" y="1596773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BILL TO: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510550" y="1862551"/>
              <a:ext cx="3522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NovaTech Enterprises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440 Southbridge Avenue, Portland, OR, 97204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4385875" y="2750123"/>
            <a:ext cx="2651400" cy="635077"/>
            <a:chOff x="510550" y="1596773"/>
            <a:chExt cx="2651400" cy="635077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510550" y="1596773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SHIP TO: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510550" y="1862550"/>
              <a:ext cx="265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NovaTech Warehouse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812 Carson Street, Portland, OR, 97204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aphicFrame>
        <p:nvGraphicFramePr>
          <p:cNvPr id="73" name="Google Shape;73;p13"/>
          <p:cNvGraphicFramePr/>
          <p:nvPr/>
        </p:nvGraphicFramePr>
        <p:xfrm>
          <a:off x="522800" y="3956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{EFA26232-DCDC-43DA-AC32-461D8BA6EB0A}</a:tableStyleId>
              </a:tblPr>
              <a:tblGrid>
                <a:gridCol w="896975"/>
                <a:gridCol w="2966100"/>
                <a:gridCol w="555225"/>
                <a:gridCol w="1045850"/>
                <a:gridCol w="1050375"/>
              </a:tblGrid>
              <a:tr h="425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No.</a:t>
                      </a:r>
                      <a:endParaRPr sz="1000">
                        <a:solidFill>
                          <a:schemeClr val="lt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Description</a:t>
                      </a:r>
                      <a:endParaRPr sz="1000">
                        <a:solidFill>
                          <a:schemeClr val="lt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Qty.</a:t>
                      </a:r>
                      <a:endParaRPr sz="1000">
                        <a:solidFill>
                          <a:schemeClr val="lt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Price</a:t>
                      </a:r>
                      <a:endParaRPr sz="1000">
                        <a:solidFill>
                          <a:schemeClr val="lt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Total</a:t>
                      </a:r>
                      <a:endParaRPr sz="1000">
                        <a:solidFill>
                          <a:schemeClr val="lt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8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74" name="Google Shape;74;p13"/>
          <p:cNvCxnSpPr/>
          <p:nvPr/>
        </p:nvCxnSpPr>
        <p:spPr>
          <a:xfrm>
            <a:off x="0" y="9498450"/>
            <a:ext cx="7560000" cy="0"/>
          </a:xfrm>
          <a:prstGeom prst="straightConnector1">
            <a:avLst/>
          </a:prstGeom>
          <a:noFill/>
          <a:ln cap="flat" cmpd="sng" w="9525">
            <a:solidFill>
              <a:srgbClr val="4E4E5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" name="Google Shape;75;p13"/>
          <p:cNvSpPr txBox="1"/>
          <p:nvPr/>
        </p:nvSpPr>
        <p:spPr>
          <a:xfrm>
            <a:off x="510550" y="7895811"/>
            <a:ext cx="2250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rPr>
              <a:t>PAYMENT METHOD</a:t>
            </a:r>
            <a:endParaRPr sz="1000">
              <a:solidFill>
                <a:srgbClr val="4E4E5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6" name="Google Shape;76;p13"/>
          <p:cNvGrpSpPr/>
          <p:nvPr/>
        </p:nvGrpSpPr>
        <p:grpSpPr>
          <a:xfrm>
            <a:off x="510570" y="8163522"/>
            <a:ext cx="3226440" cy="586099"/>
            <a:chOff x="510550" y="1621275"/>
            <a:chExt cx="2250900" cy="586099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510550" y="1621275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Bank Name: </a:t>
              </a: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First Horizon Bank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510550" y="1837374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Account Number:</a:t>
              </a: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7629453018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510550" y="2053474"/>
              <a:ext cx="22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PayPal: </a:t>
              </a: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billing@brightbyte.ltd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aphicFrame>
        <p:nvGraphicFramePr>
          <p:cNvPr id="80" name="Google Shape;80;p13"/>
          <p:cNvGraphicFramePr/>
          <p:nvPr/>
        </p:nvGraphicFramePr>
        <p:xfrm>
          <a:off x="4385875" y="7920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{EFA26232-DCDC-43DA-AC32-461D8BA6EB0A}</a:tableStyleId>
              </a:tblPr>
              <a:tblGrid>
                <a:gridCol w="1601075"/>
                <a:gridCol w="1050325"/>
              </a:tblGrid>
              <a:tr h="315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Subtotal</a:t>
                      </a:r>
                      <a:endParaRPr sz="10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Tax</a:t>
                      </a:r>
                      <a:endParaRPr sz="10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Grand Total</a:t>
                      </a:r>
                      <a:endParaRPr b="1" sz="10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E4E5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640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E4E5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1" name="Google Shape;81;p13"/>
          <p:cNvSpPr txBox="1"/>
          <p:nvPr/>
        </p:nvSpPr>
        <p:spPr>
          <a:xfrm>
            <a:off x="2654550" y="10334386"/>
            <a:ext cx="2250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BRIGHTBYTE SOLUTIONS</a:t>
            </a:r>
            <a:endParaRPr sz="10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510575" y="9625461"/>
            <a:ext cx="1797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rPr>
              <a:t>123 Maple Drive,</a:t>
            </a:r>
            <a:endParaRPr sz="1000">
              <a:solidFill>
                <a:srgbClr val="4E4E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rPr>
              <a:t>Austin, TX, 78701</a:t>
            </a:r>
            <a:endParaRPr sz="1000">
              <a:solidFill>
                <a:srgbClr val="4E4E5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83" name="Google Shape;83;p13"/>
          <p:cNvGrpSpPr/>
          <p:nvPr/>
        </p:nvGrpSpPr>
        <p:grpSpPr>
          <a:xfrm>
            <a:off x="2905950" y="9625461"/>
            <a:ext cx="1748100" cy="389473"/>
            <a:chOff x="2852500" y="9603900"/>
            <a:chExt cx="1748100" cy="389473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2852500" y="9603900"/>
              <a:ext cx="17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+1 (012) 345-6789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2852500" y="9839473"/>
              <a:ext cx="17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+1 (123) 456-7890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5289025" y="9625461"/>
            <a:ext cx="1748100" cy="389475"/>
            <a:chOff x="5289025" y="9603900"/>
            <a:chExt cx="1748100" cy="389475"/>
          </a:xfrm>
        </p:grpSpPr>
        <p:sp>
          <p:nvSpPr>
            <p:cNvPr id="87" name="Google Shape;87;p13"/>
            <p:cNvSpPr txBox="1"/>
            <p:nvPr/>
          </p:nvSpPr>
          <p:spPr>
            <a:xfrm>
              <a:off x="5289025" y="9603900"/>
              <a:ext cx="17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support@brightbyte.ltd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5289025" y="9839475"/>
              <a:ext cx="17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4E4E5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www.brightbyte.ltd</a:t>
              </a:r>
              <a:endParaRPr sz="1000">
                <a:solidFill>
                  <a:srgbClr val="4E4E5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