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 SemiBold"/>
      <p:regular r:id="rId7"/>
      <p:bold r:id="rId8"/>
      <p:italic r:id="rId9"/>
      <p:boldItalic r:id="rId10"/>
    </p:embeddedFont>
    <p:embeddedFont>
      <p:font typeface="Poppins"/>
      <p:regular r:id="rId11"/>
      <p:bold r:id="rId12"/>
      <p:italic r:id="rId13"/>
      <p:boldItalic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Poppins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orient="horz" pos="283">
          <p15:clr>
            <a:srgbClr val="747775"/>
          </p15:clr>
        </p15:guide>
        <p15:guide id="4" orient="horz" pos="6452">
          <p15:clr>
            <a:srgbClr val="747775"/>
          </p15:clr>
        </p15:guide>
        <p15:guide id="5" pos="57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283" orient="horz"/>
        <p:guide pos="6452" orient="horz"/>
        <p:guide pos="5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bold.fntdata"/><Relationship Id="rId11" Type="http://schemas.openxmlformats.org/officeDocument/2006/relationships/font" Target="fonts/Poppins-regular.fntdata"/><Relationship Id="rId22" Type="http://schemas.openxmlformats.org/officeDocument/2006/relationships/font" Target="fonts/PoppinsMedium-boldItalic.fntdata"/><Relationship Id="rId10" Type="http://schemas.openxmlformats.org/officeDocument/2006/relationships/font" Target="fonts/CormorantGaramondSemiBold-boldItalic.fntdata"/><Relationship Id="rId21" Type="http://schemas.openxmlformats.org/officeDocument/2006/relationships/font" Target="fonts/PoppinsMedium-italic.fntdata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SemiBold-italic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Medium-regular.fntdata"/><Relationship Id="rId6" Type="http://schemas.openxmlformats.org/officeDocument/2006/relationships/slide" Target="slides/slide1.xml"/><Relationship Id="rId18" Type="http://schemas.openxmlformats.org/officeDocument/2006/relationships/font" Target="fonts/PoppinsLight-boldItalic.fntdata"/><Relationship Id="rId7" Type="http://schemas.openxmlformats.org/officeDocument/2006/relationships/font" Target="fonts/CormorantGaramondSemiBold-regular.fntdata"/><Relationship Id="rId8" Type="http://schemas.openxmlformats.org/officeDocument/2006/relationships/font" Target="fonts/Cormorant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40000" y="576519"/>
            <a:ext cx="6635100" cy="9538961"/>
            <a:chOff x="540000" y="390444"/>
            <a:chExt cx="6635100" cy="9538961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392900" y="390444"/>
              <a:ext cx="4774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171717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 A R A H</a:t>
              </a:r>
              <a:r>
                <a:rPr lang="uk" sz="2600">
                  <a:solidFill>
                    <a:schemeClr val="dk2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  </a:t>
              </a:r>
              <a:r>
                <a:rPr lang="uk" sz="2600">
                  <a:solidFill>
                    <a:srgbClr val="788E89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T H O M P S O N</a:t>
              </a:r>
              <a:endParaRPr sz="2600">
                <a:solidFill>
                  <a:srgbClr val="788E89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1392900" y="840067"/>
              <a:ext cx="4774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171717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Sales and Marketing Manager</a:t>
              </a:r>
              <a:endParaRPr>
                <a:solidFill>
                  <a:srgbClr val="788E8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544275" y="1354809"/>
              <a:ext cx="6472200" cy="0"/>
            </a:xfrm>
            <a:prstGeom prst="straightConnector1">
              <a:avLst/>
            </a:prstGeom>
            <a:noFill/>
            <a:ln cap="flat" cmpd="sng" w="9525">
              <a:solidFill>
                <a:srgbClr val="788E8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544275" y="1609209"/>
              <a:ext cx="6472200" cy="0"/>
            </a:xfrm>
            <a:prstGeom prst="straightConnector1">
              <a:avLst/>
            </a:prstGeom>
            <a:noFill/>
            <a:ln cap="flat" cmpd="sng" w="9525">
              <a:solidFill>
                <a:srgbClr val="788E8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" name="Google Shape;59;p13"/>
            <p:cNvSpPr txBox="1"/>
            <p:nvPr/>
          </p:nvSpPr>
          <p:spPr>
            <a:xfrm>
              <a:off x="544275" y="1426007"/>
              <a:ext cx="1662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rPr>
                <a:t>A:</a:t>
              </a:r>
              <a:r>
                <a:rPr lang="uk" sz="800">
                  <a:solidFill>
                    <a:srgbClr val="171717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456 Oak Street, Anytown, USA</a:t>
              </a:r>
              <a:endParaRPr sz="800">
                <a:solidFill>
                  <a:srgbClr val="17171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2249898" y="1426007"/>
              <a:ext cx="1006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rPr>
                <a:t>P: </a:t>
              </a:r>
              <a:r>
                <a:rPr lang="uk" sz="800">
                  <a:solidFill>
                    <a:srgbClr val="171717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(555) 555-5555</a:t>
              </a:r>
              <a:endParaRPr sz="800">
                <a:solidFill>
                  <a:srgbClr val="17171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299726" y="1426007"/>
              <a:ext cx="16620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rPr>
                <a:t>E: </a:t>
              </a:r>
              <a:r>
                <a:rPr lang="uk" sz="800">
                  <a:solidFill>
                    <a:srgbClr val="171717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sarah.thompson@email.com</a:t>
              </a:r>
              <a:endParaRPr sz="800">
                <a:solidFill>
                  <a:srgbClr val="17171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5005350" y="1426007"/>
              <a:ext cx="2011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8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rPr>
                <a:t>L: </a:t>
              </a:r>
              <a:r>
                <a:rPr lang="uk" sz="800">
                  <a:solidFill>
                    <a:srgbClr val="171717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www.linkedin.com/in/sarahthompson</a:t>
              </a:r>
              <a:endParaRPr sz="800">
                <a:solidFill>
                  <a:srgbClr val="171717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544275" y="1810559"/>
              <a:ext cx="6472200" cy="230525"/>
              <a:chOff x="544275" y="1810559"/>
              <a:chExt cx="6472200" cy="230525"/>
            </a:xfrm>
          </p:grpSpPr>
          <p:cxnSp>
            <p:nvCxnSpPr>
              <p:cNvPr id="64" name="Google Shape;64;p13"/>
              <p:cNvCxnSpPr/>
              <p:nvPr/>
            </p:nvCxnSpPr>
            <p:spPr>
              <a:xfrm>
                <a:off x="544275" y="2041084"/>
                <a:ext cx="647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88E8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" name="Google Shape;65;p13"/>
              <p:cNvSpPr txBox="1"/>
              <p:nvPr/>
            </p:nvSpPr>
            <p:spPr>
              <a:xfrm>
                <a:off x="544275" y="1810559"/>
                <a:ext cx="16620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17171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OBJECTIVE:</a:t>
                </a:r>
                <a:endParaRPr sz="1300">
                  <a:solidFill>
                    <a:srgbClr val="17171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sp>
          <p:nvSpPr>
            <p:cNvPr id="66" name="Google Shape;66;p13"/>
            <p:cNvSpPr txBox="1"/>
            <p:nvPr/>
          </p:nvSpPr>
          <p:spPr>
            <a:xfrm>
              <a:off x="911079" y="2277900"/>
              <a:ext cx="61053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0D0D0D"/>
                  </a:solidFill>
                  <a:highlight>
                    <a:srgbClr val="FFFFFF"/>
                  </a:highlight>
                  <a:latin typeface="Poppins"/>
                  <a:ea typeface="Poppins"/>
                  <a:cs typeface="Poppins"/>
                  <a:sym typeface="Poppins"/>
                </a:rPr>
                <a:t>Experienced business professional with over 10 years of business management and development experience. Possesses team management, strategic planning, and market analysis skills essential for driving growth. I am looking for a position where I can utilize my abilities and collaborative spirit to help the company reach new heights of success.</a:t>
              </a:r>
              <a:endParaRPr sz="900">
                <a:solidFill>
                  <a:srgbClr val="17171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>
              <a:off x="544275" y="3236353"/>
              <a:ext cx="6472200" cy="230525"/>
              <a:chOff x="544275" y="1810559"/>
              <a:chExt cx="6472200" cy="230525"/>
            </a:xfrm>
          </p:grpSpPr>
          <p:cxnSp>
            <p:nvCxnSpPr>
              <p:cNvPr id="68" name="Google Shape;68;p13"/>
              <p:cNvCxnSpPr/>
              <p:nvPr/>
            </p:nvCxnSpPr>
            <p:spPr>
              <a:xfrm>
                <a:off x="544275" y="2041084"/>
                <a:ext cx="647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88E8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" name="Google Shape;69;p13"/>
              <p:cNvSpPr txBox="1"/>
              <p:nvPr/>
            </p:nvSpPr>
            <p:spPr>
              <a:xfrm>
                <a:off x="544275" y="1810559"/>
                <a:ext cx="16620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17171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SKILLS:</a:t>
                </a:r>
                <a:endParaRPr sz="1300">
                  <a:solidFill>
                    <a:srgbClr val="17171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753625" y="3714078"/>
              <a:ext cx="2205560" cy="138600"/>
              <a:chOff x="753625" y="3714078"/>
              <a:chExt cx="2205560" cy="1386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906285" y="3714078"/>
                <a:ext cx="205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Proficient in Microsoft Office Suite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753625" y="3918871"/>
              <a:ext cx="2205560" cy="138600"/>
              <a:chOff x="753625" y="3714078"/>
              <a:chExt cx="2205560" cy="1386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906285" y="3714078"/>
                <a:ext cx="205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Experienced in CRM systems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3122340" y="3714078"/>
              <a:ext cx="2205560" cy="138600"/>
              <a:chOff x="753625" y="3714078"/>
              <a:chExt cx="2205560" cy="1386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906285" y="3714078"/>
                <a:ext cx="205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Effective time management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3122340" y="3918875"/>
              <a:ext cx="2358260" cy="138600"/>
              <a:chOff x="753625" y="3714082"/>
              <a:chExt cx="2358260" cy="1386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906285" y="3714082"/>
                <a:ext cx="2205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Analytical thinking decision-making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5628940" y="3714075"/>
              <a:ext cx="1546160" cy="138600"/>
              <a:chOff x="753625" y="3714075"/>
              <a:chExt cx="1546160" cy="1386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906285" y="3714075"/>
                <a:ext cx="1393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Communication skills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628940" y="3918875"/>
              <a:ext cx="1546160" cy="138600"/>
              <a:chOff x="753625" y="3714082"/>
              <a:chExt cx="1546160" cy="1386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906285" y="3714082"/>
                <a:ext cx="1393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Project management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753625" y="3758178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544275" y="4267533"/>
              <a:ext cx="6472200" cy="230525"/>
              <a:chOff x="544275" y="1810559"/>
              <a:chExt cx="6472200" cy="230525"/>
            </a:xfrm>
          </p:grpSpPr>
          <p:cxnSp>
            <p:nvCxnSpPr>
              <p:cNvPr id="89" name="Google Shape;89;p13"/>
              <p:cNvCxnSpPr/>
              <p:nvPr/>
            </p:nvCxnSpPr>
            <p:spPr>
              <a:xfrm>
                <a:off x="544275" y="2041084"/>
                <a:ext cx="647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88E8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0" name="Google Shape;90;p13"/>
              <p:cNvSpPr txBox="1"/>
              <p:nvPr/>
            </p:nvSpPr>
            <p:spPr>
              <a:xfrm>
                <a:off x="544275" y="1810559"/>
                <a:ext cx="16620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17171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WORK EXPERIENCE:</a:t>
                </a:r>
                <a:endParaRPr sz="1300">
                  <a:solidFill>
                    <a:srgbClr val="17171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540000" y="4736050"/>
              <a:ext cx="6480000" cy="1163998"/>
              <a:chOff x="540000" y="4736050"/>
              <a:chExt cx="6480000" cy="1163998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540000" y="47360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Deputy Director of Business Development </a:t>
                </a:r>
                <a:endParaRPr b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540000" y="494165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ABC Corporation, Anytown, USA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4348500" y="47360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January 2018 - Present</a:t>
                </a:r>
                <a:endParaRPr i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95" name="Google Shape;95;p13"/>
              <p:cNvGrpSpPr/>
              <p:nvPr/>
            </p:nvGrpSpPr>
            <p:grpSpPr>
              <a:xfrm>
                <a:off x="753625" y="5144248"/>
                <a:ext cx="6266330" cy="138600"/>
                <a:chOff x="753625" y="3714082"/>
                <a:chExt cx="6266330" cy="138600"/>
              </a:xfrm>
            </p:grpSpPr>
            <p:sp>
              <p:nvSpPr>
                <p:cNvPr id="96" name="Google Shape;96;p13"/>
                <p:cNvSpPr txBox="1"/>
                <p:nvPr/>
              </p:nvSpPr>
              <p:spPr>
                <a:xfrm>
                  <a:off x="906255" y="3714082"/>
                  <a:ext cx="6113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Managed the product development team and increased the company's revenue by 30% in the past year.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7" name="Google Shape;97;p13"/>
                <p:cNvSpPr/>
                <p:nvPr/>
              </p:nvSpPr>
              <p:spPr>
                <a:xfrm>
                  <a:off x="753625" y="3758178"/>
                  <a:ext cx="50400" cy="50400"/>
                </a:xfrm>
                <a:prstGeom prst="ellipse">
                  <a:avLst/>
                </a:prstGeom>
                <a:solidFill>
                  <a:srgbClr val="788E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8" name="Google Shape;98;p13"/>
              <p:cNvGrpSpPr/>
              <p:nvPr/>
            </p:nvGrpSpPr>
            <p:grpSpPr>
              <a:xfrm>
                <a:off x="753625" y="5349048"/>
                <a:ext cx="6266330" cy="346200"/>
                <a:chOff x="753625" y="3714082"/>
                <a:chExt cx="6266330" cy="346200"/>
              </a:xfrm>
            </p:grpSpPr>
            <p:sp>
              <p:nvSpPr>
                <p:cNvPr id="99" name="Google Shape;99;p13"/>
                <p:cNvSpPr txBox="1"/>
                <p:nvPr/>
              </p:nvSpPr>
              <p:spPr>
                <a:xfrm>
                  <a:off x="906255" y="3714082"/>
                  <a:ext cx="6113700" cy="3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Developed and implemented a strategic growth plan that led to the establishment of new markets and       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increased sales volumes. Collaborated with third-party agencies and suppliers to ensure a stable supply.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>
                  <a:off x="753625" y="3758178"/>
                  <a:ext cx="50400" cy="50400"/>
                </a:xfrm>
                <a:prstGeom prst="ellipse">
                  <a:avLst/>
                </a:prstGeom>
                <a:solidFill>
                  <a:srgbClr val="788E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1" name="Google Shape;101;p13"/>
              <p:cNvSpPr txBox="1"/>
              <p:nvPr/>
            </p:nvSpPr>
            <p:spPr>
              <a:xfrm>
                <a:off x="906255" y="5761448"/>
                <a:ext cx="6113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Coordinated interactions with clients and suppliers to support business partnerships and exp client base.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753625" y="5805544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40000" y="6126569"/>
              <a:ext cx="6480000" cy="1360298"/>
              <a:chOff x="540000" y="6367150"/>
              <a:chExt cx="6480000" cy="1360298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540000" y="63671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Sales and Marketing Manager    </a:t>
                </a:r>
                <a:endParaRPr b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540000" y="657275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XYZ Corporation, Anytown, USA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4348500" y="63671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March 2014 - December 2017</a:t>
                </a:r>
                <a:endParaRPr i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107" name="Google Shape;107;p13"/>
              <p:cNvGrpSpPr/>
              <p:nvPr/>
            </p:nvGrpSpPr>
            <p:grpSpPr>
              <a:xfrm>
                <a:off x="753625" y="6775348"/>
                <a:ext cx="6266330" cy="138600"/>
                <a:chOff x="753625" y="3714082"/>
                <a:chExt cx="6266330" cy="138600"/>
              </a:xfrm>
            </p:grpSpPr>
            <p:sp>
              <p:nvSpPr>
                <p:cNvPr id="108" name="Google Shape;108;p13"/>
                <p:cNvSpPr txBox="1"/>
                <p:nvPr/>
              </p:nvSpPr>
              <p:spPr>
                <a:xfrm>
                  <a:off x="906255" y="3714082"/>
                  <a:ext cx="6113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Led the sales team and achieved a 20% increase in sales volume within the first year.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9" name="Google Shape;109;p13"/>
                <p:cNvSpPr/>
                <p:nvPr/>
              </p:nvSpPr>
              <p:spPr>
                <a:xfrm>
                  <a:off x="753625" y="3758178"/>
                  <a:ext cx="50400" cy="50400"/>
                </a:xfrm>
                <a:prstGeom prst="ellipse">
                  <a:avLst/>
                </a:prstGeom>
                <a:solidFill>
                  <a:srgbClr val="788E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" name="Google Shape;110;p13"/>
              <p:cNvGrpSpPr/>
              <p:nvPr/>
            </p:nvGrpSpPr>
            <p:grpSpPr>
              <a:xfrm>
                <a:off x="753625" y="6980148"/>
                <a:ext cx="6266330" cy="138600"/>
                <a:chOff x="753625" y="3714082"/>
                <a:chExt cx="6266330" cy="138600"/>
              </a:xfrm>
            </p:grpSpPr>
            <p:sp>
              <p:nvSpPr>
                <p:cNvPr id="111" name="Google Shape;111;p13"/>
                <p:cNvSpPr txBox="1"/>
                <p:nvPr/>
              </p:nvSpPr>
              <p:spPr>
                <a:xfrm>
                  <a:off x="906255" y="3714082"/>
                  <a:ext cx="6113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Designed and executed marketing campaigns that raised brand awareness and resulted in a growth i</a:t>
                  </a: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n.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753625" y="3758178"/>
                  <a:ext cx="50400" cy="50400"/>
                </a:xfrm>
                <a:prstGeom prst="ellipse">
                  <a:avLst/>
                </a:prstGeom>
                <a:solidFill>
                  <a:srgbClr val="788E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3" name="Google Shape;113;p13"/>
              <p:cNvSpPr txBox="1"/>
              <p:nvPr/>
            </p:nvSpPr>
            <p:spPr>
              <a:xfrm>
                <a:off x="906255" y="7184948"/>
                <a:ext cx="61137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Managed the product development team. Led the sales team and achieved a 20% increase in sales   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volume year.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753625" y="7229044"/>
                <a:ext cx="50400" cy="50400"/>
              </a:xfrm>
              <a:prstGeom prst="ellipse">
                <a:avLst/>
              </a:prstGeom>
              <a:solidFill>
                <a:srgbClr val="788E8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" name="Google Shape;115;p13"/>
              <p:cNvGrpSpPr/>
              <p:nvPr/>
            </p:nvGrpSpPr>
            <p:grpSpPr>
              <a:xfrm>
                <a:off x="753625" y="7588848"/>
                <a:ext cx="6266330" cy="138600"/>
                <a:chOff x="753625" y="3714082"/>
                <a:chExt cx="6266330" cy="138600"/>
              </a:xfrm>
            </p:grpSpPr>
            <p:sp>
              <p:nvSpPr>
                <p:cNvPr id="116" name="Google Shape;116;p13"/>
                <p:cNvSpPr txBox="1"/>
                <p:nvPr/>
              </p:nvSpPr>
              <p:spPr>
                <a:xfrm>
                  <a:off x="906255" y="3714082"/>
                  <a:ext cx="6113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171717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Collaborated with third-party agencies and suppliers to ensure a stable supply of goods.</a:t>
                  </a:r>
                  <a:endParaRPr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753625" y="3758178"/>
                  <a:ext cx="50400" cy="50400"/>
                </a:xfrm>
                <a:prstGeom prst="ellipse">
                  <a:avLst/>
                </a:prstGeom>
                <a:solidFill>
                  <a:srgbClr val="788E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8" name="Google Shape;118;p13"/>
            <p:cNvGrpSpPr/>
            <p:nvPr/>
          </p:nvGrpSpPr>
          <p:grpSpPr>
            <a:xfrm>
              <a:off x="544275" y="7707677"/>
              <a:ext cx="6472200" cy="230525"/>
              <a:chOff x="544275" y="1810559"/>
              <a:chExt cx="6472200" cy="230525"/>
            </a:xfrm>
          </p:grpSpPr>
          <p:cxnSp>
            <p:nvCxnSpPr>
              <p:cNvPr id="119" name="Google Shape;119;p13"/>
              <p:cNvCxnSpPr/>
              <p:nvPr/>
            </p:nvCxnSpPr>
            <p:spPr>
              <a:xfrm>
                <a:off x="544275" y="2041084"/>
                <a:ext cx="647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88E8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0" name="Google Shape;120;p13"/>
              <p:cNvSpPr txBox="1"/>
              <p:nvPr/>
            </p:nvSpPr>
            <p:spPr>
              <a:xfrm>
                <a:off x="544275" y="1810559"/>
                <a:ext cx="16620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17171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EDUCATION:</a:t>
                </a:r>
                <a:endParaRPr sz="1300">
                  <a:solidFill>
                    <a:srgbClr val="17171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902633" y="8173994"/>
              <a:ext cx="6117367" cy="350775"/>
              <a:chOff x="902633" y="8414575"/>
              <a:chExt cx="6117367" cy="350775"/>
            </a:xfrm>
          </p:grpSpPr>
          <p:sp>
            <p:nvSpPr>
              <p:cNvPr id="122" name="Google Shape;122;p13"/>
              <p:cNvSpPr txBox="1"/>
              <p:nvPr/>
            </p:nvSpPr>
            <p:spPr>
              <a:xfrm>
                <a:off x="902633" y="841457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Bachelor's Degree in Management   </a:t>
                </a:r>
                <a:endParaRPr b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4348500" y="841457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2010</a:t>
                </a: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-</a:t>
                </a: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May 2014</a:t>
                </a:r>
                <a:endParaRPr i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902633" y="86267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Anytown University, Anytown, USA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902633" y="8580272"/>
              <a:ext cx="6117367" cy="350775"/>
              <a:chOff x="902633" y="8414575"/>
              <a:chExt cx="6117367" cy="350775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902633" y="841457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Master's Degree in Management   </a:t>
                </a:r>
                <a:endParaRPr b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4348500" y="841457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2014 - May 2017</a:t>
                </a:r>
                <a:endParaRPr i="1"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902633" y="86267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Anytown University, Anytown, USA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544275" y="9109452"/>
              <a:ext cx="6472200" cy="230525"/>
              <a:chOff x="544275" y="1810559"/>
              <a:chExt cx="6472200" cy="230525"/>
            </a:xfrm>
          </p:grpSpPr>
          <p:cxnSp>
            <p:nvCxnSpPr>
              <p:cNvPr id="130" name="Google Shape;130;p13"/>
              <p:cNvCxnSpPr/>
              <p:nvPr/>
            </p:nvCxnSpPr>
            <p:spPr>
              <a:xfrm>
                <a:off x="544275" y="2041084"/>
                <a:ext cx="6472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88E8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" name="Google Shape;131;p13"/>
              <p:cNvSpPr txBox="1"/>
              <p:nvPr/>
            </p:nvSpPr>
            <p:spPr>
              <a:xfrm>
                <a:off x="544275" y="1810559"/>
                <a:ext cx="16620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17171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INTERESTS:</a:t>
                </a:r>
                <a:endParaRPr sz="1300">
                  <a:solidFill>
                    <a:srgbClr val="17171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911050" y="9585200"/>
              <a:ext cx="6105179" cy="344205"/>
              <a:chOff x="540000" y="6367150"/>
              <a:chExt cx="2671500" cy="344205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540000" y="6367150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Culinary Exploration: </a:t>
                </a: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 always eager to experiment with new ingredients, flavors, and cooking techniques.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540000" y="6572755"/>
                <a:ext cx="2671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Photography:</a:t>
                </a:r>
                <a:r>
                  <a:rPr lang="uk" sz="900">
                    <a:solidFill>
                      <a:srgbClr val="17171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Passionate about capturing the beauty of nature through photography, with a focus.</a:t>
                </a:r>
                <a:endParaRPr sz="900">
                  <a:solidFill>
                    <a:srgbClr val="17171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