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layfair Display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  <p:embeddedFont>
      <p:font typeface="DM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1B7131E-5030-4622-B4C2-8E9B202FF0EC}">
  <a:tblStyle styleId="{81B7131E-5030-4622-B4C2-8E9B202FF0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swald-regular.fntdata"/><Relationship Id="rId10" Type="http://schemas.openxmlformats.org/officeDocument/2006/relationships/font" Target="fonts/PlayfairDisplay-boldItalic.fntdata"/><Relationship Id="rId13" Type="http://schemas.openxmlformats.org/officeDocument/2006/relationships/font" Target="fonts/DMSans-regular.fntdata"/><Relationship Id="rId12" Type="http://schemas.openxmlformats.org/officeDocument/2006/relationships/font" Target="fonts/Oswa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italic.fntdata"/><Relationship Id="rId15" Type="http://schemas.openxmlformats.org/officeDocument/2006/relationships/font" Target="fonts/DMSans-italic.fntdata"/><Relationship Id="rId14" Type="http://schemas.openxmlformats.org/officeDocument/2006/relationships/font" Target="fonts/DMSans-bold.fntdata"/><Relationship Id="rId16" Type="http://schemas.openxmlformats.org/officeDocument/2006/relationships/font" Target="fonts/DM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-regular.fntdata"/><Relationship Id="rId8" Type="http://schemas.openxmlformats.org/officeDocument/2006/relationships/font" Target="fonts/Playfai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EEF0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17430" y="361743"/>
            <a:ext cx="421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600">
                <a:solidFill>
                  <a:srgbClr val="424B98"/>
                </a:solidFill>
                <a:latin typeface="Oswald"/>
                <a:ea typeface="Oswald"/>
                <a:cs typeface="Oswald"/>
                <a:sym typeface="Oswald"/>
              </a:rPr>
              <a:t>MONTHLY BUDGET</a:t>
            </a:r>
            <a:endParaRPr sz="3600">
              <a:solidFill>
                <a:srgbClr val="424B98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4858181" y="629950"/>
            <a:ext cx="2256844" cy="215400"/>
            <a:chOff x="4858181" y="629950"/>
            <a:chExt cx="2256844" cy="215400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4858181" y="629950"/>
              <a:ext cx="510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424B98"/>
                  </a:solidFill>
                  <a:latin typeface="DM Sans"/>
                  <a:ea typeface="DM Sans"/>
                  <a:cs typeface="DM Sans"/>
                  <a:sym typeface="DM Sans"/>
                </a:rPr>
                <a:t>Date</a:t>
              </a:r>
              <a:endParaRPr>
                <a:solidFill>
                  <a:srgbClr val="424B98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cxnSp>
          <p:nvCxnSpPr>
            <p:cNvPr id="58" name="Google Shape;58;p13"/>
            <p:cNvCxnSpPr/>
            <p:nvPr/>
          </p:nvCxnSpPr>
          <p:spPr>
            <a:xfrm>
              <a:off x="5348025" y="789400"/>
              <a:ext cx="1767000" cy="0"/>
            </a:xfrm>
            <a:prstGeom prst="straightConnector1">
              <a:avLst/>
            </a:prstGeom>
            <a:noFill/>
            <a:ln cap="flat" cmpd="sng" w="9525">
              <a:solidFill>
                <a:srgbClr val="424B9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Google Shape;59;p13"/>
          <p:cNvSpPr/>
          <p:nvPr/>
        </p:nvSpPr>
        <p:spPr>
          <a:xfrm>
            <a:off x="450000" y="1080575"/>
            <a:ext cx="3298200" cy="335700"/>
          </a:xfrm>
          <a:prstGeom prst="roundRect">
            <a:avLst>
              <a:gd fmla="val 12146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424B98"/>
                </a:solidFill>
                <a:latin typeface="DM Sans"/>
                <a:ea typeface="DM Sans"/>
                <a:cs typeface="DM Sans"/>
                <a:sym typeface="DM Sans"/>
              </a:rPr>
              <a:t>I</a:t>
            </a:r>
            <a:r>
              <a:rPr lang="uk">
                <a:solidFill>
                  <a:srgbClr val="424B98"/>
                </a:solidFill>
                <a:latin typeface="DM Sans"/>
                <a:ea typeface="DM Sans"/>
                <a:cs typeface="DM Sans"/>
                <a:sym typeface="DM Sans"/>
              </a:rPr>
              <a:t>ncome:</a:t>
            </a:r>
            <a:endParaRPr>
              <a:solidFill>
                <a:srgbClr val="424B98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816825" y="1080575"/>
            <a:ext cx="3298200" cy="335700"/>
          </a:xfrm>
          <a:prstGeom prst="roundRect">
            <a:avLst>
              <a:gd fmla="val 12146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424B98"/>
                </a:solidFill>
                <a:latin typeface="DM Sans"/>
                <a:ea typeface="DM Sans"/>
                <a:cs typeface="DM Sans"/>
                <a:sym typeface="DM Sans"/>
              </a:rPr>
              <a:t>Other \ Savings:</a:t>
            </a:r>
            <a:endParaRPr>
              <a:solidFill>
                <a:srgbClr val="424B98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aphicFrame>
        <p:nvGraphicFramePr>
          <p:cNvPr id="61" name="Google Shape;61;p13"/>
          <p:cNvGraphicFramePr/>
          <p:nvPr/>
        </p:nvGraphicFramePr>
        <p:xfrm>
          <a:off x="450000" y="15698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{81B7131E-5030-4622-B4C2-8E9B202FF0EC}</a:tableStyleId>
              </a:tblPr>
              <a:tblGrid>
                <a:gridCol w="293550"/>
                <a:gridCol w="1993400"/>
                <a:gridCol w="1470925"/>
                <a:gridCol w="1490750"/>
                <a:gridCol w="1411375"/>
              </a:tblGrid>
              <a:tr h="3059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</a:t>
                      </a: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xpenses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Budget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Actual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Difference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200">
                        <a:solidFill>
                          <a:srgbClr val="BABFF2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Rent / Mortgage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Water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Electricity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Gas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Trash collection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Internet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Mobile phone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Taxes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Cleaning supplies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Groceries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Car payment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Fuel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Public transportation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Entertainment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Child Care</a:t>
                      </a:r>
                      <a:endParaRPr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Total Expenses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</a:tr>
            </a:tbl>
          </a:graphicData>
        </a:graphic>
      </p:graphicFrame>
      <p:grpSp>
        <p:nvGrpSpPr>
          <p:cNvPr id="62" name="Google Shape;62;p13"/>
          <p:cNvGrpSpPr/>
          <p:nvPr/>
        </p:nvGrpSpPr>
        <p:grpSpPr>
          <a:xfrm>
            <a:off x="500275" y="1942975"/>
            <a:ext cx="201300" cy="4951150"/>
            <a:chOff x="500275" y="1942975"/>
            <a:chExt cx="201300" cy="4951150"/>
          </a:xfrm>
        </p:grpSpPr>
        <p:sp>
          <p:nvSpPr>
            <p:cNvPr id="63" name="Google Shape;63;p13"/>
            <p:cNvSpPr/>
            <p:nvPr/>
          </p:nvSpPr>
          <p:spPr>
            <a:xfrm>
              <a:off x="500275" y="194297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00275" y="228225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00275" y="262152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00275" y="296080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500275" y="330007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500275" y="363935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500275" y="397862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500275" y="431790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500275" y="669282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500275" y="635355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500275" y="601427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00275" y="567500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00275" y="533572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500275" y="4996450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00275" y="4657175"/>
              <a:ext cx="201300" cy="201300"/>
            </a:xfrm>
            <a:prstGeom prst="ellipse">
              <a:avLst/>
            </a:prstGeom>
            <a:solidFill>
              <a:srgbClr val="BAB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78" name="Google Shape;78;p13"/>
          <p:cNvGraphicFramePr/>
          <p:nvPr/>
        </p:nvGraphicFramePr>
        <p:xfrm>
          <a:off x="450000" y="74577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{81B7131E-5030-4622-B4C2-8E9B202FF0EC}</a:tableStyleId>
              </a:tblPr>
              <a:tblGrid>
                <a:gridCol w="6660000"/>
              </a:tblGrid>
              <a:tr h="305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>
                          <a:solidFill>
                            <a:srgbClr val="424B98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Notes:</a:t>
                      </a:r>
                      <a:endParaRPr b="1">
                        <a:solidFill>
                          <a:srgbClr val="424B98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ABFF2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24B98"/>
                        </a:solidFill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24B98"/>
                        </a:solidFill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24B98"/>
                        </a:solidFill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24B98"/>
                        </a:solidFill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24B98"/>
                        </a:solidFill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24B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0FF"/>
                    </a:solidFill>
                  </a:tcPr>
                </a:tc>
              </a:tr>
            </a:tbl>
          </a:graphicData>
        </a:graphic>
      </p:graphicFrame>
      <p:grpSp>
        <p:nvGrpSpPr>
          <p:cNvPr id="79" name="Google Shape;79;p13"/>
          <p:cNvGrpSpPr/>
          <p:nvPr/>
        </p:nvGrpSpPr>
        <p:grpSpPr>
          <a:xfrm>
            <a:off x="364425" y="9660050"/>
            <a:ext cx="6783075" cy="660125"/>
            <a:chOff x="364425" y="9660050"/>
            <a:chExt cx="6783075" cy="660125"/>
          </a:xfrm>
        </p:grpSpPr>
        <p:sp>
          <p:nvSpPr>
            <p:cNvPr id="80" name="Google Shape;80;p13"/>
            <p:cNvSpPr/>
            <p:nvPr/>
          </p:nvSpPr>
          <p:spPr>
            <a:xfrm>
              <a:off x="450000" y="9706519"/>
              <a:ext cx="6665100" cy="594300"/>
            </a:xfrm>
            <a:prstGeom prst="roundRect">
              <a:avLst>
                <a:gd fmla="val 50000" name="adj"/>
              </a:avLst>
            </a:prstGeom>
            <a:noFill/>
            <a:ln cap="flat" cmpd="sng" w="9525">
              <a:solidFill>
                <a:srgbClr val="424B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8000" lIns="18000" spcFirstLastPara="1" rIns="18000" wrap="square" tIns="18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64425" y="10056475"/>
              <a:ext cx="263700" cy="263700"/>
            </a:xfrm>
            <a:prstGeom prst="star4">
              <a:avLst>
                <a:gd fmla="val 17397" name="adj"/>
              </a:avLst>
            </a:prstGeom>
            <a:solidFill>
              <a:srgbClr val="424B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6883800" y="9660050"/>
              <a:ext cx="263700" cy="263700"/>
            </a:xfrm>
            <a:prstGeom prst="star4">
              <a:avLst>
                <a:gd fmla="val 17397" name="adj"/>
              </a:avLst>
            </a:prstGeom>
            <a:solidFill>
              <a:srgbClr val="424B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724375" y="9712822"/>
              <a:ext cx="6026225" cy="592870"/>
              <a:chOff x="724375" y="9636622"/>
              <a:chExt cx="6026225" cy="59287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724375" y="9636622"/>
                <a:ext cx="3865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200">
                    <a:solidFill>
                      <a:srgbClr val="424B98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“FINANCIAL PEACE STARTS</a:t>
                </a:r>
                <a:endParaRPr sz="1300">
                  <a:solidFill>
                    <a:srgbClr val="424B98"/>
                  </a:solidFill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885100" y="9890793"/>
                <a:ext cx="3865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200">
                    <a:solidFill>
                      <a:srgbClr val="424B98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WITH A SIMPLE PLAN.”</a:t>
                </a:r>
                <a:endParaRPr sz="1300">
                  <a:solidFill>
                    <a:srgbClr val="424B98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