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Roboto"/>
      <p:regular r:id="rId6"/>
      <p:bold r:id="rId7"/>
      <p:italic r:id="rId8"/>
      <p:boldItalic r:id="rId9"/>
    </p:embeddedFont>
    <p:embeddedFont>
      <p:font typeface="Roboto SemiBold"/>
      <p:regular r:id="rId10"/>
      <p:bold r:id="rId11"/>
      <p:italic r:id="rId12"/>
      <p:boldItalic r:id="rId13"/>
    </p:embeddedFont>
    <p:embeddedFont>
      <p:font typeface="Roboto Light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SemiBold-bold.fntdata"/><Relationship Id="rId10" Type="http://schemas.openxmlformats.org/officeDocument/2006/relationships/font" Target="fonts/RobotoSemiBold-regular.fntdata"/><Relationship Id="rId13" Type="http://schemas.openxmlformats.org/officeDocument/2006/relationships/font" Target="fonts/RobotoSemiBold-boldItalic.fntdata"/><Relationship Id="rId12" Type="http://schemas.openxmlformats.org/officeDocument/2006/relationships/font" Target="fonts/RobotoSemiBold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-boldItalic.fntdata"/><Relationship Id="rId15" Type="http://schemas.openxmlformats.org/officeDocument/2006/relationships/font" Target="fonts/RobotoLight-bold.fntdata"/><Relationship Id="rId14" Type="http://schemas.openxmlformats.org/officeDocument/2006/relationships/font" Target="fonts/RobotoLight-regular.fntdata"/><Relationship Id="rId17" Type="http://schemas.openxmlformats.org/officeDocument/2006/relationships/font" Target="fonts/RobotoLight-boldItalic.fntdata"/><Relationship Id="rId16" Type="http://schemas.openxmlformats.org/officeDocument/2006/relationships/font" Target="fonts/RobotoLight-italic.fntdata"/><Relationship Id="rId5" Type="http://schemas.openxmlformats.org/officeDocument/2006/relationships/slide" Target="slides/slide1.xml"/><Relationship Id="rId6" Type="http://schemas.openxmlformats.org/officeDocument/2006/relationships/font" Target="fonts/Roboto-regular.fntdata"/><Relationship Id="rId7" Type="http://schemas.openxmlformats.org/officeDocument/2006/relationships/font" Target="fonts/Roboto-bold.fntdata"/><Relationship Id="rId8" Type="http://schemas.openxmlformats.org/officeDocument/2006/relationships/font" Target="fonts/Robo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9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5.png"/><Relationship Id="rId7" Type="http://schemas.openxmlformats.org/officeDocument/2006/relationships/image" Target="../media/image2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60525" y="7746524"/>
            <a:ext cx="6837600" cy="2527500"/>
          </a:xfrm>
          <a:prstGeom prst="roundRect">
            <a:avLst>
              <a:gd fmla="val 2208" name="adj"/>
            </a:avLst>
          </a:prstGeom>
          <a:solidFill>
            <a:srgbClr val="F3F5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360000" y="3774481"/>
            <a:ext cx="3295500" cy="3663600"/>
          </a:xfrm>
          <a:prstGeom prst="roundRect">
            <a:avLst>
              <a:gd fmla="val 2208" name="adj"/>
            </a:avLst>
          </a:prstGeom>
          <a:solidFill>
            <a:srgbClr val="F3F5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3905100" y="3774481"/>
            <a:ext cx="3295500" cy="3663600"/>
          </a:xfrm>
          <a:prstGeom prst="roundRect">
            <a:avLst>
              <a:gd fmla="val 2208" name="adj"/>
            </a:avLst>
          </a:prstGeom>
          <a:solidFill>
            <a:srgbClr val="F3F5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3905100" y="1503350"/>
            <a:ext cx="3295500" cy="1969200"/>
          </a:xfrm>
          <a:prstGeom prst="roundRect">
            <a:avLst>
              <a:gd fmla="val 3650" name="adj"/>
            </a:avLst>
          </a:prstGeom>
          <a:solidFill>
            <a:srgbClr val="F3F5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4292574" y="1695575"/>
            <a:ext cx="2800800" cy="1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solidFill>
                  <a:srgbClr val="292D32"/>
                </a:solidFill>
                <a:latin typeface="Roboto SemiBold"/>
                <a:ea typeface="Roboto SemiBold"/>
                <a:cs typeface="Roboto SemiBold"/>
                <a:sym typeface="Roboto SemiBold"/>
              </a:rPr>
              <a:t>Agenda</a:t>
            </a:r>
            <a:endParaRPr sz="2800">
              <a:solidFill>
                <a:srgbClr val="292D32"/>
              </a:solidFill>
              <a:latin typeface="Roboto SemiBold"/>
              <a:ea typeface="Roboto SemiBold"/>
              <a:cs typeface="Roboto SemiBold"/>
              <a:sym typeface="Roboto SemiBold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058449" y="2033367"/>
            <a:ext cx="2800800" cy="1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92D32"/>
                </a:solidFill>
                <a:latin typeface="Roboto Light"/>
                <a:ea typeface="Roboto Light"/>
                <a:cs typeface="Roboto Light"/>
                <a:sym typeface="Roboto Light"/>
              </a:rPr>
              <a:t>Place your text here...</a:t>
            </a:r>
            <a:endParaRPr sz="2200">
              <a:solidFill>
                <a:srgbClr val="292D3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360000" y="1503350"/>
            <a:ext cx="3295500" cy="1969200"/>
          </a:xfrm>
          <a:prstGeom prst="roundRect">
            <a:avLst>
              <a:gd fmla="val 3650" name="adj"/>
            </a:avLst>
          </a:prstGeom>
          <a:solidFill>
            <a:srgbClr val="F3F5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324744" y="414166"/>
            <a:ext cx="3270000" cy="8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92D32"/>
                </a:solidFill>
                <a:latin typeface="Roboto Light"/>
                <a:ea typeface="Roboto Light"/>
                <a:cs typeface="Roboto Light"/>
                <a:sym typeface="Roboto Light"/>
              </a:rPr>
              <a:t>M E E T I N G</a:t>
            </a:r>
            <a:r>
              <a:rPr lang="uk" sz="3600">
                <a:solidFill>
                  <a:srgbClr val="292D32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3600">
              <a:solidFill>
                <a:srgbClr val="292D3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100">
                <a:solidFill>
                  <a:srgbClr val="292D32"/>
                </a:solidFill>
                <a:latin typeface="Roboto"/>
                <a:ea typeface="Roboto"/>
                <a:cs typeface="Roboto"/>
                <a:sym typeface="Roboto"/>
              </a:rPr>
              <a:t>MINUTES</a:t>
            </a:r>
            <a:endParaRPr b="1" sz="4100">
              <a:solidFill>
                <a:srgbClr val="292D3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62" name="Google Shape;62;p13"/>
          <p:cNvCxnSpPr/>
          <p:nvPr/>
        </p:nvCxnSpPr>
        <p:spPr>
          <a:xfrm>
            <a:off x="359500" y="1388231"/>
            <a:ext cx="3298200" cy="0"/>
          </a:xfrm>
          <a:prstGeom prst="straightConnector1">
            <a:avLst/>
          </a:prstGeom>
          <a:noFill/>
          <a:ln cap="flat" cmpd="sng" w="19050">
            <a:solidFill>
              <a:srgbClr val="4C853E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350" y="1679875"/>
            <a:ext cx="194550" cy="1976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747474" y="1695575"/>
            <a:ext cx="2800800" cy="1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solidFill>
                  <a:srgbClr val="292D32"/>
                </a:solidFill>
                <a:latin typeface="Roboto SemiBold"/>
                <a:ea typeface="Roboto SemiBold"/>
                <a:cs typeface="Roboto SemiBold"/>
                <a:sym typeface="Roboto SemiBold"/>
              </a:rPr>
              <a:t>Attendees</a:t>
            </a:r>
            <a:endParaRPr sz="2800">
              <a:solidFill>
                <a:srgbClr val="292D32"/>
              </a:solidFill>
              <a:latin typeface="Roboto SemiBold"/>
              <a:ea typeface="Roboto SemiBold"/>
              <a:cs typeface="Roboto SemiBold"/>
              <a:sym typeface="Roboto SemiBold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13349" y="2033367"/>
            <a:ext cx="2800800" cy="1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92D32"/>
                </a:solidFill>
                <a:latin typeface="Roboto Light"/>
                <a:ea typeface="Roboto Light"/>
                <a:cs typeface="Roboto Light"/>
                <a:sym typeface="Roboto Light"/>
              </a:rPr>
              <a:t>Place your text here...</a:t>
            </a:r>
            <a:endParaRPr sz="2200">
              <a:solidFill>
                <a:srgbClr val="292D3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66" name="Google Shape;66;p13"/>
          <p:cNvCxnSpPr/>
          <p:nvPr/>
        </p:nvCxnSpPr>
        <p:spPr>
          <a:xfrm>
            <a:off x="3904600" y="1388231"/>
            <a:ext cx="3298200" cy="0"/>
          </a:xfrm>
          <a:prstGeom prst="straightConnector1">
            <a:avLst/>
          </a:prstGeom>
          <a:noFill/>
          <a:ln cap="flat" cmpd="sng" w="19050">
            <a:solidFill>
              <a:srgbClr val="4C853E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7" name="Google Shape;67;p13"/>
          <p:cNvPicPr preferRelativeResize="0"/>
          <p:nvPr/>
        </p:nvPicPr>
        <p:blipFill rotWithShape="1">
          <a:blip r:embed="rId4">
            <a:alphaModFix/>
          </a:blip>
          <a:srcRect b="6024" l="6032" r="6024" t="6032"/>
          <a:stretch/>
        </p:blipFill>
        <p:spPr>
          <a:xfrm>
            <a:off x="4058450" y="1687825"/>
            <a:ext cx="180775" cy="18215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3"/>
          <p:cNvSpPr txBox="1"/>
          <p:nvPr/>
        </p:nvSpPr>
        <p:spPr>
          <a:xfrm>
            <a:off x="4180537" y="1046703"/>
            <a:ext cx="2800800" cy="1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292D32"/>
                </a:solidFill>
                <a:latin typeface="Roboto"/>
                <a:ea typeface="Roboto"/>
                <a:cs typeface="Roboto"/>
                <a:sym typeface="Roboto"/>
              </a:rPr>
              <a:t>TIME:</a:t>
            </a:r>
            <a:r>
              <a:rPr lang="uk" sz="1200">
                <a:solidFill>
                  <a:srgbClr val="292D32"/>
                </a:solidFill>
                <a:latin typeface="Roboto Light"/>
                <a:ea typeface="Roboto Light"/>
                <a:cs typeface="Roboto Light"/>
                <a:sym typeface="Roboto Light"/>
              </a:rPr>
              <a:t> 12 PM</a:t>
            </a:r>
            <a:endParaRPr sz="2200">
              <a:solidFill>
                <a:srgbClr val="292D3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4180537" y="778687"/>
            <a:ext cx="2800800" cy="1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292D32"/>
                </a:solidFill>
                <a:latin typeface="Roboto"/>
                <a:ea typeface="Roboto"/>
                <a:cs typeface="Roboto"/>
                <a:sym typeface="Roboto"/>
              </a:rPr>
              <a:t>DATE: </a:t>
            </a:r>
            <a:r>
              <a:rPr lang="uk" sz="1200">
                <a:solidFill>
                  <a:srgbClr val="292D32"/>
                </a:solidFill>
                <a:latin typeface="Roboto Light"/>
                <a:ea typeface="Roboto Light"/>
                <a:cs typeface="Roboto Light"/>
                <a:sym typeface="Roboto Light"/>
              </a:rPr>
              <a:t>MAY 15, 2025</a:t>
            </a:r>
            <a:endParaRPr sz="2200">
              <a:solidFill>
                <a:srgbClr val="292D3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0" name="Google Shape;70;p13"/>
          <p:cNvPicPr preferRelativeResize="0"/>
          <p:nvPr/>
        </p:nvPicPr>
        <p:blipFill rotWithShape="1">
          <a:blip r:embed="rId5">
            <a:alphaModFix/>
          </a:blip>
          <a:srcRect b="6581" l="6590" r="6581" t="6590"/>
          <a:stretch/>
        </p:blipFill>
        <p:spPr>
          <a:xfrm>
            <a:off x="3891575" y="734874"/>
            <a:ext cx="194550" cy="1945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3"/>
          <p:cNvPicPr preferRelativeResize="0"/>
          <p:nvPr/>
        </p:nvPicPr>
        <p:blipFill rotWithShape="1">
          <a:blip r:embed="rId6">
            <a:alphaModFix/>
          </a:blip>
          <a:srcRect b="5969" l="5978" r="5969" t="5978"/>
          <a:stretch/>
        </p:blipFill>
        <p:spPr>
          <a:xfrm>
            <a:off x="3898100" y="994900"/>
            <a:ext cx="194550" cy="19455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3"/>
          <p:cNvSpPr txBox="1"/>
          <p:nvPr/>
        </p:nvSpPr>
        <p:spPr>
          <a:xfrm>
            <a:off x="4058449" y="4304485"/>
            <a:ext cx="2800800" cy="1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92D32"/>
                </a:solidFill>
                <a:latin typeface="Roboto Light"/>
                <a:ea typeface="Roboto Light"/>
                <a:cs typeface="Roboto Light"/>
                <a:sym typeface="Roboto Light"/>
              </a:rPr>
              <a:t>Place your text here...</a:t>
            </a:r>
            <a:endParaRPr sz="2200">
              <a:solidFill>
                <a:srgbClr val="292D3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3" name="Google Shape;73;p13"/>
          <p:cNvCxnSpPr/>
          <p:nvPr/>
        </p:nvCxnSpPr>
        <p:spPr>
          <a:xfrm>
            <a:off x="359500" y="3659349"/>
            <a:ext cx="3298200" cy="0"/>
          </a:xfrm>
          <a:prstGeom prst="straightConnector1">
            <a:avLst/>
          </a:prstGeom>
          <a:noFill/>
          <a:ln cap="flat" cmpd="sng" w="19050">
            <a:solidFill>
              <a:srgbClr val="4C853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4" name="Google Shape;74;p13"/>
          <p:cNvSpPr txBox="1"/>
          <p:nvPr/>
        </p:nvSpPr>
        <p:spPr>
          <a:xfrm>
            <a:off x="508755" y="4304485"/>
            <a:ext cx="2800800" cy="1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92D32"/>
                </a:solidFill>
                <a:latin typeface="Roboto Light"/>
                <a:ea typeface="Roboto Light"/>
                <a:cs typeface="Roboto Light"/>
                <a:sym typeface="Roboto Light"/>
              </a:rPr>
              <a:t>Place your text here...</a:t>
            </a:r>
            <a:endParaRPr sz="2200">
              <a:solidFill>
                <a:srgbClr val="292D3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5" name="Google Shape;75;p13"/>
          <p:cNvCxnSpPr/>
          <p:nvPr/>
        </p:nvCxnSpPr>
        <p:spPr>
          <a:xfrm>
            <a:off x="3904600" y="3659349"/>
            <a:ext cx="3298200" cy="0"/>
          </a:xfrm>
          <a:prstGeom prst="straightConnector1">
            <a:avLst/>
          </a:prstGeom>
          <a:noFill/>
          <a:ln cap="flat" cmpd="sng" w="19050">
            <a:solidFill>
              <a:srgbClr val="4C853E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76" name="Google Shape;76;p13"/>
          <p:cNvGrpSpPr/>
          <p:nvPr/>
        </p:nvGrpSpPr>
        <p:grpSpPr>
          <a:xfrm>
            <a:off x="517422" y="3962339"/>
            <a:ext cx="3020042" cy="198153"/>
            <a:chOff x="528232" y="3962339"/>
            <a:chExt cx="3020042" cy="198153"/>
          </a:xfrm>
        </p:grpSpPr>
        <p:sp>
          <p:nvSpPr>
            <p:cNvPr id="77" name="Google Shape;77;p13"/>
            <p:cNvSpPr txBox="1"/>
            <p:nvPr/>
          </p:nvSpPr>
          <p:spPr>
            <a:xfrm>
              <a:off x="747474" y="3966693"/>
              <a:ext cx="2800800" cy="19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800">
                  <a:solidFill>
                    <a:srgbClr val="292D32"/>
                  </a:solidFill>
                  <a:latin typeface="Roboto SemiBold"/>
                  <a:ea typeface="Roboto SemiBold"/>
                  <a:cs typeface="Roboto SemiBold"/>
                  <a:sym typeface="Roboto SemiBold"/>
                </a:rPr>
                <a:t>Action Items</a:t>
              </a:r>
              <a:endParaRPr sz="2800">
                <a:solidFill>
                  <a:srgbClr val="292D32"/>
                </a:solidFill>
                <a:latin typeface="Roboto SemiBold"/>
                <a:ea typeface="Roboto SemiBold"/>
                <a:cs typeface="Roboto SemiBold"/>
                <a:sym typeface="Roboto SemiBold"/>
              </a:endParaRPr>
            </a:p>
          </p:txBody>
        </p:sp>
        <p:pic>
          <p:nvPicPr>
            <p:cNvPr id="78" name="Google Shape;78;p13"/>
            <p:cNvPicPr preferRelativeResize="0"/>
            <p:nvPr/>
          </p:nvPicPr>
          <p:blipFill rotWithShape="1">
            <a:blip r:embed="rId7">
              <a:alphaModFix/>
            </a:blip>
            <a:srcRect b="5665" l="5665" r="5665" t="5665"/>
            <a:stretch/>
          </p:blipFill>
          <p:spPr>
            <a:xfrm>
              <a:off x="528232" y="3962339"/>
              <a:ext cx="172325" cy="1736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9" name="Google Shape;79;p13"/>
          <p:cNvGrpSpPr/>
          <p:nvPr/>
        </p:nvGrpSpPr>
        <p:grpSpPr>
          <a:xfrm>
            <a:off x="4052604" y="3962337"/>
            <a:ext cx="3026474" cy="198156"/>
            <a:chOff x="4066900" y="3962337"/>
            <a:chExt cx="3026474" cy="198156"/>
          </a:xfrm>
        </p:grpSpPr>
        <p:sp>
          <p:nvSpPr>
            <p:cNvPr id="80" name="Google Shape;80;p13"/>
            <p:cNvSpPr txBox="1"/>
            <p:nvPr/>
          </p:nvSpPr>
          <p:spPr>
            <a:xfrm>
              <a:off x="4292574" y="3966693"/>
              <a:ext cx="2800800" cy="19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800">
                  <a:solidFill>
                    <a:srgbClr val="292D32"/>
                  </a:solidFill>
                  <a:latin typeface="Roboto SemiBold"/>
                  <a:ea typeface="Roboto SemiBold"/>
                  <a:cs typeface="Roboto SemiBold"/>
                  <a:sym typeface="Roboto SemiBold"/>
                </a:rPr>
                <a:t>Updates</a:t>
              </a:r>
              <a:endParaRPr sz="2800">
                <a:solidFill>
                  <a:srgbClr val="292D32"/>
                </a:solidFill>
                <a:latin typeface="Roboto SemiBold"/>
                <a:ea typeface="Roboto SemiBold"/>
                <a:cs typeface="Roboto SemiBold"/>
                <a:sym typeface="Roboto SemiBold"/>
              </a:endParaRPr>
            </a:p>
          </p:txBody>
        </p:sp>
        <p:pic>
          <p:nvPicPr>
            <p:cNvPr id="81" name="Google Shape;81;p13"/>
            <p:cNvPicPr preferRelativeResize="0"/>
            <p:nvPr/>
          </p:nvPicPr>
          <p:blipFill rotWithShape="1">
            <a:blip r:embed="rId8">
              <a:alphaModFix/>
            </a:blip>
            <a:srcRect b="6551" l="6551" r="6551" t="6551"/>
            <a:stretch/>
          </p:blipFill>
          <p:spPr>
            <a:xfrm>
              <a:off x="4066900" y="3962337"/>
              <a:ext cx="172325" cy="173676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82" name="Google Shape;82;p13"/>
          <p:cNvCxnSpPr/>
          <p:nvPr/>
        </p:nvCxnSpPr>
        <p:spPr>
          <a:xfrm>
            <a:off x="359500" y="7631400"/>
            <a:ext cx="6843300" cy="0"/>
          </a:xfrm>
          <a:prstGeom prst="straightConnector1">
            <a:avLst/>
          </a:prstGeom>
          <a:noFill/>
          <a:ln cap="flat" cmpd="sng" w="19050">
            <a:solidFill>
              <a:srgbClr val="4C853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3" name="Google Shape;83;p13"/>
          <p:cNvSpPr txBox="1"/>
          <p:nvPr/>
        </p:nvSpPr>
        <p:spPr>
          <a:xfrm>
            <a:off x="511218" y="8276535"/>
            <a:ext cx="2800800" cy="1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92D32"/>
                </a:solidFill>
                <a:latin typeface="Roboto Light"/>
                <a:ea typeface="Roboto Light"/>
                <a:cs typeface="Roboto Light"/>
                <a:sym typeface="Roboto Light"/>
              </a:rPr>
              <a:t>Place your text here...</a:t>
            </a:r>
            <a:endParaRPr sz="2200">
              <a:solidFill>
                <a:srgbClr val="292D3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732558" y="7938743"/>
            <a:ext cx="2800800" cy="1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solidFill>
                  <a:srgbClr val="292D32"/>
                </a:solidFill>
                <a:latin typeface="Roboto SemiBold"/>
                <a:ea typeface="Roboto SemiBold"/>
                <a:cs typeface="Roboto SemiBold"/>
                <a:sym typeface="Roboto SemiBold"/>
              </a:rPr>
              <a:t>Final Announcements</a:t>
            </a:r>
            <a:endParaRPr sz="2800">
              <a:solidFill>
                <a:srgbClr val="292D32"/>
              </a:solidFill>
              <a:latin typeface="Roboto SemiBold"/>
              <a:ea typeface="Roboto SemiBold"/>
              <a:cs typeface="Roboto SemiBold"/>
              <a:sym typeface="Roboto SemiBold"/>
            </a:endParaRPr>
          </a:p>
        </p:txBody>
      </p:sp>
      <p:pic>
        <p:nvPicPr>
          <p:cNvPr id="85" name="Google Shape;85;p13"/>
          <p:cNvPicPr preferRelativeResize="0"/>
          <p:nvPr/>
        </p:nvPicPr>
        <p:blipFill rotWithShape="1">
          <a:blip r:embed="rId9">
            <a:alphaModFix/>
          </a:blip>
          <a:srcRect b="5853" l="5853" r="5853" t="5853"/>
          <a:stretch/>
        </p:blipFill>
        <p:spPr>
          <a:xfrm>
            <a:off x="513309" y="7938750"/>
            <a:ext cx="168600" cy="16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