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our Gummy"/>
      <p:regular r:id="rId7"/>
      <p:bold r:id="rId8"/>
      <p:italic r:id="rId9"/>
      <p:boldItalic r:id="rId10"/>
    </p:embeddedFont>
    <p:embeddedFont>
      <p:font typeface="Sour Gummy ExtraLight"/>
      <p:regular r:id="rId11"/>
      <p:bold r:id="rId12"/>
      <p:italic r:id="rId13"/>
      <p:boldItalic r:id="rId14"/>
    </p:embeddedFont>
    <p:embeddedFont>
      <p:font typeface="Sour Gummy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C6AFBB-5A14-4E03-9E49-60E7330A6B19}">
  <a:tblStyle styleId="{11C6AFBB-5A14-4E03-9E49-60E7330A6B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GummyExtraLight-regular.fntdata"/><Relationship Id="rId10" Type="http://schemas.openxmlformats.org/officeDocument/2006/relationships/font" Target="fonts/SourGummy-boldItalic.fntdata"/><Relationship Id="rId13" Type="http://schemas.openxmlformats.org/officeDocument/2006/relationships/font" Target="fonts/SourGummyExtraLight-italic.fntdata"/><Relationship Id="rId12" Type="http://schemas.openxmlformats.org/officeDocument/2006/relationships/font" Target="fonts/SourGummyExtra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Gummy-italic.fntdata"/><Relationship Id="rId15" Type="http://schemas.openxmlformats.org/officeDocument/2006/relationships/font" Target="fonts/SourGummyLight-regular.fntdata"/><Relationship Id="rId14" Type="http://schemas.openxmlformats.org/officeDocument/2006/relationships/font" Target="fonts/SourGummyExtraLight-boldItalic.fntdata"/><Relationship Id="rId17" Type="http://schemas.openxmlformats.org/officeDocument/2006/relationships/font" Target="fonts/SourGummyLight-italic.fntdata"/><Relationship Id="rId16" Type="http://schemas.openxmlformats.org/officeDocument/2006/relationships/font" Target="fonts/SourGummy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SourGummyLight-boldItalic.fntdata"/><Relationship Id="rId7" Type="http://schemas.openxmlformats.org/officeDocument/2006/relationships/font" Target="fonts/SourGummy-regular.fntdata"/><Relationship Id="rId8" Type="http://schemas.openxmlformats.org/officeDocument/2006/relationships/font" Target="fonts/SourGumm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2.png"/><Relationship Id="rId13" Type="http://schemas.openxmlformats.org/officeDocument/2006/relationships/image" Target="../media/image7.png"/><Relationship Id="rId1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5" Type="http://schemas.openxmlformats.org/officeDocument/2006/relationships/image" Target="../media/image1.png"/><Relationship Id="rId14" Type="http://schemas.openxmlformats.org/officeDocument/2006/relationships/image" Target="../media/image12.png"/><Relationship Id="rId17" Type="http://schemas.openxmlformats.org/officeDocument/2006/relationships/image" Target="../media/image4.png"/><Relationship Id="rId16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8" Type="http://schemas.openxmlformats.org/officeDocument/2006/relationships/image" Target="../media/image3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Dorm-Packing-List.png"/>
          <p:cNvPicPr preferRelativeResize="0"/>
          <p:nvPr/>
        </p:nvPicPr>
        <p:blipFill rotWithShape="1">
          <a:blip r:embed="rId3">
            <a:alphaModFix/>
          </a:blip>
          <a:srcRect b="0" l="-2730" r="2730" t="0"/>
          <a:stretch/>
        </p:blipFill>
        <p:spPr>
          <a:xfrm>
            <a:off x="3" y="0"/>
            <a:ext cx="7559743" cy="10691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5612140" y="2065875"/>
            <a:ext cx="1617000" cy="3464700"/>
            <a:chOff x="323540" y="2065875"/>
            <a:chExt cx="1617000" cy="3464700"/>
          </a:xfrm>
        </p:grpSpPr>
        <p:sp>
          <p:nvSpPr>
            <p:cNvPr id="56" name="Google Shape;56;p13"/>
            <p:cNvSpPr/>
            <p:nvPr/>
          </p:nvSpPr>
          <p:spPr>
            <a:xfrm>
              <a:off x="344700" y="2065875"/>
              <a:ext cx="1574700" cy="3464700"/>
            </a:xfrm>
            <a:prstGeom prst="roundRect">
              <a:avLst>
                <a:gd fmla="val 10786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 txBox="1"/>
            <p:nvPr/>
          </p:nvSpPr>
          <p:spPr>
            <a:xfrm>
              <a:off x="323540" y="2793350"/>
              <a:ext cx="1617000" cy="26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Flashlight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Extra batteries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Headphones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Portable speaker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Desk fan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First aid kit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Phone charger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Laptop charger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Power strip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USB flash drive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Sewing kit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Small toolkit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Umbrella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Rain jacket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Camera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Hair dryer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Hair straightener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Shaving cream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Bar soap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58" name="Google Shape;58;p13"/>
            <p:cNvSpPr txBox="1"/>
            <p:nvPr/>
          </p:nvSpPr>
          <p:spPr>
            <a:xfrm>
              <a:off x="323540" y="2142083"/>
              <a:ext cx="1617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Everyday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Essentials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sp>
        <p:nvSpPr>
          <p:cNvPr id="59" name="Google Shape;59;p13"/>
          <p:cNvSpPr/>
          <p:nvPr/>
        </p:nvSpPr>
        <p:spPr>
          <a:xfrm>
            <a:off x="2094150" y="7586275"/>
            <a:ext cx="5096100" cy="2774700"/>
          </a:xfrm>
          <a:prstGeom prst="roundRect">
            <a:avLst>
              <a:gd fmla="val 5608" name="adj"/>
            </a:avLst>
          </a:prstGeom>
          <a:solidFill>
            <a:srgbClr val="DFE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" name="Google Shape;60;p13"/>
          <p:cNvGrpSpPr/>
          <p:nvPr/>
        </p:nvGrpSpPr>
        <p:grpSpPr>
          <a:xfrm>
            <a:off x="3853140" y="2065875"/>
            <a:ext cx="1617000" cy="2514000"/>
            <a:chOff x="323540" y="2065875"/>
            <a:chExt cx="1617000" cy="2514000"/>
          </a:xfrm>
        </p:grpSpPr>
        <p:sp>
          <p:nvSpPr>
            <p:cNvPr id="61" name="Google Shape;61;p13"/>
            <p:cNvSpPr/>
            <p:nvPr/>
          </p:nvSpPr>
          <p:spPr>
            <a:xfrm>
              <a:off x="344700" y="2065875"/>
              <a:ext cx="1574700" cy="25140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323540" y="2501900"/>
              <a:ext cx="1617000" cy="19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Mini refrigerator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Microwave oven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Electric kettle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Plates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Bowls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Drinking glasses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Coffee mug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Forks, knives, and spoons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Food storage containers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Bottle opener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Dish drying rack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Reusable water bottle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Kitchen scissors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Snack bag clips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63" name="Google Shape;63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Kitchen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5612140" y="5741550"/>
            <a:ext cx="1617000" cy="1701900"/>
            <a:chOff x="323540" y="2065875"/>
            <a:chExt cx="1617000" cy="1701900"/>
          </a:xfrm>
        </p:grpSpPr>
        <p:sp>
          <p:nvSpPr>
            <p:cNvPr id="65" name="Google Shape;65;p13"/>
            <p:cNvSpPr/>
            <p:nvPr/>
          </p:nvSpPr>
          <p:spPr>
            <a:xfrm>
              <a:off x="344700" y="2065875"/>
              <a:ext cx="1574700" cy="17019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323540" y="2501900"/>
              <a:ext cx="16170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Fabric storage bins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Under-bed containers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Closet shelves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Hanging organizer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Clothing storage boxes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Clothing hangers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Shoe organizer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Drawer dividers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67" name="Google Shape;67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Storage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68" name="Google Shape;68;p13"/>
          <p:cNvGrpSpPr/>
          <p:nvPr/>
        </p:nvGrpSpPr>
        <p:grpSpPr>
          <a:xfrm>
            <a:off x="3853140" y="4695775"/>
            <a:ext cx="1617000" cy="2747700"/>
            <a:chOff x="323540" y="2065875"/>
            <a:chExt cx="1617000" cy="2747700"/>
          </a:xfrm>
        </p:grpSpPr>
        <p:sp>
          <p:nvSpPr>
            <p:cNvPr id="69" name="Google Shape;69;p13"/>
            <p:cNvSpPr/>
            <p:nvPr/>
          </p:nvSpPr>
          <p:spPr>
            <a:xfrm>
              <a:off x="344700" y="2065875"/>
              <a:ext cx="1574700" cy="27477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 txBox="1"/>
            <p:nvPr/>
          </p:nvSpPr>
          <p:spPr>
            <a:xfrm>
              <a:off x="323540" y="2501900"/>
              <a:ext cx="1617000" cy="193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Disinfecting wipes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Multi-purpose cleaner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Air freshener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Dish soap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Scrub brush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Laundry basket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Laundry detergent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Fabric softener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Lint roller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Broom and dustpan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Handheld vacuum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Trash can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Trash bags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Hand sanitizer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71" name="Google Shape;71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Cleaning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2094140" y="4156300"/>
            <a:ext cx="1617000" cy="3287100"/>
            <a:chOff x="323540" y="2065875"/>
            <a:chExt cx="1617000" cy="3287100"/>
          </a:xfrm>
        </p:grpSpPr>
        <p:sp>
          <p:nvSpPr>
            <p:cNvPr id="73" name="Google Shape;73;p13"/>
            <p:cNvSpPr/>
            <p:nvPr/>
          </p:nvSpPr>
          <p:spPr>
            <a:xfrm>
              <a:off x="344700" y="2065875"/>
              <a:ext cx="1574700" cy="32871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3"/>
            <p:cNvSpPr txBox="1"/>
            <p:nvPr/>
          </p:nvSpPr>
          <p:spPr>
            <a:xfrm>
              <a:off x="323540" y="2501900"/>
              <a:ext cx="1617000" cy="207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Backpack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Laptop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Laptop stand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Wireless mouse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Planner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Desk lamp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Pens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Highlighters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Mechanical pencils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Sticky notes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Stapler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Binder clips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Paper clips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Notebooks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Printer paper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75" name="Google Shape;75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Study Essentials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2094140" y="2065875"/>
            <a:ext cx="1617000" cy="1913400"/>
            <a:chOff x="323540" y="2065875"/>
            <a:chExt cx="1617000" cy="1913400"/>
          </a:xfrm>
        </p:grpSpPr>
        <p:sp>
          <p:nvSpPr>
            <p:cNvPr id="77" name="Google Shape;77;p13"/>
            <p:cNvSpPr/>
            <p:nvPr/>
          </p:nvSpPr>
          <p:spPr>
            <a:xfrm>
              <a:off x="344700" y="2065875"/>
              <a:ext cx="1574700" cy="19134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 txBox="1"/>
            <p:nvPr/>
          </p:nvSpPr>
          <p:spPr>
            <a:xfrm>
              <a:off x="323540" y="2501900"/>
              <a:ext cx="16170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Accent rug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Wall art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Full-length mirror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Table lamp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Small bookshelf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Throw pillows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Curtains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Curtain rod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Photo collage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Indoor plant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79" name="Google Shape;79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Living Space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80" name="Google Shape;80;p13"/>
          <p:cNvGrpSpPr/>
          <p:nvPr/>
        </p:nvGrpSpPr>
        <p:grpSpPr>
          <a:xfrm>
            <a:off x="335140" y="2065875"/>
            <a:ext cx="1617000" cy="1913400"/>
            <a:chOff x="323540" y="2065875"/>
            <a:chExt cx="1617000" cy="1913400"/>
          </a:xfrm>
        </p:grpSpPr>
        <p:sp>
          <p:nvSpPr>
            <p:cNvPr id="81" name="Google Shape;81;p13"/>
            <p:cNvSpPr/>
            <p:nvPr/>
          </p:nvSpPr>
          <p:spPr>
            <a:xfrm>
              <a:off x="344700" y="2065875"/>
              <a:ext cx="1574700" cy="19134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323540" y="2501900"/>
              <a:ext cx="16170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Duvet or comforter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Twin XL fitted sheet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Flat sheet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Pillow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Extra pillowcase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Mattress topper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Cozy throw blanket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Bedside clock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Clip-on reading light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Bedside organizer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83" name="Google Shape;83;p13"/>
            <p:cNvSpPr txBox="1"/>
            <p:nvPr/>
          </p:nvSpPr>
          <p:spPr>
            <a:xfrm>
              <a:off x="323540" y="21420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Sleep Area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grpSp>
        <p:nvGrpSpPr>
          <p:cNvPr id="84" name="Google Shape;84;p13"/>
          <p:cNvGrpSpPr/>
          <p:nvPr/>
        </p:nvGrpSpPr>
        <p:grpSpPr>
          <a:xfrm>
            <a:off x="335140" y="4156300"/>
            <a:ext cx="1617000" cy="3287100"/>
            <a:chOff x="323540" y="2065875"/>
            <a:chExt cx="1617000" cy="3287100"/>
          </a:xfrm>
        </p:grpSpPr>
        <p:sp>
          <p:nvSpPr>
            <p:cNvPr id="85" name="Google Shape;85;p13"/>
            <p:cNvSpPr/>
            <p:nvPr/>
          </p:nvSpPr>
          <p:spPr>
            <a:xfrm>
              <a:off x="344700" y="2065875"/>
              <a:ext cx="1574700" cy="3287100"/>
            </a:xfrm>
            <a:prstGeom prst="roundRect">
              <a:avLst>
                <a:gd fmla="val 9408" name="adj"/>
              </a:avLst>
            </a:prstGeom>
            <a:solidFill>
              <a:srgbClr val="F6F3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3"/>
            <p:cNvSpPr txBox="1"/>
            <p:nvPr/>
          </p:nvSpPr>
          <p:spPr>
            <a:xfrm>
              <a:off x="323540" y="2806700"/>
              <a:ext cx="1617000" cy="207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Bath towel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Hand towel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Face cloth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Shower organizer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Flip-flops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Bathrobe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Hair towel wrap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Shampoo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Conditioner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Body wash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Toothbrush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Toothpaste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Razor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Lotion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  <a:p>
              <a:pPr indent="-114300" lvl="0" marL="200025" rtl="0" algn="l">
                <a:spcBef>
                  <a:spcPts val="0"/>
                </a:spcBef>
                <a:spcAft>
                  <a:spcPts val="0"/>
                </a:spcAft>
                <a:buClr>
                  <a:srgbClr val="BECCBE"/>
                </a:buClr>
                <a:buSzPts val="900"/>
                <a:buFont typeface="Sour Gummy Light"/>
                <a:buChar char="●"/>
              </a:pPr>
              <a:r>
                <a:rPr lang="en" sz="9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Bathroom scale</a:t>
              </a:r>
              <a:endParaRPr sz="9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323540" y="2446883"/>
              <a:ext cx="16170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Sour Gummy Light"/>
                  <a:ea typeface="Sour Gummy Light"/>
                  <a:cs typeface="Sour Gummy Light"/>
                  <a:sym typeface="Sour Gummy Light"/>
                </a:rPr>
                <a:t>Bathroom</a:t>
              </a:r>
              <a:endParaRPr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endParaRPr>
            </a:p>
          </p:txBody>
        </p:sp>
      </p:grpSp>
      <p:pic>
        <p:nvPicPr>
          <p:cNvPr id="88" name="Google Shape;88;p13" title="Ресурс 15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6525" y="3491075"/>
            <a:ext cx="776625" cy="58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Ресурс 1@2x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350" y="621140"/>
            <a:ext cx="1330654" cy="11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title="Ресурс 2@2x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1725" y="462344"/>
            <a:ext cx="805250" cy="13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title="Ресурс 3@2x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84500" y="1941625"/>
            <a:ext cx="721025" cy="558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" name="Google Shape;92;p13"/>
          <p:cNvGrpSpPr/>
          <p:nvPr/>
        </p:nvGrpSpPr>
        <p:grpSpPr>
          <a:xfrm>
            <a:off x="507551" y="3821225"/>
            <a:ext cx="1393649" cy="714250"/>
            <a:chOff x="507551" y="3821225"/>
            <a:chExt cx="1393649" cy="714250"/>
          </a:xfrm>
        </p:grpSpPr>
        <p:pic>
          <p:nvPicPr>
            <p:cNvPr id="93" name="Google Shape;93;p13" title="Ресурс 4@2x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07551" y="4260993"/>
              <a:ext cx="960574" cy="1785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3" title="Ресурс 5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591475" y="3821225"/>
              <a:ext cx="309725" cy="714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5" name="Google Shape;95;p13" title="Ресурс 6@2x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30200" y="2793350"/>
            <a:ext cx="764275" cy="46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title="Ресурс 7@2x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48999" y="3925900"/>
            <a:ext cx="508801" cy="97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title="Ресурс 9@2x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45700" y="5999600"/>
            <a:ext cx="869700" cy="11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title="Ресурс 10@2x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509611" y="7175457"/>
            <a:ext cx="759575" cy="52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title="Ресурс 11@2x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827475" y="6760874"/>
            <a:ext cx="644994" cy="104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title="Ресурс 12@2x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82775" y="7863338"/>
            <a:ext cx="1151200" cy="1151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title="Ресурс 13@2x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36325" y="9357700"/>
            <a:ext cx="1366775" cy="97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3"/>
          <p:cNvSpPr txBox="1"/>
          <p:nvPr/>
        </p:nvSpPr>
        <p:spPr>
          <a:xfrm>
            <a:off x="1488750" y="285000"/>
            <a:ext cx="45825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Sour Gummy ExtraLight"/>
                <a:ea typeface="Sour Gummy ExtraLight"/>
                <a:cs typeface="Sour Gummy ExtraLight"/>
                <a:sym typeface="Sour Gummy ExtraLight"/>
              </a:rPr>
              <a:t>Dorm Essentials</a:t>
            </a:r>
            <a:endParaRPr sz="4500">
              <a:solidFill>
                <a:schemeClr val="dk1"/>
              </a:solidFill>
              <a:latin typeface="Sour Gummy ExtraLight"/>
              <a:ea typeface="Sour Gummy ExtraLight"/>
              <a:cs typeface="Sour Gummy ExtraLight"/>
              <a:sym typeface="Sour Gummy Extra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Sour Gummy ExtraLight"/>
                <a:ea typeface="Sour Gummy ExtraLight"/>
                <a:cs typeface="Sour Gummy ExtraLight"/>
                <a:sym typeface="Sour Gummy ExtraLight"/>
              </a:rPr>
              <a:t>Checklist</a:t>
            </a:r>
            <a:endParaRPr sz="4500">
              <a:solidFill>
                <a:schemeClr val="dk1"/>
              </a:solidFill>
              <a:latin typeface="Sour Gummy ExtraLight"/>
              <a:ea typeface="Sour Gummy ExtraLight"/>
              <a:cs typeface="Sour Gummy ExtraLight"/>
              <a:sym typeface="Sour Gummy ExtraLight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833700" y="7739608"/>
            <a:ext cx="1617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our Gummy Light"/>
                <a:ea typeface="Sour Gummy Light"/>
                <a:cs typeface="Sour Gummy Light"/>
                <a:sym typeface="Sour Gummy Light"/>
              </a:rPr>
              <a:t>Don't Forget</a:t>
            </a:r>
            <a:endParaRPr sz="1600">
              <a:solidFill>
                <a:schemeClr val="dk1"/>
              </a:solidFill>
              <a:latin typeface="Sour Gummy Light"/>
              <a:ea typeface="Sour Gummy Light"/>
              <a:cs typeface="Sour Gummy Light"/>
              <a:sym typeface="Sour Gummy Light"/>
            </a:endParaRPr>
          </a:p>
        </p:txBody>
      </p:sp>
      <p:graphicFrame>
        <p:nvGraphicFramePr>
          <p:cNvPr id="104" name="Google Shape;104;p13"/>
          <p:cNvGraphicFramePr/>
          <p:nvPr/>
        </p:nvGraphicFramePr>
        <p:xfrm>
          <a:off x="2361350" y="8194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{11C6AFBB-5A14-4E03-9E49-60E7330A6B19}</a:tableStyleId>
              </a:tblPr>
              <a:tblGrid>
                <a:gridCol w="4546350"/>
              </a:tblGrid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6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Sour Gummy"/>
                        <a:ea typeface="Sour Gummy"/>
                        <a:cs typeface="Sour Gummy"/>
                        <a:sym typeface="Sour Gummy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5" name="Google Shape;105;p13" title="Ресурс 8@2x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145575" y="4535475"/>
            <a:ext cx="613400" cy="6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 title="Ресурс 14@2x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147825" y="9543525"/>
            <a:ext cx="1128975" cy="95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