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Cormorant Garamond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CormorantGaramond-boldItalic.fntdata"/><Relationship Id="rId9" Type="http://schemas.openxmlformats.org/officeDocument/2006/relationships/font" Target="fonts/CormorantGaramon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CormorantGaramond-regular.fntdata"/><Relationship Id="rId8" Type="http://schemas.openxmlformats.org/officeDocument/2006/relationships/font" Target="fonts/CormorantGaramon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7560000" cy="10691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383925" y="716627"/>
            <a:ext cx="6808200" cy="9246214"/>
            <a:chOff x="383925" y="855775"/>
            <a:chExt cx="6808200" cy="8968200"/>
          </a:xfrm>
        </p:grpSpPr>
        <p:sp>
          <p:nvSpPr>
            <p:cNvPr id="56" name="Google Shape;56;p13"/>
            <p:cNvSpPr/>
            <p:nvPr/>
          </p:nvSpPr>
          <p:spPr>
            <a:xfrm>
              <a:off x="383925" y="855775"/>
              <a:ext cx="6808200" cy="8968200"/>
            </a:xfrm>
            <a:prstGeom prst="round2SameRect">
              <a:avLst>
                <a:gd fmla="val 50000" name="adj1"/>
                <a:gd fmla="val 0" name="adj2"/>
              </a:avLst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7" name="Google Shape;57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01850" y="966757"/>
              <a:ext cx="6555451" cy="874956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97200" y="1612238"/>
            <a:ext cx="2165599" cy="11540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2203225" y="3322757"/>
            <a:ext cx="3152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J O I N  U S  F O R  A</a:t>
            </a:r>
            <a:endParaRPr b="1" sz="1600">
              <a:solidFill>
                <a:schemeClr val="dk1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2203225" y="5584957"/>
            <a:ext cx="3152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HOSTED BY</a:t>
            </a:r>
            <a:endParaRPr b="1" sz="1600">
              <a:solidFill>
                <a:schemeClr val="dk1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1519200" y="6163067"/>
            <a:ext cx="4520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JANE &amp; MICHAEL ROBERTS</a:t>
            </a:r>
            <a:endParaRPr b="1" sz="2400">
              <a:solidFill>
                <a:schemeClr val="dk1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grpSp>
        <p:nvGrpSpPr>
          <p:cNvPr id="62" name="Google Shape;62;p13"/>
          <p:cNvGrpSpPr/>
          <p:nvPr/>
        </p:nvGrpSpPr>
        <p:grpSpPr>
          <a:xfrm>
            <a:off x="2203225" y="6910474"/>
            <a:ext cx="3152700" cy="1060475"/>
            <a:chOff x="2203225" y="6888061"/>
            <a:chExt cx="3152700" cy="1060475"/>
          </a:xfrm>
        </p:grpSpPr>
        <p:sp>
          <p:nvSpPr>
            <p:cNvPr id="63" name="Google Shape;63;p13"/>
            <p:cNvSpPr txBox="1"/>
            <p:nvPr/>
          </p:nvSpPr>
          <p:spPr>
            <a:xfrm>
              <a:off x="2203225" y="6888061"/>
              <a:ext cx="3152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000">
                  <a:solidFill>
                    <a:schemeClr val="dk1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Saturday, September 28, 2028</a:t>
              </a:r>
              <a:endParaRPr b="1" sz="20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endParaRPr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2203225" y="7264398"/>
              <a:ext cx="3152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000">
                  <a:solidFill>
                    <a:schemeClr val="dk1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6 'clock in the evening</a:t>
              </a:r>
              <a:endParaRPr b="1" sz="20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endParaRPr>
            </a:p>
          </p:txBody>
        </p:sp>
        <p:sp>
          <p:nvSpPr>
            <p:cNvPr id="65" name="Google Shape;65;p13"/>
            <p:cNvSpPr txBox="1"/>
            <p:nvPr/>
          </p:nvSpPr>
          <p:spPr>
            <a:xfrm>
              <a:off x="2203225" y="7640736"/>
              <a:ext cx="3152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000">
                  <a:solidFill>
                    <a:schemeClr val="dk1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456 Elm Street, Los Angeles</a:t>
              </a:r>
              <a:endParaRPr b="1" sz="20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endParaRPr>
            </a:p>
          </p:txBody>
        </p:sp>
      </p:grpSp>
      <p:grpSp>
        <p:nvGrpSpPr>
          <p:cNvPr id="66" name="Google Shape;66;p13"/>
          <p:cNvGrpSpPr/>
          <p:nvPr/>
        </p:nvGrpSpPr>
        <p:grpSpPr>
          <a:xfrm>
            <a:off x="2203225" y="8535728"/>
            <a:ext cx="3152700" cy="544033"/>
            <a:chOff x="2203225" y="8513315"/>
            <a:chExt cx="3152700" cy="544033"/>
          </a:xfrm>
        </p:grpSpPr>
        <p:sp>
          <p:nvSpPr>
            <p:cNvPr id="67" name="Google Shape;67;p13"/>
            <p:cNvSpPr txBox="1"/>
            <p:nvPr/>
          </p:nvSpPr>
          <p:spPr>
            <a:xfrm>
              <a:off x="2203225" y="8513315"/>
              <a:ext cx="31527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chemeClr val="dk1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RSVP</a:t>
              </a:r>
              <a:endParaRPr b="1" sz="18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endParaRPr>
            </a:p>
          </p:txBody>
        </p:sp>
        <p:sp>
          <p:nvSpPr>
            <p:cNvPr id="68" name="Google Shape;68;p13"/>
            <p:cNvSpPr txBox="1"/>
            <p:nvPr/>
          </p:nvSpPr>
          <p:spPr>
            <a:xfrm>
              <a:off x="2203225" y="8780148"/>
              <a:ext cx="31527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chemeClr val="dk1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123.456.7890</a:t>
              </a:r>
              <a:endParaRPr b="1" sz="18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endParaRPr>
            </a:p>
          </p:txBody>
        </p:sp>
      </p:grpSp>
      <p:sp>
        <p:nvSpPr>
          <p:cNvPr id="69" name="Google Shape;69;p13"/>
          <p:cNvSpPr/>
          <p:nvPr/>
        </p:nvSpPr>
        <p:spPr>
          <a:xfrm>
            <a:off x="992950" y="4053873"/>
            <a:ext cx="5617077" cy="10479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rgbClr val="CAA459"/>
                    </a:gs>
                    <a:gs pos="100000">
                      <a:srgbClr val="E3C479"/>
                    </a:gs>
                  </a:gsLst>
                  <a:lin ang="2700006" scaled="0"/>
                </a:gradFill>
                <a:latin typeface="Zen Loop"/>
              </a:rPr>
              <a:t>DINNER PARTY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