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Great Vibes"/>
      <p:regular r:id="rId11"/>
    </p:embeddedFont>
    <p:embeddedFont>
      <p:font typeface="Abril Fatface"/>
      <p:regular r:id="rId12"/>
    </p:embeddedFont>
    <p:embeddedFont>
      <p:font typeface="Rubik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170">
          <p15:clr>
            <a:srgbClr val="9AA0A6"/>
          </p15:clr>
        </p15:guide>
        <p15:guide id="3" pos="4592">
          <p15:clr>
            <a:srgbClr val="9AA0A6"/>
          </p15:clr>
        </p15:guide>
        <p15:guide id="4" orient="horz" pos="340">
          <p15:clr>
            <a:srgbClr val="9AA0A6"/>
          </p15:clr>
        </p15:guide>
        <p15:guide id="5" orient="horz" pos="6406">
          <p15:clr>
            <a:srgbClr val="9AA0A6"/>
          </p15:clr>
        </p15:guide>
        <p15:guide id="6" pos="1191">
          <p15:clr>
            <a:srgbClr val="9AA0A6"/>
          </p15:clr>
        </p15:guide>
        <p15:guide id="7" orient="horz" pos="1134">
          <p15:clr>
            <a:srgbClr val="9AA0A6"/>
          </p15:clr>
        </p15:guide>
        <p15:guide id="8" pos="1361">
          <p15:clr>
            <a:srgbClr val="9AA0A6"/>
          </p15:clr>
        </p15:guide>
        <p15:guide id="9" pos="3175">
          <p15:clr>
            <a:srgbClr val="9AA0A6"/>
          </p15:clr>
        </p15:guide>
        <p15:guide id="10" orient="horz" pos="4380">
          <p15:clr>
            <a:srgbClr val="9AA0A6"/>
          </p15:clr>
        </p15:guide>
        <p15:guide id="11" orient="horz" pos="465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170"/>
        <p:guide pos="4592"/>
        <p:guide pos="340" orient="horz"/>
        <p:guide pos="6406" orient="horz"/>
        <p:guide pos="1191"/>
        <p:guide pos="1134" orient="horz"/>
        <p:guide pos="1361"/>
        <p:guide pos="3175"/>
        <p:guide pos="4380" orient="horz"/>
        <p:guide pos="465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GreatVibes-regular.fntdata"/><Relationship Id="rId10" Type="http://schemas.openxmlformats.org/officeDocument/2006/relationships/font" Target="fonts/Lato-boldItalic.fntdata"/><Relationship Id="rId13" Type="http://schemas.openxmlformats.org/officeDocument/2006/relationships/font" Target="fonts/Rubik-regular.fntdata"/><Relationship Id="rId12" Type="http://schemas.openxmlformats.org/officeDocument/2006/relationships/font" Target="fonts/AbrilFatfac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15" Type="http://schemas.openxmlformats.org/officeDocument/2006/relationships/font" Target="fonts/Rubik-italic.fntdata"/><Relationship Id="rId14" Type="http://schemas.openxmlformats.org/officeDocument/2006/relationships/font" Target="fonts/Rubik-bold.fntdata"/><Relationship Id="rId16" Type="http://schemas.openxmlformats.org/officeDocument/2006/relationships/font" Target="fonts/Rubik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225"/>
            <a:ext cx="1890000" cy="10692000"/>
          </a:xfrm>
          <a:prstGeom prst="rect">
            <a:avLst/>
          </a:prstGeom>
          <a:solidFill>
            <a:srgbClr val="AFBF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70000" y="540000"/>
            <a:ext cx="1260000" cy="1260000"/>
          </a:xfrm>
          <a:prstGeom prst="ellipse">
            <a:avLst/>
          </a:prstGeom>
          <a:solidFill>
            <a:srgbClr val="27292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70000" y="2286000"/>
            <a:ext cx="1620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Lato"/>
                <a:ea typeface="Lato"/>
                <a:cs typeface="Lato"/>
                <a:sym typeface="Lato"/>
              </a:rPr>
              <a:t>BOLT ON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160000" y="2286000"/>
            <a:ext cx="1620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Lato"/>
                <a:ea typeface="Lato"/>
                <a:cs typeface="Lato"/>
                <a:sym typeface="Lato"/>
              </a:rPr>
              <a:t>BILL TO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102850" y="347925"/>
            <a:ext cx="3193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6000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INVOICE</a:t>
            </a:r>
            <a:endParaRPr b="1" sz="6000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74750" y="2590800"/>
            <a:ext cx="1715400" cy="12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6863 Lang Island,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Suite 754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123-456-7890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example@mail.ltd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www.example.ltd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147900" y="1257300"/>
            <a:ext cx="244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Lato"/>
                <a:ea typeface="Lato"/>
                <a:cs typeface="Lato"/>
                <a:sym typeface="Lato"/>
              </a:rPr>
              <a:t>INVOICE</a:t>
            </a:r>
            <a:r>
              <a:rPr lang="ru">
                <a:latin typeface="Lato"/>
                <a:ea typeface="Lato"/>
                <a:cs typeface="Lato"/>
                <a:sym typeface="Lato"/>
              </a:rPr>
              <a:t> : 756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147888" y="1623988"/>
            <a:ext cx="2448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Lato"/>
                <a:ea typeface="Lato"/>
                <a:cs typeface="Lato"/>
                <a:sym typeface="Lato"/>
              </a:rPr>
              <a:t>DATE:</a:t>
            </a:r>
            <a:r>
              <a:rPr b="1" lang="ru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ru">
                <a:latin typeface="Lato"/>
                <a:ea typeface="Lato"/>
                <a:cs typeface="Lato"/>
                <a:sym typeface="Lato"/>
              </a:rPr>
              <a:t>12/03/2030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069438" y="2562225"/>
            <a:ext cx="33645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Arian Jon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6511 Josiane Wall Suite 814, Bonneville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123-456-7890 / example@mail.ltd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70000" y="8391525"/>
            <a:ext cx="1620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Lato"/>
                <a:ea typeface="Lato"/>
                <a:cs typeface="Lato"/>
                <a:sym typeface="Lato"/>
              </a:rPr>
              <a:t>PAYMENT: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74750" y="8696325"/>
            <a:ext cx="17154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Bank Full Name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Account Number: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0000 1111 0000 1111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70000" y="9620250"/>
            <a:ext cx="1620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Lato"/>
                <a:ea typeface="Lato"/>
                <a:cs typeface="Lato"/>
                <a:sym typeface="Lato"/>
              </a:rPr>
              <a:t>EMAIL ADDRESS: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74750" y="9925050"/>
            <a:ext cx="1715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example@mail.ltd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150400" y="9620250"/>
            <a:ext cx="1620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Lato"/>
                <a:ea typeface="Lato"/>
                <a:cs typeface="Lato"/>
                <a:sym typeface="Lato"/>
              </a:rPr>
              <a:t>QUESTIONS?</a:t>
            </a:r>
            <a:endParaRPr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055150" y="9925050"/>
            <a:ext cx="506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Email us at example@business.com or call us at 1-234-567-8901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160000" y="3818325"/>
            <a:ext cx="4298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latin typeface="Rubik"/>
                <a:ea typeface="Rubik"/>
                <a:cs typeface="Rubik"/>
                <a:sym typeface="Rubik"/>
              </a:rPr>
              <a:t>AMOUNT DUE: $1041,25</a:t>
            </a:r>
            <a:endParaRPr b="1" sz="20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2160000" y="4368800"/>
            <a:ext cx="5130000" cy="360000"/>
          </a:xfrm>
          <a:prstGeom prst="rect">
            <a:avLst/>
          </a:prstGeom>
          <a:solidFill>
            <a:srgbClr val="AFBF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2157450" y="4744488"/>
            <a:ext cx="2247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Vel illum dolore eu feugiat nulla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157450" y="5103733"/>
            <a:ext cx="2247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Odio dignissim qui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157450" y="5462979"/>
            <a:ext cx="2247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Eum iriure dolor in hendrerit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2157450" y="5822225"/>
            <a:ext cx="2247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Wisi enim minim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957800" y="4744500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$200.00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4957800" y="5103743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$45.00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4957800" y="5462985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$35.00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957800" y="5822228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$125.00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2157450" y="4387300"/>
            <a:ext cx="1740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DESCRIPTION</a:t>
            </a:r>
            <a:endParaRPr sz="10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4957800" y="4375150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PRICE</a:t>
            </a:r>
            <a:endParaRPr sz="10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5753063" y="4744499"/>
            <a:ext cx="647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1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5753063" y="5103741"/>
            <a:ext cx="647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2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5753063" y="5462984"/>
            <a:ext cx="647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3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753063" y="5822226"/>
            <a:ext cx="647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4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5753063" y="4375150"/>
            <a:ext cx="647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QTY</a:t>
            </a:r>
            <a:endParaRPr sz="10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6481675" y="4744500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$200.00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6481675" y="5103750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$90.00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6481675" y="5462975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$105.00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481675" y="5822225"/>
            <a:ext cx="75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$500.00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481625" y="4375150"/>
            <a:ext cx="752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TOTAL</a:t>
            </a:r>
            <a:endParaRPr sz="10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91" name="Google Shape;91;p13"/>
          <p:cNvCxnSpPr/>
          <p:nvPr/>
        </p:nvCxnSpPr>
        <p:spPr>
          <a:xfrm>
            <a:off x="2162175" y="5805475"/>
            <a:ext cx="5124600" cy="0"/>
          </a:xfrm>
          <a:prstGeom prst="straightConnector1">
            <a:avLst/>
          </a:prstGeom>
          <a:noFill/>
          <a:ln cap="flat" cmpd="sng" w="9525">
            <a:solidFill>
              <a:srgbClr val="AFBFB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13"/>
          <p:cNvCxnSpPr/>
          <p:nvPr/>
        </p:nvCxnSpPr>
        <p:spPr>
          <a:xfrm>
            <a:off x="2162175" y="5448300"/>
            <a:ext cx="5124600" cy="0"/>
          </a:xfrm>
          <a:prstGeom prst="straightConnector1">
            <a:avLst/>
          </a:prstGeom>
          <a:noFill/>
          <a:ln cap="flat" cmpd="sng" w="9525">
            <a:solidFill>
              <a:srgbClr val="AFBFB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13"/>
          <p:cNvCxnSpPr/>
          <p:nvPr/>
        </p:nvCxnSpPr>
        <p:spPr>
          <a:xfrm>
            <a:off x="2162175" y="5081575"/>
            <a:ext cx="5124600" cy="0"/>
          </a:xfrm>
          <a:prstGeom prst="straightConnector1">
            <a:avLst/>
          </a:prstGeom>
          <a:noFill/>
          <a:ln cap="flat" cmpd="sng" w="9525">
            <a:solidFill>
              <a:srgbClr val="AFBFB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4" name="Google Shape;94;p13"/>
          <p:cNvSpPr/>
          <p:nvPr/>
        </p:nvSpPr>
        <p:spPr>
          <a:xfrm>
            <a:off x="4957800" y="7123200"/>
            <a:ext cx="2330100" cy="265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4953038" y="6293094"/>
            <a:ext cx="1195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999999"/>
                </a:solidFill>
                <a:latin typeface="Rubik"/>
                <a:ea typeface="Rubik"/>
                <a:cs typeface="Rubik"/>
                <a:sym typeface="Rubik"/>
              </a:rPr>
              <a:t>SUBTOTAL:</a:t>
            </a:r>
            <a:endParaRPr sz="1000">
              <a:solidFill>
                <a:srgbClr val="999999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6481675" y="6293094"/>
            <a:ext cx="75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Rubik"/>
                <a:ea typeface="Rubik"/>
                <a:cs typeface="Rubik"/>
                <a:sym typeface="Rubik"/>
              </a:rPr>
              <a:t>$895.00</a:t>
            </a:r>
            <a:endParaRPr sz="10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4953038" y="6559534"/>
            <a:ext cx="1195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999999"/>
                </a:solidFill>
                <a:latin typeface="Rubik"/>
                <a:ea typeface="Rubik"/>
                <a:cs typeface="Rubik"/>
                <a:sym typeface="Rubik"/>
              </a:rPr>
              <a:t>SHIPPING:</a:t>
            </a:r>
            <a:endParaRPr sz="1000">
              <a:solidFill>
                <a:srgbClr val="999999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6481675" y="6559525"/>
            <a:ext cx="75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Rubik"/>
                <a:ea typeface="Rubik"/>
                <a:cs typeface="Rubik"/>
                <a:sym typeface="Rubik"/>
              </a:rPr>
              <a:t>$12.00</a:t>
            </a:r>
            <a:endParaRPr sz="10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4953038" y="6821205"/>
            <a:ext cx="1195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999999"/>
                </a:solidFill>
                <a:latin typeface="Rubik"/>
                <a:ea typeface="Rubik"/>
                <a:cs typeface="Rubik"/>
                <a:sym typeface="Rubik"/>
              </a:rPr>
              <a:t>TAX RATE 15%:</a:t>
            </a:r>
            <a:endParaRPr sz="1000">
              <a:solidFill>
                <a:srgbClr val="999999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6481675" y="6821200"/>
            <a:ext cx="75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Rubik"/>
                <a:ea typeface="Rubik"/>
                <a:cs typeface="Rubik"/>
                <a:sym typeface="Rubik"/>
              </a:rPr>
              <a:t>$134.25</a:t>
            </a:r>
            <a:endParaRPr sz="10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953038" y="7087638"/>
            <a:ext cx="1195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999999"/>
                </a:solidFill>
                <a:latin typeface="Rubik"/>
                <a:ea typeface="Rubik"/>
                <a:cs typeface="Rubik"/>
                <a:sym typeface="Rubik"/>
              </a:rPr>
              <a:t>TOTAL:</a:t>
            </a:r>
            <a:endParaRPr sz="1000">
              <a:solidFill>
                <a:srgbClr val="999999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6481675" y="7087638"/>
            <a:ext cx="75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Rubik"/>
                <a:ea typeface="Rubik"/>
                <a:cs typeface="Rubik"/>
                <a:sym typeface="Rubik"/>
              </a:rPr>
              <a:t>$1041.25</a:t>
            </a:r>
            <a:endParaRPr sz="10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2088563" y="6448600"/>
            <a:ext cx="27432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latin typeface="Great Vibes"/>
                <a:ea typeface="Great Vibes"/>
                <a:cs typeface="Great Vibes"/>
                <a:sym typeface="Great Vibes"/>
              </a:rPr>
              <a:t>Arian Jon</a:t>
            </a:r>
            <a:endParaRPr sz="3400">
              <a:latin typeface="Great Vibes"/>
              <a:ea typeface="Great Vibes"/>
              <a:cs typeface="Great Vibes"/>
              <a:sym typeface="Great Vibes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2162178" y="7116225"/>
            <a:ext cx="1514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Arian Jon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Account manager</a:t>
            </a:r>
            <a:endParaRPr sz="10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342750" y="511125"/>
            <a:ext cx="11052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rPr>
              <a:t>A</a:t>
            </a:r>
            <a:endParaRPr sz="7000">
              <a:solidFill>
                <a:schemeClr val="lt1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