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Lst>
  <p:sldSz cy="10692000" cx="7560000"/>
  <p:notesSz cx="6858000" cy="9144000"/>
  <p:embeddedFontLst>
    <p:embeddedFont>
      <p:font typeface="Dosis"/>
      <p:regular r:id="rId7"/>
      <p:bold r:id="rId8"/>
    </p:embeddedFont>
    <p:embeddedFont>
      <p:font typeface="Fira Sans Medium"/>
      <p:regular r:id="rId9"/>
      <p:bold r:id="rId10"/>
      <p:italic r:id="rId11"/>
      <p:boldItalic r:id="rId12"/>
    </p:embeddedFont>
    <p:embeddedFont>
      <p:font typeface="EB Garamond"/>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8">
          <p15:clr>
            <a:srgbClr val="A4A3A4"/>
          </p15:clr>
        </p15:guide>
        <p15:guide id="2" pos="1944">
          <p15:clr>
            <a:srgbClr val="A4A3A4"/>
          </p15:clr>
        </p15:guide>
        <p15:guide id="3" pos="12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8" orient="horz"/>
        <p:guide pos="1944"/>
        <p:guide pos="129"/>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FiraSansMedium-italic.fntdata"/><Relationship Id="rId10" Type="http://schemas.openxmlformats.org/officeDocument/2006/relationships/font" Target="fonts/FiraSansMedium-bold.fntdata"/><Relationship Id="rId13" Type="http://schemas.openxmlformats.org/officeDocument/2006/relationships/font" Target="fonts/EBGaramond-regular.fntdata"/><Relationship Id="rId12" Type="http://schemas.openxmlformats.org/officeDocument/2006/relationships/font" Target="fonts/FiraSansMedium-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FiraSansMedium-regular.fntdata"/><Relationship Id="rId15" Type="http://schemas.openxmlformats.org/officeDocument/2006/relationships/font" Target="fonts/EBGaramond-italic.fntdata"/><Relationship Id="rId14" Type="http://schemas.openxmlformats.org/officeDocument/2006/relationships/font" Target="fonts/EBGaramond-bold.fntdata"/><Relationship Id="rId16" Type="http://schemas.openxmlformats.org/officeDocument/2006/relationships/font" Target="fonts/EBGaramond-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font" Target="fonts/Dosis-regular.fntdata"/><Relationship Id="rId8" Type="http://schemas.openxmlformats.org/officeDocument/2006/relationships/font" Target="fonts/Dosis-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9925050"/>
            <a:ext cx="7560000" cy="774900"/>
          </a:xfrm>
          <a:prstGeom prst="rect">
            <a:avLst/>
          </a:prstGeom>
          <a:solidFill>
            <a:srgbClr val="499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3"/>
          <p:cNvSpPr/>
          <p:nvPr/>
        </p:nvSpPr>
        <p:spPr>
          <a:xfrm rot="5400000">
            <a:off x="-1821750" y="4758425"/>
            <a:ext cx="6379500" cy="2750400"/>
          </a:xfrm>
          <a:prstGeom prst="round2SameRect">
            <a:avLst>
              <a:gd fmla="val 10102" name="adj1"/>
              <a:gd fmla="val 0" name="adj2"/>
            </a:avLst>
          </a:prstGeom>
          <a:solidFill>
            <a:srgbClr val="499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3"/>
          <p:cNvSpPr/>
          <p:nvPr/>
        </p:nvSpPr>
        <p:spPr>
          <a:xfrm>
            <a:off x="3109950" y="285131"/>
            <a:ext cx="1340100" cy="1340100"/>
          </a:xfrm>
          <a:prstGeom prst="ellipse">
            <a:avLst/>
          </a:prstGeom>
          <a:solidFill>
            <a:srgbClr val="499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ru"/>
              <a:t> </a:t>
            </a:r>
            <a:endParaRPr/>
          </a:p>
        </p:txBody>
      </p:sp>
      <p:pic>
        <p:nvPicPr>
          <p:cNvPr id="57" name="Google Shape;57;p13"/>
          <p:cNvPicPr preferRelativeResize="0"/>
          <p:nvPr/>
        </p:nvPicPr>
        <p:blipFill>
          <a:blip r:embed="rId3">
            <a:alphaModFix/>
          </a:blip>
          <a:stretch>
            <a:fillRect/>
          </a:stretch>
        </p:blipFill>
        <p:spPr>
          <a:xfrm>
            <a:off x="3395775" y="541725"/>
            <a:ext cx="770425" cy="855100"/>
          </a:xfrm>
          <a:prstGeom prst="rect">
            <a:avLst/>
          </a:prstGeom>
          <a:noFill/>
          <a:ln>
            <a:noFill/>
          </a:ln>
        </p:spPr>
      </p:pic>
      <p:sp>
        <p:nvSpPr>
          <p:cNvPr id="58" name="Google Shape;58;p13"/>
          <p:cNvSpPr/>
          <p:nvPr/>
        </p:nvSpPr>
        <p:spPr>
          <a:xfrm>
            <a:off x="0" y="1931700"/>
            <a:ext cx="1503900" cy="278100"/>
          </a:xfrm>
          <a:prstGeom prst="rect">
            <a:avLst/>
          </a:prstGeom>
          <a:solidFill>
            <a:srgbClr val="499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13"/>
          <p:cNvSpPr/>
          <p:nvPr/>
        </p:nvSpPr>
        <p:spPr>
          <a:xfrm>
            <a:off x="6056100" y="1931700"/>
            <a:ext cx="1503900" cy="278100"/>
          </a:xfrm>
          <a:prstGeom prst="rect">
            <a:avLst/>
          </a:prstGeom>
          <a:solidFill>
            <a:srgbClr val="499FC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13"/>
          <p:cNvSpPr txBox="1"/>
          <p:nvPr/>
        </p:nvSpPr>
        <p:spPr>
          <a:xfrm>
            <a:off x="1359225" y="1725375"/>
            <a:ext cx="48417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3200">
                <a:solidFill>
                  <a:srgbClr val="499FC2"/>
                </a:solidFill>
                <a:latin typeface="Fira Sans Medium"/>
                <a:ea typeface="Fira Sans Medium"/>
                <a:cs typeface="Fira Sans Medium"/>
                <a:sym typeface="Fira Sans Medium"/>
              </a:rPr>
              <a:t>KIMDENREY FERGESSON</a:t>
            </a:r>
            <a:endParaRPr sz="3200">
              <a:solidFill>
                <a:srgbClr val="499FC2"/>
              </a:solidFill>
              <a:latin typeface="Fira Sans Medium"/>
              <a:ea typeface="Fira Sans Medium"/>
              <a:cs typeface="Fira Sans Medium"/>
              <a:sym typeface="Fira Sans Medium"/>
            </a:endParaRPr>
          </a:p>
        </p:txBody>
      </p:sp>
      <p:sp>
        <p:nvSpPr>
          <p:cNvPr id="61" name="Google Shape;61;p13"/>
          <p:cNvSpPr txBox="1"/>
          <p:nvPr/>
        </p:nvSpPr>
        <p:spPr>
          <a:xfrm>
            <a:off x="2249650" y="2388225"/>
            <a:ext cx="3060600" cy="2154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ru">
                <a:solidFill>
                  <a:srgbClr val="6D5C55"/>
                </a:solidFill>
                <a:latin typeface="EB Garamond"/>
                <a:ea typeface="EB Garamond"/>
                <a:cs typeface="EB Garamond"/>
                <a:sym typeface="EB Garamond"/>
              </a:rPr>
              <a:t>Registered dental assistant</a:t>
            </a:r>
            <a:endParaRPr i="1">
              <a:solidFill>
                <a:srgbClr val="6D5C55"/>
              </a:solidFill>
              <a:latin typeface="EB Garamond"/>
              <a:ea typeface="EB Garamond"/>
              <a:cs typeface="EB Garamond"/>
              <a:sym typeface="EB Garamond"/>
            </a:endParaRPr>
          </a:p>
        </p:txBody>
      </p:sp>
      <p:sp>
        <p:nvSpPr>
          <p:cNvPr id="62" name="Google Shape;62;p13"/>
          <p:cNvSpPr txBox="1"/>
          <p:nvPr/>
        </p:nvSpPr>
        <p:spPr>
          <a:xfrm>
            <a:off x="195272" y="3329000"/>
            <a:ext cx="19860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Fira Sans Medium"/>
                <a:ea typeface="Fira Sans Medium"/>
                <a:cs typeface="Fira Sans Medium"/>
                <a:sym typeface="Fira Sans Medium"/>
              </a:rPr>
              <a:t>OBJECTIVE</a:t>
            </a:r>
            <a:endParaRPr>
              <a:solidFill>
                <a:schemeClr val="lt1"/>
              </a:solidFill>
              <a:latin typeface="Fira Sans Medium"/>
              <a:ea typeface="Fira Sans Medium"/>
              <a:cs typeface="Fira Sans Medium"/>
              <a:sym typeface="Fira Sans Medium"/>
            </a:endParaRPr>
          </a:p>
        </p:txBody>
      </p:sp>
      <p:sp>
        <p:nvSpPr>
          <p:cNvPr id="63" name="Google Shape;63;p13"/>
          <p:cNvSpPr txBox="1"/>
          <p:nvPr/>
        </p:nvSpPr>
        <p:spPr>
          <a:xfrm>
            <a:off x="195275" y="3676675"/>
            <a:ext cx="2352600" cy="1108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osis"/>
                <a:ea typeface="Dosis"/>
                <a:cs typeface="Dosis"/>
                <a:sym typeface="Dosis"/>
              </a:rPr>
              <a:t>Pursuing a dental assistant position with Name of Company, seeking to enhance client relationships by applying excellent communication skills, effective problem- solving abilities in die registered dental assistant field.</a:t>
            </a:r>
            <a:endParaRPr sz="1200">
              <a:solidFill>
                <a:schemeClr val="lt1"/>
              </a:solidFill>
              <a:latin typeface="Dosis"/>
              <a:ea typeface="Dosis"/>
              <a:cs typeface="Dosis"/>
              <a:sym typeface="Dosis"/>
            </a:endParaRPr>
          </a:p>
        </p:txBody>
      </p:sp>
      <p:sp>
        <p:nvSpPr>
          <p:cNvPr id="64" name="Google Shape;64;p13"/>
          <p:cNvSpPr txBox="1"/>
          <p:nvPr/>
        </p:nvSpPr>
        <p:spPr>
          <a:xfrm>
            <a:off x="195272" y="5143513"/>
            <a:ext cx="19860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chemeClr val="lt1"/>
                </a:solidFill>
                <a:latin typeface="Fira Sans Medium"/>
                <a:ea typeface="Fira Sans Medium"/>
                <a:cs typeface="Fira Sans Medium"/>
                <a:sym typeface="Fira Sans Medium"/>
              </a:rPr>
              <a:t>SKILLS</a:t>
            </a:r>
            <a:endParaRPr>
              <a:solidFill>
                <a:schemeClr val="lt1"/>
              </a:solidFill>
              <a:latin typeface="Fira Sans Medium"/>
              <a:ea typeface="Fira Sans Medium"/>
              <a:cs typeface="Fira Sans Medium"/>
              <a:sym typeface="Fira Sans Medium"/>
            </a:endParaRPr>
          </a:p>
        </p:txBody>
      </p:sp>
      <p:grpSp>
        <p:nvGrpSpPr>
          <p:cNvPr id="65" name="Google Shape;65;p13"/>
          <p:cNvGrpSpPr/>
          <p:nvPr/>
        </p:nvGrpSpPr>
        <p:grpSpPr>
          <a:xfrm>
            <a:off x="204800" y="5505488"/>
            <a:ext cx="2376525" cy="923400"/>
            <a:chOff x="204800" y="5505488"/>
            <a:chExt cx="2376525" cy="923400"/>
          </a:xfrm>
        </p:grpSpPr>
        <p:sp>
          <p:nvSpPr>
            <p:cNvPr id="66" name="Google Shape;66;p13"/>
            <p:cNvSpPr txBox="1"/>
            <p:nvPr/>
          </p:nvSpPr>
          <p:spPr>
            <a:xfrm>
              <a:off x="366725" y="5505488"/>
              <a:ext cx="2214600" cy="923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osis"/>
                  <a:ea typeface="Dosis"/>
                  <a:cs typeface="Dosis"/>
                  <a:sym typeface="Dosis"/>
                </a:rPr>
                <a:t>Experienced dental assistant with keen client relations, organizational and administrative skills seeking an opportunity to advance within the field with a growing organization.</a:t>
              </a:r>
              <a:endParaRPr sz="1200">
                <a:solidFill>
                  <a:schemeClr val="lt1"/>
                </a:solidFill>
                <a:latin typeface="Dosis"/>
                <a:ea typeface="Dosis"/>
                <a:cs typeface="Dosis"/>
                <a:sym typeface="Dosis"/>
              </a:endParaRPr>
            </a:p>
          </p:txBody>
        </p:sp>
        <p:sp>
          <p:nvSpPr>
            <p:cNvPr id="67" name="Google Shape;67;p13"/>
            <p:cNvSpPr/>
            <p:nvPr/>
          </p:nvSpPr>
          <p:spPr>
            <a:xfrm>
              <a:off x="204800" y="5565000"/>
              <a:ext cx="69000" cy="69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8" name="Google Shape;68;p13"/>
          <p:cNvGrpSpPr/>
          <p:nvPr/>
        </p:nvGrpSpPr>
        <p:grpSpPr>
          <a:xfrm>
            <a:off x="204800" y="6605625"/>
            <a:ext cx="2376525" cy="1293000"/>
            <a:chOff x="204800" y="6605625"/>
            <a:chExt cx="2376525" cy="1293000"/>
          </a:xfrm>
        </p:grpSpPr>
        <p:sp>
          <p:nvSpPr>
            <p:cNvPr id="69" name="Google Shape;69;p13"/>
            <p:cNvSpPr txBox="1"/>
            <p:nvPr/>
          </p:nvSpPr>
          <p:spPr>
            <a:xfrm>
              <a:off x="366725" y="6605625"/>
              <a:ext cx="2214600" cy="1293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osis"/>
                  <a:ea typeface="Dosis"/>
                  <a:cs typeface="Dosis"/>
                  <a:sym typeface="Dosis"/>
                </a:rPr>
                <a:t>Customer service oriented professional with dental assistant certification looking to apply knowledge and administrative, problem solving and organizational skills in a dental assistant position with a notable dental practice.</a:t>
              </a:r>
              <a:endParaRPr sz="1200">
                <a:solidFill>
                  <a:schemeClr val="lt1"/>
                </a:solidFill>
                <a:latin typeface="Dosis"/>
                <a:ea typeface="Dosis"/>
                <a:cs typeface="Dosis"/>
                <a:sym typeface="Dosis"/>
              </a:endParaRPr>
            </a:p>
          </p:txBody>
        </p:sp>
        <p:sp>
          <p:nvSpPr>
            <p:cNvPr id="70" name="Google Shape;70;p13"/>
            <p:cNvSpPr/>
            <p:nvPr/>
          </p:nvSpPr>
          <p:spPr>
            <a:xfrm>
              <a:off x="204800" y="6669900"/>
              <a:ext cx="69000" cy="69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13"/>
          <p:cNvGrpSpPr/>
          <p:nvPr/>
        </p:nvGrpSpPr>
        <p:grpSpPr>
          <a:xfrm>
            <a:off x="204800" y="8067725"/>
            <a:ext cx="2376525" cy="738900"/>
            <a:chOff x="204800" y="8067725"/>
            <a:chExt cx="2376525" cy="738900"/>
          </a:xfrm>
        </p:grpSpPr>
        <p:sp>
          <p:nvSpPr>
            <p:cNvPr id="72" name="Google Shape;72;p13"/>
            <p:cNvSpPr txBox="1"/>
            <p:nvPr/>
          </p:nvSpPr>
          <p:spPr>
            <a:xfrm>
              <a:off x="366725" y="8067725"/>
              <a:ext cx="22146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chemeClr val="lt1"/>
                  </a:solidFill>
                  <a:latin typeface="Dosis"/>
                  <a:ea typeface="Dosis"/>
                  <a:cs typeface="Dosis"/>
                  <a:sym typeface="Dosis"/>
                </a:rPr>
                <a:t>Seeking to utilize excellent customer relation skills and administrative abilities along with dental assistant training to contribute.</a:t>
              </a:r>
              <a:endParaRPr sz="1200">
                <a:solidFill>
                  <a:schemeClr val="lt1"/>
                </a:solidFill>
                <a:latin typeface="Dosis"/>
                <a:ea typeface="Dosis"/>
                <a:cs typeface="Dosis"/>
                <a:sym typeface="Dosis"/>
              </a:endParaRPr>
            </a:p>
          </p:txBody>
        </p:sp>
        <p:sp>
          <p:nvSpPr>
            <p:cNvPr id="73" name="Google Shape;73;p13"/>
            <p:cNvSpPr/>
            <p:nvPr/>
          </p:nvSpPr>
          <p:spPr>
            <a:xfrm>
              <a:off x="204800" y="8141525"/>
              <a:ext cx="69000" cy="69000"/>
            </a:xfrm>
            <a:prstGeom prst="ellipse">
              <a:avLst/>
            </a:prstGeom>
            <a:no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 name="Google Shape;74;p13"/>
          <p:cNvSpPr txBox="1"/>
          <p:nvPr/>
        </p:nvSpPr>
        <p:spPr>
          <a:xfrm>
            <a:off x="3071825" y="3324225"/>
            <a:ext cx="2743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499FC2"/>
                </a:solidFill>
                <a:latin typeface="Fira Sans Medium"/>
                <a:ea typeface="Fira Sans Medium"/>
                <a:cs typeface="Fira Sans Medium"/>
                <a:sym typeface="Fira Sans Medium"/>
              </a:rPr>
              <a:t>PERSONAL </a:t>
            </a:r>
            <a:r>
              <a:rPr lang="ru">
                <a:solidFill>
                  <a:srgbClr val="499FC2"/>
                </a:solidFill>
                <a:latin typeface="Fira Sans Medium"/>
                <a:ea typeface="Fira Sans Medium"/>
                <a:cs typeface="Fira Sans Medium"/>
                <a:sym typeface="Fira Sans Medium"/>
              </a:rPr>
              <a:t>INFORMATION</a:t>
            </a:r>
            <a:endParaRPr>
              <a:solidFill>
                <a:srgbClr val="499FC2"/>
              </a:solidFill>
              <a:latin typeface="Fira Sans Medium"/>
              <a:ea typeface="Fira Sans Medium"/>
              <a:cs typeface="Fira Sans Medium"/>
              <a:sym typeface="Fira Sans Medium"/>
            </a:endParaRPr>
          </a:p>
        </p:txBody>
      </p:sp>
      <p:sp>
        <p:nvSpPr>
          <p:cNvPr id="75" name="Google Shape;75;p13"/>
          <p:cNvSpPr txBox="1"/>
          <p:nvPr/>
        </p:nvSpPr>
        <p:spPr>
          <a:xfrm>
            <a:off x="3071825" y="3676675"/>
            <a:ext cx="2743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lang="ru" sz="1200">
                <a:solidFill>
                  <a:srgbClr val="6D5C55"/>
                </a:solidFill>
                <a:latin typeface="Dosis"/>
                <a:ea typeface="Dosis"/>
                <a:cs typeface="Dosis"/>
                <a:sym typeface="Dosis"/>
              </a:rPr>
              <a:t>Address: 123 Anywhere Sc., Any City, ST 12345</a:t>
            </a:r>
            <a:endParaRPr sz="1200">
              <a:solidFill>
                <a:srgbClr val="6D5C55"/>
              </a:solidFill>
              <a:latin typeface="Dosis"/>
              <a:ea typeface="Dosis"/>
              <a:cs typeface="Dosis"/>
              <a:sym typeface="Dosis"/>
            </a:endParaRPr>
          </a:p>
          <a:p>
            <a:pPr indent="0" lvl="0" marL="0" rtl="0" algn="l">
              <a:spcBef>
                <a:spcPts val="0"/>
              </a:spcBef>
              <a:spcAft>
                <a:spcPts val="0"/>
              </a:spcAft>
              <a:buClr>
                <a:schemeClr val="dk1"/>
              </a:buClr>
              <a:buSzPts val="1100"/>
              <a:buFont typeface="Arial"/>
              <a:buNone/>
            </a:pPr>
            <a:r>
              <a:rPr lang="ru" sz="1200">
                <a:solidFill>
                  <a:srgbClr val="6D5C55"/>
                </a:solidFill>
                <a:latin typeface="Dosis"/>
                <a:ea typeface="Dosis"/>
                <a:cs typeface="Dosis"/>
                <a:sym typeface="Dosis"/>
              </a:rPr>
              <a:t>Phone: 123-456-7899</a:t>
            </a:r>
            <a:endParaRPr sz="1200">
              <a:solidFill>
                <a:srgbClr val="6D5C55"/>
              </a:solidFill>
              <a:latin typeface="Dosis"/>
              <a:ea typeface="Dosis"/>
              <a:cs typeface="Dosis"/>
              <a:sym typeface="Dosis"/>
            </a:endParaRPr>
          </a:p>
          <a:p>
            <a:pPr indent="0" lvl="0" marL="0" rtl="0" algn="l">
              <a:spcBef>
                <a:spcPts val="0"/>
              </a:spcBef>
              <a:spcAft>
                <a:spcPts val="0"/>
              </a:spcAft>
              <a:buNone/>
            </a:pPr>
            <a:r>
              <a:rPr lang="ru" sz="1200">
                <a:solidFill>
                  <a:srgbClr val="6D5C55"/>
                </a:solidFill>
                <a:latin typeface="Dosis"/>
                <a:ea typeface="Dosis"/>
                <a:cs typeface="Dosis"/>
                <a:sym typeface="Dosis"/>
              </a:rPr>
              <a:t>Email address: name@gdoc.io</a:t>
            </a:r>
            <a:endParaRPr sz="1200">
              <a:solidFill>
                <a:srgbClr val="6D5C55"/>
              </a:solidFill>
              <a:latin typeface="Dosis"/>
              <a:ea typeface="Dosis"/>
              <a:cs typeface="Dosis"/>
              <a:sym typeface="Dosis"/>
            </a:endParaRPr>
          </a:p>
        </p:txBody>
      </p:sp>
      <p:sp>
        <p:nvSpPr>
          <p:cNvPr id="76" name="Google Shape;76;p13"/>
          <p:cNvSpPr txBox="1"/>
          <p:nvPr/>
        </p:nvSpPr>
        <p:spPr>
          <a:xfrm>
            <a:off x="3071825" y="4776775"/>
            <a:ext cx="2743200" cy="215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a:solidFill>
                  <a:srgbClr val="499FC2"/>
                </a:solidFill>
                <a:latin typeface="Fira Sans Medium"/>
                <a:ea typeface="Fira Sans Medium"/>
                <a:cs typeface="Fira Sans Medium"/>
                <a:sym typeface="Fira Sans Medium"/>
              </a:rPr>
              <a:t>DENTAL WORK EXPERIENCE</a:t>
            </a:r>
            <a:endParaRPr>
              <a:solidFill>
                <a:srgbClr val="499FC2"/>
              </a:solidFill>
              <a:latin typeface="Fira Sans Medium"/>
              <a:ea typeface="Fira Sans Medium"/>
              <a:cs typeface="Fira Sans Medium"/>
              <a:sym typeface="Fira Sans Medium"/>
            </a:endParaRPr>
          </a:p>
        </p:txBody>
      </p:sp>
      <p:sp>
        <p:nvSpPr>
          <p:cNvPr id="77" name="Google Shape;77;p13"/>
          <p:cNvSpPr txBox="1"/>
          <p:nvPr/>
        </p:nvSpPr>
        <p:spPr>
          <a:xfrm>
            <a:off x="3071825" y="5681675"/>
            <a:ext cx="4348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Pursuing a dental assistant position with ABC Company, seeking to enhance client relationships by applying excellent communication skills, effective problem-solving abilities, and a professional </a:t>
            </a:r>
            <a:r>
              <a:rPr lang="ru" sz="1200">
                <a:solidFill>
                  <a:srgbClr val="6D5C55"/>
                </a:solidFill>
                <a:latin typeface="Dosis"/>
                <a:ea typeface="Dosis"/>
                <a:cs typeface="Dosis"/>
                <a:sym typeface="Dosis"/>
              </a:rPr>
              <a:t>attention</a:t>
            </a:r>
            <a:r>
              <a:rPr lang="ru" sz="1200">
                <a:solidFill>
                  <a:srgbClr val="6D5C55"/>
                </a:solidFill>
                <a:latin typeface="Dosis"/>
                <a:ea typeface="Dosis"/>
                <a:cs typeface="Dosis"/>
                <a:sym typeface="Dosis"/>
              </a:rPr>
              <a:t> </a:t>
            </a:r>
            <a:r>
              <a:rPr lang="ru" sz="1200">
                <a:solidFill>
                  <a:srgbClr val="6D5C55"/>
                </a:solidFill>
                <a:latin typeface="Dosis"/>
                <a:ea typeface="Dosis"/>
                <a:cs typeface="Dosis"/>
                <a:sym typeface="Dosis"/>
              </a:rPr>
              <a:t>to detail</a:t>
            </a:r>
            <a:r>
              <a:rPr lang="ru" sz="1200">
                <a:solidFill>
                  <a:srgbClr val="6D5C55"/>
                </a:solidFill>
                <a:latin typeface="Dosis"/>
                <a:ea typeface="Dosis"/>
                <a:cs typeface="Dosis"/>
                <a:sym typeface="Dosis"/>
              </a:rPr>
              <a:t>.</a:t>
            </a:r>
            <a:endParaRPr sz="1200">
              <a:solidFill>
                <a:srgbClr val="6D5C55"/>
              </a:solidFill>
              <a:latin typeface="Dosis"/>
              <a:ea typeface="Dosis"/>
              <a:cs typeface="Dosis"/>
              <a:sym typeface="Dosis"/>
            </a:endParaRPr>
          </a:p>
        </p:txBody>
      </p:sp>
      <p:sp>
        <p:nvSpPr>
          <p:cNvPr id="78" name="Google Shape;78;p13"/>
          <p:cNvSpPr txBox="1"/>
          <p:nvPr/>
        </p:nvSpPr>
        <p:spPr>
          <a:xfrm>
            <a:off x="3071825" y="5134000"/>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Lead Denta Assistant</a:t>
            </a:r>
            <a:endParaRPr sz="1200">
              <a:solidFill>
                <a:srgbClr val="6D5C55"/>
              </a:solidFill>
              <a:latin typeface="Dosis"/>
              <a:ea typeface="Dosis"/>
              <a:cs typeface="Dosis"/>
              <a:sym typeface="Dosis"/>
            </a:endParaRPr>
          </a:p>
        </p:txBody>
      </p:sp>
      <p:sp>
        <p:nvSpPr>
          <p:cNvPr id="79" name="Google Shape;79;p13"/>
          <p:cNvSpPr txBox="1"/>
          <p:nvPr/>
        </p:nvSpPr>
        <p:spPr>
          <a:xfrm>
            <a:off x="3071825" y="5369738"/>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200">
                <a:solidFill>
                  <a:srgbClr val="908382"/>
                </a:solidFill>
                <a:latin typeface="EB Garamond"/>
                <a:ea typeface="EB Garamond"/>
                <a:cs typeface="EB Garamond"/>
                <a:sym typeface="EB Garamond"/>
              </a:rPr>
              <a:t>Name of Company, Date worked there</a:t>
            </a:r>
            <a:endParaRPr i="1" sz="1200">
              <a:solidFill>
                <a:srgbClr val="908382"/>
              </a:solidFill>
              <a:latin typeface="EB Garamond"/>
              <a:ea typeface="EB Garamond"/>
              <a:cs typeface="EB Garamond"/>
              <a:sym typeface="EB Garamond"/>
            </a:endParaRPr>
          </a:p>
        </p:txBody>
      </p:sp>
      <p:sp>
        <p:nvSpPr>
          <p:cNvPr id="80" name="Google Shape;80;p13"/>
          <p:cNvSpPr txBox="1"/>
          <p:nvPr/>
        </p:nvSpPr>
        <p:spPr>
          <a:xfrm>
            <a:off x="3071825" y="7148538"/>
            <a:ext cx="4348200" cy="554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Pursuing a dental assistant position with ABC Company, seeking to enhance client relationships by applying excellent communication skills, effective problem-solving abilities, and a professional attention to detail.</a:t>
            </a:r>
            <a:endParaRPr sz="1200">
              <a:solidFill>
                <a:srgbClr val="6D5C55"/>
              </a:solidFill>
              <a:latin typeface="Dosis"/>
              <a:ea typeface="Dosis"/>
              <a:cs typeface="Dosis"/>
              <a:sym typeface="Dosis"/>
            </a:endParaRPr>
          </a:p>
        </p:txBody>
      </p:sp>
      <p:sp>
        <p:nvSpPr>
          <p:cNvPr id="81" name="Google Shape;81;p13"/>
          <p:cNvSpPr txBox="1"/>
          <p:nvPr/>
        </p:nvSpPr>
        <p:spPr>
          <a:xfrm>
            <a:off x="3071825" y="6600863"/>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Junior Dental Assistant</a:t>
            </a:r>
            <a:endParaRPr sz="1200">
              <a:solidFill>
                <a:srgbClr val="6D5C55"/>
              </a:solidFill>
              <a:latin typeface="Dosis"/>
              <a:ea typeface="Dosis"/>
              <a:cs typeface="Dosis"/>
              <a:sym typeface="Dosis"/>
            </a:endParaRPr>
          </a:p>
        </p:txBody>
      </p:sp>
      <p:sp>
        <p:nvSpPr>
          <p:cNvPr id="82" name="Google Shape;82;p13"/>
          <p:cNvSpPr txBox="1"/>
          <p:nvPr/>
        </p:nvSpPr>
        <p:spPr>
          <a:xfrm>
            <a:off x="3071825" y="6836600"/>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200">
                <a:solidFill>
                  <a:srgbClr val="908382"/>
                </a:solidFill>
                <a:latin typeface="EB Garamond"/>
                <a:ea typeface="EB Garamond"/>
                <a:cs typeface="EB Garamond"/>
                <a:sym typeface="EB Garamond"/>
              </a:rPr>
              <a:t>Name of Company, Date worked there</a:t>
            </a:r>
            <a:endParaRPr i="1" sz="1200">
              <a:solidFill>
                <a:srgbClr val="908382"/>
              </a:solidFill>
              <a:latin typeface="EB Garamond"/>
              <a:ea typeface="EB Garamond"/>
              <a:cs typeface="EB Garamond"/>
              <a:sym typeface="EB Garamond"/>
            </a:endParaRPr>
          </a:p>
        </p:txBody>
      </p:sp>
      <p:sp>
        <p:nvSpPr>
          <p:cNvPr id="83" name="Google Shape;83;p13"/>
          <p:cNvSpPr txBox="1"/>
          <p:nvPr/>
        </p:nvSpPr>
        <p:spPr>
          <a:xfrm>
            <a:off x="3071825" y="8610650"/>
            <a:ext cx="43482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The dental assistant completes and assists with various dental procedures and as such, these individuals must possess certain skills. Assistants prepare the patients and tools for different dental procedures, which they must be certified.</a:t>
            </a:r>
            <a:endParaRPr sz="1200">
              <a:solidFill>
                <a:srgbClr val="6D5C55"/>
              </a:solidFill>
              <a:latin typeface="Dosis"/>
              <a:ea typeface="Dosis"/>
              <a:cs typeface="Dosis"/>
              <a:sym typeface="Dosis"/>
            </a:endParaRPr>
          </a:p>
        </p:txBody>
      </p:sp>
      <p:sp>
        <p:nvSpPr>
          <p:cNvPr id="84" name="Google Shape;84;p13"/>
          <p:cNvSpPr txBox="1"/>
          <p:nvPr/>
        </p:nvSpPr>
        <p:spPr>
          <a:xfrm>
            <a:off x="3071825" y="8062975"/>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200">
                <a:solidFill>
                  <a:srgbClr val="6D5C55"/>
                </a:solidFill>
                <a:latin typeface="Dosis"/>
                <a:ea typeface="Dosis"/>
                <a:cs typeface="Dosis"/>
                <a:sym typeface="Dosis"/>
              </a:rPr>
              <a:t>Dental Assistant</a:t>
            </a:r>
            <a:endParaRPr sz="1200">
              <a:solidFill>
                <a:srgbClr val="6D5C55"/>
              </a:solidFill>
              <a:latin typeface="Dosis"/>
              <a:ea typeface="Dosis"/>
              <a:cs typeface="Dosis"/>
              <a:sym typeface="Dosis"/>
            </a:endParaRPr>
          </a:p>
        </p:txBody>
      </p:sp>
      <p:sp>
        <p:nvSpPr>
          <p:cNvPr id="85" name="Google Shape;85;p13"/>
          <p:cNvSpPr txBox="1"/>
          <p:nvPr/>
        </p:nvSpPr>
        <p:spPr>
          <a:xfrm>
            <a:off x="3071825" y="8298713"/>
            <a:ext cx="32241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200">
                <a:solidFill>
                  <a:srgbClr val="908382"/>
                </a:solidFill>
                <a:latin typeface="EB Garamond"/>
                <a:ea typeface="EB Garamond"/>
                <a:cs typeface="EB Garamond"/>
                <a:sym typeface="EB Garamond"/>
              </a:rPr>
              <a:t>Name of Company, Date worked there</a:t>
            </a:r>
            <a:endParaRPr i="1" sz="1200">
              <a:solidFill>
                <a:srgbClr val="908382"/>
              </a:solidFill>
              <a:latin typeface="EB Garamond"/>
              <a:ea typeface="EB Garamond"/>
              <a:cs typeface="EB Garamond"/>
              <a:sym typeface="EB Garamond"/>
            </a:endParaRPr>
          </a:p>
        </p:txBody>
      </p:sp>
      <p:grpSp>
        <p:nvGrpSpPr>
          <p:cNvPr id="86" name="Google Shape;86;p13"/>
          <p:cNvGrpSpPr/>
          <p:nvPr/>
        </p:nvGrpSpPr>
        <p:grpSpPr>
          <a:xfrm>
            <a:off x="200044" y="10153675"/>
            <a:ext cx="1303800" cy="308625"/>
            <a:chOff x="200044" y="10153675"/>
            <a:chExt cx="1303800" cy="308625"/>
          </a:xfrm>
        </p:grpSpPr>
        <p:sp>
          <p:nvSpPr>
            <p:cNvPr id="87" name="Google Shape;87;p13"/>
            <p:cNvSpPr txBox="1"/>
            <p:nvPr/>
          </p:nvSpPr>
          <p:spPr>
            <a:xfrm>
              <a:off x="200044" y="10153675"/>
              <a:ext cx="1303800" cy="169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lang="ru" sz="1100">
                  <a:solidFill>
                    <a:schemeClr val="lt1"/>
                  </a:solidFill>
                  <a:latin typeface="Fira Sans Medium"/>
                  <a:ea typeface="Fira Sans Medium"/>
                  <a:cs typeface="Fira Sans Medium"/>
                  <a:sym typeface="Fira Sans Medium"/>
                </a:rPr>
                <a:t>EMAIL ADDRESS:</a:t>
              </a:r>
              <a:endParaRPr sz="1100">
                <a:solidFill>
                  <a:schemeClr val="lt1"/>
                </a:solidFill>
                <a:latin typeface="Fira Sans Medium"/>
                <a:ea typeface="Fira Sans Medium"/>
                <a:cs typeface="Fira Sans Medium"/>
                <a:sym typeface="Fira Sans Medium"/>
              </a:endParaRPr>
            </a:p>
          </p:txBody>
        </p:sp>
        <p:sp>
          <p:nvSpPr>
            <p:cNvPr id="88" name="Google Shape;88;p13"/>
            <p:cNvSpPr txBox="1"/>
            <p:nvPr/>
          </p:nvSpPr>
          <p:spPr>
            <a:xfrm>
              <a:off x="200044" y="10277500"/>
              <a:ext cx="1303800" cy="184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i="1" lang="ru" sz="1200">
                  <a:solidFill>
                    <a:schemeClr val="lt1"/>
                  </a:solidFill>
                  <a:latin typeface="EB Garamond"/>
                  <a:ea typeface="EB Garamond"/>
                  <a:cs typeface="EB Garamond"/>
                  <a:sym typeface="EB Garamond"/>
                </a:rPr>
                <a:t>name@gdoc.io</a:t>
              </a:r>
              <a:endParaRPr i="1" sz="1200">
                <a:solidFill>
                  <a:schemeClr val="lt1"/>
                </a:solidFill>
                <a:latin typeface="EB Garamond"/>
                <a:ea typeface="EB Garamond"/>
                <a:cs typeface="EB Garamond"/>
                <a:sym typeface="EB Garamond"/>
              </a:endParaRPr>
            </a:p>
          </p:txBody>
        </p:sp>
      </p:grpSp>
      <p:grpSp>
        <p:nvGrpSpPr>
          <p:cNvPr id="89" name="Google Shape;89;p13"/>
          <p:cNvGrpSpPr/>
          <p:nvPr/>
        </p:nvGrpSpPr>
        <p:grpSpPr>
          <a:xfrm>
            <a:off x="3128100" y="10153675"/>
            <a:ext cx="1303800" cy="308625"/>
            <a:chOff x="3128100" y="10153675"/>
            <a:chExt cx="1303800" cy="308625"/>
          </a:xfrm>
        </p:grpSpPr>
        <p:sp>
          <p:nvSpPr>
            <p:cNvPr id="90" name="Google Shape;90;p13"/>
            <p:cNvSpPr txBox="1"/>
            <p:nvPr/>
          </p:nvSpPr>
          <p:spPr>
            <a:xfrm>
              <a:off x="3128100" y="10153675"/>
              <a:ext cx="1303800" cy="169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100">
                  <a:solidFill>
                    <a:schemeClr val="lt1"/>
                  </a:solidFill>
                  <a:latin typeface="Fira Sans Medium"/>
                  <a:ea typeface="Fira Sans Medium"/>
                  <a:cs typeface="Fira Sans Medium"/>
                  <a:sym typeface="Fira Sans Medium"/>
                </a:rPr>
                <a:t>PHONE NUMBER:</a:t>
              </a:r>
              <a:endParaRPr sz="1100">
                <a:solidFill>
                  <a:schemeClr val="lt1"/>
                </a:solidFill>
                <a:latin typeface="Fira Sans Medium"/>
                <a:ea typeface="Fira Sans Medium"/>
                <a:cs typeface="Fira Sans Medium"/>
                <a:sym typeface="Fira Sans Medium"/>
              </a:endParaRPr>
            </a:p>
          </p:txBody>
        </p:sp>
        <p:sp>
          <p:nvSpPr>
            <p:cNvPr id="91" name="Google Shape;91;p13"/>
            <p:cNvSpPr txBox="1"/>
            <p:nvPr/>
          </p:nvSpPr>
          <p:spPr>
            <a:xfrm>
              <a:off x="3128100" y="10277500"/>
              <a:ext cx="1303800" cy="1848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i="1" lang="ru" sz="1200">
                  <a:solidFill>
                    <a:schemeClr val="lt1"/>
                  </a:solidFill>
                  <a:latin typeface="EB Garamond"/>
                  <a:ea typeface="EB Garamond"/>
                  <a:cs typeface="EB Garamond"/>
                  <a:sym typeface="EB Garamond"/>
                </a:rPr>
                <a:t>123-456-7890</a:t>
              </a:r>
              <a:endParaRPr i="1" sz="1200">
                <a:solidFill>
                  <a:schemeClr val="lt1"/>
                </a:solidFill>
                <a:latin typeface="EB Garamond"/>
                <a:ea typeface="EB Garamond"/>
                <a:cs typeface="EB Garamond"/>
                <a:sym typeface="EB Garamond"/>
              </a:endParaRPr>
            </a:p>
          </p:txBody>
        </p:sp>
      </p:grpSp>
      <p:grpSp>
        <p:nvGrpSpPr>
          <p:cNvPr id="92" name="Google Shape;92;p13"/>
          <p:cNvGrpSpPr/>
          <p:nvPr/>
        </p:nvGrpSpPr>
        <p:grpSpPr>
          <a:xfrm>
            <a:off x="6056150" y="10153675"/>
            <a:ext cx="1303800" cy="308625"/>
            <a:chOff x="6056150" y="10153675"/>
            <a:chExt cx="1303800" cy="308625"/>
          </a:xfrm>
        </p:grpSpPr>
        <p:sp>
          <p:nvSpPr>
            <p:cNvPr id="93" name="Google Shape;93;p13"/>
            <p:cNvSpPr txBox="1"/>
            <p:nvPr/>
          </p:nvSpPr>
          <p:spPr>
            <a:xfrm>
              <a:off x="6056150" y="10153675"/>
              <a:ext cx="1303800" cy="1692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lang="ru" sz="1100">
                  <a:solidFill>
                    <a:schemeClr val="lt1"/>
                  </a:solidFill>
                  <a:latin typeface="Fira Sans Medium"/>
                  <a:ea typeface="Fira Sans Medium"/>
                  <a:cs typeface="Fira Sans Medium"/>
                  <a:sym typeface="Fira Sans Medium"/>
                </a:rPr>
                <a:t>WEBSITE:</a:t>
              </a:r>
              <a:endParaRPr sz="1100">
                <a:solidFill>
                  <a:schemeClr val="lt1"/>
                </a:solidFill>
                <a:latin typeface="Fira Sans Medium"/>
                <a:ea typeface="Fira Sans Medium"/>
                <a:cs typeface="Fira Sans Medium"/>
                <a:sym typeface="Fira Sans Medium"/>
              </a:endParaRPr>
            </a:p>
          </p:txBody>
        </p:sp>
        <p:sp>
          <p:nvSpPr>
            <p:cNvPr id="94" name="Google Shape;94;p13"/>
            <p:cNvSpPr txBox="1"/>
            <p:nvPr/>
          </p:nvSpPr>
          <p:spPr>
            <a:xfrm>
              <a:off x="6056150" y="10277500"/>
              <a:ext cx="1303800" cy="184800"/>
            </a:xfrm>
            <a:prstGeom prst="rect">
              <a:avLst/>
            </a:prstGeom>
            <a:noFill/>
            <a:ln>
              <a:noFill/>
            </a:ln>
          </p:spPr>
          <p:txBody>
            <a:bodyPr anchorCtr="0" anchor="t" bIns="0" lIns="0" spcFirstLastPara="1" rIns="0" wrap="square" tIns="0">
              <a:spAutoFit/>
            </a:bodyPr>
            <a:lstStyle/>
            <a:p>
              <a:pPr indent="0" lvl="0" marL="0" rtl="0" algn="r">
                <a:spcBef>
                  <a:spcPts val="0"/>
                </a:spcBef>
                <a:spcAft>
                  <a:spcPts val="0"/>
                </a:spcAft>
                <a:buNone/>
              </a:pPr>
              <a:r>
                <a:rPr i="1" lang="ru" sz="1200">
                  <a:solidFill>
                    <a:schemeClr val="lt1"/>
                  </a:solidFill>
                  <a:latin typeface="EB Garamond"/>
                  <a:ea typeface="EB Garamond"/>
                  <a:cs typeface="EB Garamond"/>
                  <a:sym typeface="EB Garamond"/>
                </a:rPr>
                <a:t>www.gdoc.io</a:t>
              </a:r>
              <a:endParaRPr i="1" sz="1200">
                <a:solidFill>
                  <a:schemeClr val="lt1"/>
                </a:solidFill>
                <a:latin typeface="EB Garamond"/>
                <a:ea typeface="EB Garamond"/>
                <a:cs typeface="EB Garamond"/>
                <a:sym typeface="EB Garamond"/>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