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Lato"/>
      <p:regular r:id="rId6"/>
      <p:bold r:id="rId7"/>
      <p:italic r:id="rId8"/>
      <p:boldItalic r:id="rId9"/>
    </p:embeddedFont>
    <p:embeddedFont>
      <p:font typeface="Lato Light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atoLight-bold.fntdata"/><Relationship Id="rId10" Type="http://schemas.openxmlformats.org/officeDocument/2006/relationships/font" Target="fonts/LatoLight-regular.fntdata"/><Relationship Id="rId13" Type="http://schemas.openxmlformats.org/officeDocument/2006/relationships/font" Target="fonts/LatoLight-boldItalic.fntdata"/><Relationship Id="rId12" Type="http://schemas.openxmlformats.org/officeDocument/2006/relationships/font" Target="fonts/LatoLight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Lato-boldItalic.fntdata"/><Relationship Id="rId5" Type="http://schemas.openxmlformats.org/officeDocument/2006/relationships/slide" Target="slides/slide1.xml"/><Relationship Id="rId6" Type="http://schemas.openxmlformats.org/officeDocument/2006/relationships/font" Target="fonts/Lato-regular.fntdata"/><Relationship Id="rId7" Type="http://schemas.openxmlformats.org/officeDocument/2006/relationships/font" Target="fonts/Lato-bold.fntdata"/><Relationship Id="rId8" Type="http://schemas.openxmlformats.org/officeDocument/2006/relationships/font" Target="fonts/Lato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473850" y="257850"/>
            <a:ext cx="4612200" cy="735753"/>
            <a:chOff x="1473850" y="257850"/>
            <a:chExt cx="4612200" cy="735753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1473850" y="257850"/>
              <a:ext cx="4612200" cy="507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3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rPr>
                <a:t>ALEXANDER REED</a:t>
              </a:r>
              <a:endParaRPr sz="3300">
                <a:solidFill>
                  <a:srgbClr val="21212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56" name="Google Shape;56;p13"/>
            <p:cNvSpPr txBox="1"/>
            <p:nvPr/>
          </p:nvSpPr>
          <p:spPr>
            <a:xfrm>
              <a:off x="1473850" y="824403"/>
              <a:ext cx="46122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212121"/>
                  </a:solidFill>
                  <a:latin typeface="Lato Light"/>
                  <a:ea typeface="Lato Light"/>
                  <a:cs typeface="Lato Light"/>
                  <a:sym typeface="Lato Light"/>
                </a:rPr>
                <a:t>alexander.reed@mail.ltd | +1 (415) 555-6789 | alexreed.ltd</a:t>
              </a:r>
              <a:endParaRPr sz="1100">
                <a:solidFill>
                  <a:srgbClr val="212121"/>
                </a:solidFill>
                <a:latin typeface="Lato Light"/>
                <a:ea typeface="Lato Light"/>
                <a:cs typeface="Lato Light"/>
                <a:sym typeface="Lato Light"/>
              </a:endParaRPr>
            </a:p>
          </p:txBody>
        </p:sp>
      </p:grpSp>
      <p:cxnSp>
        <p:nvCxnSpPr>
          <p:cNvPr id="57" name="Google Shape;57;p13"/>
          <p:cNvCxnSpPr/>
          <p:nvPr/>
        </p:nvCxnSpPr>
        <p:spPr>
          <a:xfrm>
            <a:off x="0" y="1284225"/>
            <a:ext cx="7556100" cy="0"/>
          </a:xfrm>
          <a:prstGeom prst="straightConnector1">
            <a:avLst/>
          </a:prstGeom>
          <a:noFill/>
          <a:ln cap="flat" cmpd="sng" w="19050">
            <a:solidFill>
              <a:srgbClr val="212121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58" name="Google Shape;58;p13"/>
          <p:cNvGrpSpPr/>
          <p:nvPr/>
        </p:nvGrpSpPr>
        <p:grpSpPr>
          <a:xfrm>
            <a:off x="356549" y="1585203"/>
            <a:ext cx="1926151" cy="2650925"/>
            <a:chOff x="356549" y="1585203"/>
            <a:chExt cx="1926151" cy="2650925"/>
          </a:xfrm>
        </p:grpSpPr>
        <p:sp>
          <p:nvSpPr>
            <p:cNvPr id="59" name="Google Shape;59;p13"/>
            <p:cNvSpPr txBox="1"/>
            <p:nvPr/>
          </p:nvSpPr>
          <p:spPr>
            <a:xfrm>
              <a:off x="356549" y="1585203"/>
              <a:ext cx="19227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rPr>
                <a:t>EDUCATION</a:t>
              </a:r>
              <a:endParaRPr b="1" sz="1200">
                <a:solidFill>
                  <a:srgbClr val="21212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grpSp>
          <p:nvGrpSpPr>
            <p:cNvPr id="60" name="Google Shape;60;p13"/>
            <p:cNvGrpSpPr/>
            <p:nvPr/>
          </p:nvGrpSpPr>
          <p:grpSpPr>
            <a:xfrm>
              <a:off x="360000" y="1999329"/>
              <a:ext cx="1922700" cy="707997"/>
              <a:chOff x="360000" y="1999329"/>
              <a:chExt cx="1922700" cy="707997"/>
            </a:xfrm>
          </p:grpSpPr>
          <p:sp>
            <p:nvSpPr>
              <p:cNvPr id="61" name="Google Shape;61;p13"/>
              <p:cNvSpPr txBox="1"/>
              <p:nvPr/>
            </p:nvSpPr>
            <p:spPr>
              <a:xfrm>
                <a:off x="360000" y="1999329"/>
                <a:ext cx="192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University of Cambridge</a:t>
                </a:r>
                <a:endParaRPr b="1"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62" name="Google Shape;62;p13"/>
              <p:cNvSpPr txBox="1"/>
              <p:nvPr/>
            </p:nvSpPr>
            <p:spPr>
              <a:xfrm>
                <a:off x="360000" y="2189128"/>
                <a:ext cx="192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MEng in Computer Science</a:t>
                </a:r>
                <a:endParaRPr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63" name="Google Shape;63;p13"/>
              <p:cNvSpPr txBox="1"/>
              <p:nvPr/>
            </p:nvSpPr>
            <p:spPr>
              <a:xfrm>
                <a:off x="360000" y="2378927"/>
                <a:ext cx="192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June 2022 | Cambridge, UK</a:t>
                </a:r>
                <a:endParaRPr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64" name="Google Shape;64;p13"/>
              <p:cNvSpPr txBox="1"/>
              <p:nvPr/>
            </p:nvSpPr>
            <p:spPr>
              <a:xfrm>
                <a:off x="360000" y="2568726"/>
                <a:ext cx="192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GPA: 3.9 / 4.0</a:t>
                </a:r>
                <a:endParaRPr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  <p:grpSp>
          <p:nvGrpSpPr>
            <p:cNvPr id="65" name="Google Shape;65;p13"/>
            <p:cNvGrpSpPr/>
            <p:nvPr/>
          </p:nvGrpSpPr>
          <p:grpSpPr>
            <a:xfrm>
              <a:off x="360000" y="2953529"/>
              <a:ext cx="1922700" cy="707997"/>
              <a:chOff x="360000" y="1999329"/>
              <a:chExt cx="1922700" cy="707997"/>
            </a:xfrm>
          </p:grpSpPr>
          <p:sp>
            <p:nvSpPr>
              <p:cNvPr id="66" name="Google Shape;66;p13"/>
              <p:cNvSpPr txBox="1"/>
              <p:nvPr/>
            </p:nvSpPr>
            <p:spPr>
              <a:xfrm>
                <a:off x="360000" y="1999329"/>
                <a:ext cx="192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McGill University</a:t>
                </a:r>
                <a:endParaRPr b="1"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67" name="Google Shape;67;p13"/>
              <p:cNvSpPr txBox="1"/>
              <p:nvPr/>
            </p:nvSpPr>
            <p:spPr>
              <a:xfrm>
                <a:off x="360000" y="2189128"/>
                <a:ext cx="192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BSc in Software Engineering</a:t>
                </a:r>
                <a:endParaRPr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68" name="Google Shape;68;p13"/>
              <p:cNvSpPr txBox="1"/>
              <p:nvPr/>
            </p:nvSpPr>
            <p:spPr>
              <a:xfrm>
                <a:off x="360000" y="2378927"/>
                <a:ext cx="192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May 2020 | Montreal, QC</a:t>
                </a:r>
                <a:endParaRPr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69" name="Google Shape;69;p13"/>
              <p:cNvSpPr txBox="1"/>
              <p:nvPr/>
            </p:nvSpPr>
            <p:spPr>
              <a:xfrm>
                <a:off x="360000" y="2568726"/>
                <a:ext cx="192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GPA: 3.8 / 4.0</a:t>
                </a:r>
                <a:endParaRPr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  <p:grpSp>
          <p:nvGrpSpPr>
            <p:cNvPr id="70" name="Google Shape;70;p13"/>
            <p:cNvGrpSpPr/>
            <p:nvPr/>
          </p:nvGrpSpPr>
          <p:grpSpPr>
            <a:xfrm>
              <a:off x="360000" y="3907729"/>
              <a:ext cx="1922700" cy="328399"/>
              <a:chOff x="360000" y="1999329"/>
              <a:chExt cx="1922700" cy="328399"/>
            </a:xfrm>
          </p:grpSpPr>
          <p:sp>
            <p:nvSpPr>
              <p:cNvPr id="71" name="Google Shape;71;p13"/>
              <p:cNvSpPr txBox="1"/>
              <p:nvPr/>
            </p:nvSpPr>
            <p:spPr>
              <a:xfrm>
                <a:off x="360000" y="1999329"/>
                <a:ext cx="192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Central High School</a:t>
                </a:r>
                <a:endParaRPr b="1"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72" name="Google Shape;72;p13"/>
              <p:cNvSpPr txBox="1"/>
              <p:nvPr/>
            </p:nvSpPr>
            <p:spPr>
              <a:xfrm>
                <a:off x="360000" y="2189128"/>
                <a:ext cx="192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June 2016 | Ottawa, ON</a:t>
                </a:r>
                <a:endParaRPr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</p:grpSp>
      <p:grpSp>
        <p:nvGrpSpPr>
          <p:cNvPr id="73" name="Google Shape;73;p13"/>
          <p:cNvGrpSpPr/>
          <p:nvPr/>
        </p:nvGrpSpPr>
        <p:grpSpPr>
          <a:xfrm>
            <a:off x="356549" y="4609524"/>
            <a:ext cx="1926151" cy="932324"/>
            <a:chOff x="356549" y="4609524"/>
            <a:chExt cx="1926151" cy="932324"/>
          </a:xfrm>
        </p:grpSpPr>
        <p:sp>
          <p:nvSpPr>
            <p:cNvPr id="74" name="Google Shape;74;p13"/>
            <p:cNvSpPr txBox="1"/>
            <p:nvPr/>
          </p:nvSpPr>
          <p:spPr>
            <a:xfrm>
              <a:off x="356549" y="4609524"/>
              <a:ext cx="19227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rPr>
                <a:t>LINKS</a:t>
              </a:r>
              <a:endParaRPr b="1" sz="1200">
                <a:solidFill>
                  <a:srgbClr val="21212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grpSp>
          <p:nvGrpSpPr>
            <p:cNvPr id="75" name="Google Shape;75;p13"/>
            <p:cNvGrpSpPr/>
            <p:nvPr/>
          </p:nvGrpSpPr>
          <p:grpSpPr>
            <a:xfrm>
              <a:off x="360000" y="5023650"/>
              <a:ext cx="1922700" cy="518198"/>
              <a:chOff x="360000" y="1999329"/>
              <a:chExt cx="1922700" cy="518198"/>
            </a:xfrm>
          </p:grpSpPr>
          <p:sp>
            <p:nvSpPr>
              <p:cNvPr id="76" name="Google Shape;76;p13"/>
              <p:cNvSpPr txBox="1"/>
              <p:nvPr/>
            </p:nvSpPr>
            <p:spPr>
              <a:xfrm>
                <a:off x="360000" y="1999329"/>
                <a:ext cx="192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GitHub: </a:t>
                </a:r>
                <a:r>
                  <a:rPr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github.com/examplereed</a:t>
                </a:r>
                <a:endParaRPr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77" name="Google Shape;77;p13"/>
              <p:cNvSpPr txBox="1"/>
              <p:nvPr/>
            </p:nvSpPr>
            <p:spPr>
              <a:xfrm>
                <a:off x="360000" y="2189128"/>
                <a:ext cx="19227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LinkedIn:</a:t>
                </a:r>
                <a:r>
                  <a:rPr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 linkedin.com/in/exampreed</a:t>
                </a:r>
                <a:endParaRPr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78" name="Google Shape;78;p13"/>
              <p:cNvSpPr txBox="1"/>
              <p:nvPr/>
            </p:nvSpPr>
            <p:spPr>
              <a:xfrm>
                <a:off x="360000" y="2378927"/>
                <a:ext cx="192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Portfolio:</a:t>
                </a:r>
                <a:r>
                  <a:rPr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 alexreed.ltd</a:t>
                </a:r>
                <a:endParaRPr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</p:grpSp>
      <p:grpSp>
        <p:nvGrpSpPr>
          <p:cNvPr id="79" name="Google Shape;79;p13"/>
          <p:cNvGrpSpPr/>
          <p:nvPr/>
        </p:nvGrpSpPr>
        <p:grpSpPr>
          <a:xfrm>
            <a:off x="356549" y="5954239"/>
            <a:ext cx="1926151" cy="2837084"/>
            <a:chOff x="356549" y="5954239"/>
            <a:chExt cx="1926151" cy="2837084"/>
          </a:xfrm>
        </p:grpSpPr>
        <p:sp>
          <p:nvSpPr>
            <p:cNvPr id="80" name="Google Shape;80;p13"/>
            <p:cNvSpPr txBox="1"/>
            <p:nvPr/>
          </p:nvSpPr>
          <p:spPr>
            <a:xfrm>
              <a:off x="356549" y="5954239"/>
              <a:ext cx="19227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rPr>
                <a:t>COURSEWORK</a:t>
              </a:r>
              <a:endParaRPr b="1" sz="1200">
                <a:solidFill>
                  <a:srgbClr val="21212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grpSp>
          <p:nvGrpSpPr>
            <p:cNvPr id="81" name="Google Shape;81;p13"/>
            <p:cNvGrpSpPr/>
            <p:nvPr/>
          </p:nvGrpSpPr>
          <p:grpSpPr>
            <a:xfrm>
              <a:off x="360000" y="6368365"/>
              <a:ext cx="1922700" cy="1087598"/>
              <a:chOff x="360000" y="6368365"/>
              <a:chExt cx="1922700" cy="1087598"/>
            </a:xfrm>
          </p:grpSpPr>
          <p:sp>
            <p:nvSpPr>
              <p:cNvPr id="82" name="Google Shape;82;p13"/>
              <p:cNvSpPr txBox="1"/>
              <p:nvPr/>
            </p:nvSpPr>
            <p:spPr>
              <a:xfrm>
                <a:off x="360000" y="6368365"/>
                <a:ext cx="192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Graduate:</a:t>
                </a:r>
                <a:endParaRPr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83" name="Google Shape;83;p13"/>
              <p:cNvSpPr txBox="1"/>
              <p:nvPr/>
            </p:nvSpPr>
            <p:spPr>
              <a:xfrm>
                <a:off x="360000" y="6558164"/>
                <a:ext cx="192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Advanced Algorithms</a:t>
                </a:r>
                <a:endParaRPr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84" name="Google Shape;84;p13"/>
              <p:cNvSpPr txBox="1"/>
              <p:nvPr/>
            </p:nvSpPr>
            <p:spPr>
              <a:xfrm>
                <a:off x="360000" y="6747963"/>
                <a:ext cx="192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Cloud Computing &amp; Big Data</a:t>
                </a:r>
                <a:endParaRPr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85" name="Google Shape;85;p13"/>
              <p:cNvSpPr txBox="1"/>
              <p:nvPr/>
            </p:nvSpPr>
            <p:spPr>
              <a:xfrm>
                <a:off x="360000" y="6937764"/>
                <a:ext cx="192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Artificial Intelligence &amp; Machine </a:t>
                </a:r>
                <a:endParaRPr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86" name="Google Shape;86;p13"/>
              <p:cNvSpPr txBox="1"/>
              <p:nvPr/>
            </p:nvSpPr>
            <p:spPr>
              <a:xfrm>
                <a:off x="360000" y="7127563"/>
                <a:ext cx="192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Learning</a:t>
                </a:r>
                <a:endParaRPr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87" name="Google Shape;87;p13"/>
              <p:cNvSpPr txBox="1"/>
              <p:nvPr/>
            </p:nvSpPr>
            <p:spPr>
              <a:xfrm>
                <a:off x="360000" y="7317363"/>
                <a:ext cx="192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Cryptography</a:t>
                </a:r>
                <a:endParaRPr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  <p:grpSp>
          <p:nvGrpSpPr>
            <p:cNvPr id="88" name="Google Shape;88;p13"/>
            <p:cNvGrpSpPr/>
            <p:nvPr/>
          </p:nvGrpSpPr>
          <p:grpSpPr>
            <a:xfrm>
              <a:off x="360000" y="7703725"/>
              <a:ext cx="1922700" cy="1087598"/>
              <a:chOff x="360000" y="6368365"/>
              <a:chExt cx="1922700" cy="1087598"/>
            </a:xfrm>
          </p:grpSpPr>
          <p:sp>
            <p:nvSpPr>
              <p:cNvPr id="89" name="Google Shape;89;p13"/>
              <p:cNvSpPr txBox="1"/>
              <p:nvPr/>
            </p:nvSpPr>
            <p:spPr>
              <a:xfrm>
                <a:off x="360000" y="6368365"/>
                <a:ext cx="192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Undergraduate:</a:t>
                </a:r>
                <a:endParaRPr b="1"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90" name="Google Shape;90;p13"/>
              <p:cNvSpPr txBox="1"/>
              <p:nvPr/>
            </p:nvSpPr>
            <p:spPr>
              <a:xfrm>
                <a:off x="360000" y="6558164"/>
                <a:ext cx="192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Software Development </a:t>
                </a:r>
                <a:endParaRPr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91" name="Google Shape;91;p13"/>
              <p:cNvSpPr txBox="1"/>
              <p:nvPr/>
            </p:nvSpPr>
            <p:spPr>
              <a:xfrm>
                <a:off x="360000" y="6747963"/>
                <a:ext cx="192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Methodologies</a:t>
                </a:r>
                <a:endParaRPr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92" name="Google Shape;92;p13"/>
              <p:cNvSpPr txBox="1"/>
              <p:nvPr/>
            </p:nvSpPr>
            <p:spPr>
              <a:xfrm>
                <a:off x="360000" y="6937764"/>
                <a:ext cx="192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Operating Systems</a:t>
                </a:r>
                <a:endParaRPr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93" name="Google Shape;93;p13"/>
              <p:cNvSpPr txBox="1"/>
              <p:nvPr/>
            </p:nvSpPr>
            <p:spPr>
              <a:xfrm>
                <a:off x="360000" y="7127563"/>
                <a:ext cx="192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Network Security</a:t>
                </a:r>
                <a:endParaRPr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94" name="Google Shape;94;p13"/>
              <p:cNvSpPr txBox="1"/>
              <p:nvPr/>
            </p:nvSpPr>
            <p:spPr>
              <a:xfrm>
                <a:off x="360000" y="7317363"/>
                <a:ext cx="192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Computer Graphics</a:t>
                </a:r>
                <a:endParaRPr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</p:grpSp>
      <p:grpSp>
        <p:nvGrpSpPr>
          <p:cNvPr id="95" name="Google Shape;95;p13"/>
          <p:cNvGrpSpPr/>
          <p:nvPr/>
        </p:nvGrpSpPr>
        <p:grpSpPr>
          <a:xfrm>
            <a:off x="356549" y="9197096"/>
            <a:ext cx="1926151" cy="932324"/>
            <a:chOff x="356549" y="9197096"/>
            <a:chExt cx="1926151" cy="932324"/>
          </a:xfrm>
        </p:grpSpPr>
        <p:sp>
          <p:nvSpPr>
            <p:cNvPr id="96" name="Google Shape;96;p13"/>
            <p:cNvSpPr txBox="1"/>
            <p:nvPr/>
          </p:nvSpPr>
          <p:spPr>
            <a:xfrm>
              <a:off x="356549" y="9197096"/>
              <a:ext cx="19227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rPr>
                <a:t>SKILLS</a:t>
              </a:r>
              <a:endParaRPr b="1" sz="1200">
                <a:solidFill>
                  <a:srgbClr val="21212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grpSp>
          <p:nvGrpSpPr>
            <p:cNvPr id="97" name="Google Shape;97;p13"/>
            <p:cNvGrpSpPr/>
            <p:nvPr/>
          </p:nvGrpSpPr>
          <p:grpSpPr>
            <a:xfrm>
              <a:off x="360000" y="9611222"/>
              <a:ext cx="1922700" cy="518198"/>
              <a:chOff x="360000" y="9611222"/>
              <a:chExt cx="1922700" cy="518198"/>
            </a:xfrm>
          </p:grpSpPr>
          <p:sp>
            <p:nvSpPr>
              <p:cNvPr id="98" name="Google Shape;98;p13"/>
              <p:cNvSpPr txBox="1"/>
              <p:nvPr/>
            </p:nvSpPr>
            <p:spPr>
              <a:xfrm>
                <a:off x="360000" y="9611222"/>
                <a:ext cx="192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Programming Languages:</a:t>
                </a:r>
                <a:endParaRPr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99" name="Google Shape;99;p13"/>
              <p:cNvSpPr txBox="1"/>
              <p:nvPr/>
            </p:nvSpPr>
            <p:spPr>
              <a:xfrm>
                <a:off x="360000" y="9801021"/>
                <a:ext cx="192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Python, Java, C++, SQL, JavaScript</a:t>
                </a:r>
                <a:endParaRPr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00" name="Google Shape;100;p13"/>
              <p:cNvSpPr txBox="1"/>
              <p:nvPr/>
            </p:nvSpPr>
            <p:spPr>
              <a:xfrm>
                <a:off x="360000" y="9990820"/>
                <a:ext cx="1922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Cloud Platforms</a:t>
                </a:r>
                <a:r>
                  <a:rPr lang="ru"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rPr>
                  <a:t>: AWS, Azure</a:t>
                </a:r>
                <a:endParaRPr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</p:grpSp>
      <p:grpSp>
        <p:nvGrpSpPr>
          <p:cNvPr id="101" name="Google Shape;101;p13"/>
          <p:cNvGrpSpPr/>
          <p:nvPr/>
        </p:nvGrpSpPr>
        <p:grpSpPr>
          <a:xfrm>
            <a:off x="2510299" y="1585203"/>
            <a:ext cx="4765891" cy="3986296"/>
            <a:chOff x="2510299" y="1585203"/>
            <a:chExt cx="4765891" cy="3986296"/>
          </a:xfrm>
        </p:grpSpPr>
        <p:sp>
          <p:nvSpPr>
            <p:cNvPr id="102" name="Google Shape;102;p13"/>
            <p:cNvSpPr txBox="1"/>
            <p:nvPr/>
          </p:nvSpPr>
          <p:spPr>
            <a:xfrm>
              <a:off x="2510299" y="1585203"/>
              <a:ext cx="19227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rPr>
                <a:t>EXPERIENCE</a:t>
              </a:r>
              <a:endParaRPr b="1" sz="1200">
                <a:solidFill>
                  <a:srgbClr val="21212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grpSp>
          <p:nvGrpSpPr>
            <p:cNvPr id="103" name="Google Shape;103;p13"/>
            <p:cNvGrpSpPr/>
            <p:nvPr/>
          </p:nvGrpSpPr>
          <p:grpSpPr>
            <a:xfrm>
              <a:off x="2513746" y="1999325"/>
              <a:ext cx="4762445" cy="1100489"/>
              <a:chOff x="2513746" y="1999325"/>
              <a:chExt cx="4762445" cy="1100489"/>
            </a:xfrm>
          </p:grpSpPr>
          <p:grpSp>
            <p:nvGrpSpPr>
              <p:cNvPr id="104" name="Google Shape;104;p13"/>
              <p:cNvGrpSpPr/>
              <p:nvPr/>
            </p:nvGrpSpPr>
            <p:grpSpPr>
              <a:xfrm>
                <a:off x="2513746" y="1999325"/>
                <a:ext cx="2605763" cy="328400"/>
                <a:chOff x="2513746" y="1999325"/>
                <a:chExt cx="2605763" cy="328400"/>
              </a:xfrm>
            </p:grpSpPr>
            <p:sp>
              <p:nvSpPr>
                <p:cNvPr id="105" name="Google Shape;105;p13"/>
                <p:cNvSpPr txBox="1"/>
                <p:nvPr/>
              </p:nvSpPr>
              <p:spPr>
                <a:xfrm>
                  <a:off x="2513746" y="1999325"/>
                  <a:ext cx="2605763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ru" sz="900">
                      <a:solidFill>
                        <a:srgbClr val="212121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AMAZON</a:t>
                  </a:r>
                  <a:r>
                    <a:rPr b="1" lang="ru" sz="900">
                      <a:solidFill>
                        <a:srgbClr val="212121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 | </a:t>
                  </a:r>
                  <a:r>
                    <a:rPr lang="ru" sz="900">
                      <a:solidFill>
                        <a:srgbClr val="212121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Software Development Engineer</a:t>
                  </a:r>
                  <a:endParaRPr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</p:txBody>
            </p:sp>
            <p:sp>
              <p:nvSpPr>
                <p:cNvPr id="106" name="Google Shape;106;p13"/>
                <p:cNvSpPr txBox="1"/>
                <p:nvPr/>
              </p:nvSpPr>
              <p:spPr>
                <a:xfrm>
                  <a:off x="2513746" y="2189125"/>
                  <a:ext cx="2605763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900">
                      <a:solidFill>
                        <a:srgbClr val="212121"/>
                      </a:solidFill>
                      <a:latin typeface="Lato Light"/>
                      <a:ea typeface="Lato Light"/>
                      <a:cs typeface="Lato Light"/>
                      <a:sym typeface="Lato Light"/>
                    </a:rPr>
                    <a:t>Jan 2022 – Present | London, UK</a:t>
                  </a:r>
                  <a:endParaRPr sz="900">
                    <a:solidFill>
                      <a:srgbClr val="212121"/>
                    </a:solidFill>
                    <a:latin typeface="Lato Light"/>
                    <a:ea typeface="Lato Light"/>
                    <a:cs typeface="Lato Light"/>
                    <a:sym typeface="Lato Light"/>
                  </a:endParaRPr>
                </a:p>
              </p:txBody>
            </p:sp>
          </p:grpSp>
          <p:grpSp>
            <p:nvGrpSpPr>
              <p:cNvPr id="107" name="Google Shape;107;p13"/>
              <p:cNvGrpSpPr/>
              <p:nvPr/>
            </p:nvGrpSpPr>
            <p:grpSpPr>
              <a:xfrm>
                <a:off x="2531960" y="2573314"/>
                <a:ext cx="4744230" cy="526500"/>
                <a:chOff x="2531960" y="2573314"/>
                <a:chExt cx="4744230" cy="526500"/>
              </a:xfrm>
            </p:grpSpPr>
            <p:sp>
              <p:nvSpPr>
                <p:cNvPr id="108" name="Google Shape;108;p13"/>
                <p:cNvSpPr txBox="1"/>
                <p:nvPr/>
              </p:nvSpPr>
              <p:spPr>
                <a:xfrm>
                  <a:off x="2609990" y="2573314"/>
                  <a:ext cx="4666200" cy="5265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4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ru" sz="900">
                      <a:solidFill>
                        <a:srgbClr val="212121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Designed microservices for internal tools using Python and Docker.</a:t>
                  </a:r>
                  <a:endParaRPr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  <a:p>
                  <a:pPr indent="0" lvl="0" marL="0" rtl="0" algn="l">
                    <a:lnSpc>
                      <a:spcPct val="14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ru" sz="900">
                      <a:solidFill>
                        <a:srgbClr val="212121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Improved system latency by 25% through code optimization and better database indexing.</a:t>
                  </a:r>
                  <a:endParaRPr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  <a:p>
                  <a:pPr indent="0" lvl="0" marL="0" rtl="0" algn="l">
                    <a:lnSpc>
                      <a:spcPct val="14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900">
                      <a:solidFill>
                        <a:srgbClr val="212121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Collaborated with data science teams to integrate machine learning models production.</a:t>
                  </a:r>
                  <a:endParaRPr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</p:txBody>
            </p:sp>
            <p:cxnSp>
              <p:nvCxnSpPr>
                <p:cNvPr id="109" name="Google Shape;109;p13"/>
                <p:cNvCxnSpPr/>
                <p:nvPr/>
              </p:nvCxnSpPr>
              <p:spPr>
                <a:xfrm>
                  <a:off x="2531960" y="2602200"/>
                  <a:ext cx="0" cy="4617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21212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110" name="Google Shape;110;p13"/>
            <p:cNvGrpSpPr/>
            <p:nvPr/>
          </p:nvGrpSpPr>
          <p:grpSpPr>
            <a:xfrm>
              <a:off x="2513746" y="3329150"/>
              <a:ext cx="4762445" cy="1100489"/>
              <a:chOff x="2513746" y="1999325"/>
              <a:chExt cx="4762445" cy="1100489"/>
            </a:xfrm>
          </p:grpSpPr>
          <p:grpSp>
            <p:nvGrpSpPr>
              <p:cNvPr id="111" name="Google Shape;111;p13"/>
              <p:cNvGrpSpPr/>
              <p:nvPr/>
            </p:nvGrpSpPr>
            <p:grpSpPr>
              <a:xfrm>
                <a:off x="2513746" y="1999325"/>
                <a:ext cx="2605800" cy="328400"/>
                <a:chOff x="2513746" y="1999325"/>
                <a:chExt cx="2605800" cy="328400"/>
              </a:xfrm>
            </p:grpSpPr>
            <p:sp>
              <p:nvSpPr>
                <p:cNvPr id="112" name="Google Shape;112;p13"/>
                <p:cNvSpPr txBox="1"/>
                <p:nvPr/>
              </p:nvSpPr>
              <p:spPr>
                <a:xfrm>
                  <a:off x="2513746" y="1999325"/>
                  <a:ext cx="2605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ru" sz="900">
                      <a:solidFill>
                        <a:srgbClr val="212121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COURSERA</a:t>
                  </a:r>
                  <a:r>
                    <a:rPr b="1" lang="ru" sz="900">
                      <a:solidFill>
                        <a:srgbClr val="212121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 | </a:t>
                  </a:r>
                  <a:r>
                    <a:rPr lang="ru" sz="900">
                      <a:solidFill>
                        <a:srgbClr val="212121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Engineering Intern</a:t>
                  </a:r>
                  <a:endParaRPr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</p:txBody>
            </p:sp>
            <p:sp>
              <p:nvSpPr>
                <p:cNvPr id="113" name="Google Shape;113;p13"/>
                <p:cNvSpPr txBox="1"/>
                <p:nvPr/>
              </p:nvSpPr>
              <p:spPr>
                <a:xfrm>
                  <a:off x="2513746" y="2189125"/>
                  <a:ext cx="2605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900">
                      <a:solidFill>
                        <a:srgbClr val="212121"/>
                      </a:solidFill>
                      <a:latin typeface="Lato Light"/>
                      <a:ea typeface="Lato Light"/>
                      <a:cs typeface="Lato Light"/>
                      <a:sym typeface="Lato Light"/>
                    </a:rPr>
                    <a:t>June 2021 – Sep 2021 | Remote</a:t>
                  </a:r>
                  <a:endParaRPr sz="900">
                    <a:solidFill>
                      <a:srgbClr val="212121"/>
                    </a:solidFill>
                    <a:latin typeface="Lato Light"/>
                    <a:ea typeface="Lato Light"/>
                    <a:cs typeface="Lato Light"/>
                    <a:sym typeface="Lato Light"/>
                  </a:endParaRPr>
                </a:p>
              </p:txBody>
            </p:sp>
          </p:grpSp>
          <p:grpSp>
            <p:nvGrpSpPr>
              <p:cNvPr id="114" name="Google Shape;114;p13"/>
              <p:cNvGrpSpPr/>
              <p:nvPr/>
            </p:nvGrpSpPr>
            <p:grpSpPr>
              <a:xfrm>
                <a:off x="2531960" y="2573314"/>
                <a:ext cx="4744230" cy="526500"/>
                <a:chOff x="2531960" y="2573314"/>
                <a:chExt cx="4744230" cy="526500"/>
              </a:xfrm>
            </p:grpSpPr>
            <p:sp>
              <p:nvSpPr>
                <p:cNvPr id="115" name="Google Shape;115;p13"/>
                <p:cNvSpPr txBox="1"/>
                <p:nvPr/>
              </p:nvSpPr>
              <p:spPr>
                <a:xfrm>
                  <a:off x="2609990" y="2573314"/>
                  <a:ext cx="4666200" cy="5265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4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900">
                      <a:solidFill>
                        <a:srgbClr val="212121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Worked on dynamic course recommendations using collaborative filtering techniques. Developed a RESTful API in Flask to manage user enrollments and course content.</a:t>
                  </a:r>
                  <a:endParaRPr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  <a:p>
                  <a:pPr indent="0" lvl="0" marL="0" rtl="0" algn="l">
                    <a:lnSpc>
                      <a:spcPct val="14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900">
                      <a:solidFill>
                        <a:srgbClr val="212121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Deployed monitoring dashboards to AWS CloudWatch for real-time analytics.</a:t>
                  </a:r>
                  <a:endParaRPr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</p:txBody>
            </p:sp>
            <p:cxnSp>
              <p:nvCxnSpPr>
                <p:cNvPr id="116" name="Google Shape;116;p13"/>
                <p:cNvCxnSpPr/>
                <p:nvPr/>
              </p:nvCxnSpPr>
              <p:spPr>
                <a:xfrm>
                  <a:off x="2531960" y="2602200"/>
                  <a:ext cx="0" cy="4617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21212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117" name="Google Shape;117;p13"/>
            <p:cNvGrpSpPr/>
            <p:nvPr/>
          </p:nvGrpSpPr>
          <p:grpSpPr>
            <a:xfrm>
              <a:off x="2513746" y="4665110"/>
              <a:ext cx="4762445" cy="906389"/>
              <a:chOff x="2513746" y="1999325"/>
              <a:chExt cx="4762445" cy="906389"/>
            </a:xfrm>
          </p:grpSpPr>
          <p:grpSp>
            <p:nvGrpSpPr>
              <p:cNvPr id="118" name="Google Shape;118;p13"/>
              <p:cNvGrpSpPr/>
              <p:nvPr/>
            </p:nvGrpSpPr>
            <p:grpSpPr>
              <a:xfrm>
                <a:off x="2513746" y="1999325"/>
                <a:ext cx="2605800" cy="328400"/>
                <a:chOff x="2513746" y="1999325"/>
                <a:chExt cx="2605800" cy="328400"/>
              </a:xfrm>
            </p:grpSpPr>
            <p:sp>
              <p:nvSpPr>
                <p:cNvPr id="119" name="Google Shape;119;p13"/>
                <p:cNvSpPr txBox="1"/>
                <p:nvPr/>
              </p:nvSpPr>
              <p:spPr>
                <a:xfrm>
                  <a:off x="2513746" y="1999325"/>
                  <a:ext cx="2605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ru" sz="900">
                      <a:solidFill>
                        <a:srgbClr val="212121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MICROSOFT</a:t>
                  </a:r>
                  <a:r>
                    <a:rPr b="1" lang="ru" sz="900">
                      <a:solidFill>
                        <a:srgbClr val="212121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 | </a:t>
                  </a:r>
                  <a:r>
                    <a:rPr lang="ru" sz="900">
                      <a:solidFill>
                        <a:srgbClr val="212121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Software Engineering Intern</a:t>
                  </a:r>
                  <a:endParaRPr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</p:txBody>
            </p:sp>
            <p:sp>
              <p:nvSpPr>
                <p:cNvPr id="120" name="Google Shape;120;p13"/>
                <p:cNvSpPr txBox="1"/>
                <p:nvPr/>
              </p:nvSpPr>
              <p:spPr>
                <a:xfrm>
                  <a:off x="2513746" y="2189125"/>
                  <a:ext cx="2605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900">
                      <a:solidFill>
                        <a:srgbClr val="212121"/>
                      </a:solidFill>
                      <a:latin typeface="Lato Light"/>
                      <a:ea typeface="Lato Light"/>
                      <a:cs typeface="Lato Light"/>
                      <a:sym typeface="Lato Light"/>
                    </a:rPr>
                    <a:t>May 2020 – Aug 2020 | Seattle, WA</a:t>
                  </a:r>
                  <a:endParaRPr sz="900">
                    <a:solidFill>
                      <a:srgbClr val="212121"/>
                    </a:solidFill>
                    <a:latin typeface="Lato Light"/>
                    <a:ea typeface="Lato Light"/>
                    <a:cs typeface="Lato Light"/>
                    <a:sym typeface="Lato Light"/>
                  </a:endParaRPr>
                </a:p>
              </p:txBody>
            </p:sp>
          </p:grpSp>
          <p:grpSp>
            <p:nvGrpSpPr>
              <p:cNvPr id="121" name="Google Shape;121;p13"/>
              <p:cNvGrpSpPr/>
              <p:nvPr/>
            </p:nvGrpSpPr>
            <p:grpSpPr>
              <a:xfrm>
                <a:off x="2531960" y="2573314"/>
                <a:ext cx="4744230" cy="332400"/>
                <a:chOff x="2531960" y="2573314"/>
                <a:chExt cx="4744230" cy="332400"/>
              </a:xfrm>
            </p:grpSpPr>
            <p:sp>
              <p:nvSpPr>
                <p:cNvPr id="122" name="Google Shape;122;p13"/>
                <p:cNvSpPr txBox="1"/>
                <p:nvPr/>
              </p:nvSpPr>
              <p:spPr>
                <a:xfrm>
                  <a:off x="2609990" y="2573314"/>
                  <a:ext cx="4666200" cy="332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4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900">
                      <a:solidFill>
                        <a:srgbClr val="212121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Contributed to the development of Azure functions for serverless workflows.</a:t>
                  </a:r>
                  <a:endParaRPr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  <a:p>
                  <a:pPr indent="0" lvl="0" marL="0" rtl="0" algn="l">
                    <a:lnSpc>
                      <a:spcPct val="14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900">
                      <a:solidFill>
                        <a:srgbClr val="212121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Created unit tests and automated integration pipelines using Jenkins.</a:t>
                  </a:r>
                  <a:endParaRPr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</p:txBody>
            </p:sp>
            <p:cxnSp>
              <p:nvCxnSpPr>
                <p:cNvPr id="123" name="Google Shape;123;p13"/>
                <p:cNvCxnSpPr/>
                <p:nvPr/>
              </p:nvCxnSpPr>
              <p:spPr>
                <a:xfrm>
                  <a:off x="2531960" y="2602200"/>
                  <a:ext cx="0" cy="2739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21212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grpSp>
        <p:nvGrpSpPr>
          <p:cNvPr id="124" name="Google Shape;124;p13"/>
          <p:cNvGrpSpPr/>
          <p:nvPr/>
        </p:nvGrpSpPr>
        <p:grpSpPr>
          <a:xfrm>
            <a:off x="2510299" y="5966381"/>
            <a:ext cx="4765891" cy="2463138"/>
            <a:chOff x="2510299" y="5954253"/>
            <a:chExt cx="4765891" cy="2463138"/>
          </a:xfrm>
        </p:grpSpPr>
        <p:sp>
          <p:nvSpPr>
            <p:cNvPr id="125" name="Google Shape;125;p13"/>
            <p:cNvSpPr txBox="1"/>
            <p:nvPr/>
          </p:nvSpPr>
          <p:spPr>
            <a:xfrm>
              <a:off x="2510299" y="5954253"/>
              <a:ext cx="19227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rPr>
                <a:t>RESEARCH</a:t>
              </a:r>
              <a:endParaRPr b="1" sz="1200">
                <a:solidFill>
                  <a:srgbClr val="21212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grpSp>
          <p:nvGrpSpPr>
            <p:cNvPr id="126" name="Google Shape;126;p13"/>
            <p:cNvGrpSpPr/>
            <p:nvPr/>
          </p:nvGrpSpPr>
          <p:grpSpPr>
            <a:xfrm>
              <a:off x="2513746" y="6368375"/>
              <a:ext cx="4762445" cy="906389"/>
              <a:chOff x="2513746" y="1999325"/>
              <a:chExt cx="4762445" cy="906389"/>
            </a:xfrm>
          </p:grpSpPr>
          <p:grpSp>
            <p:nvGrpSpPr>
              <p:cNvPr id="127" name="Google Shape;127;p13"/>
              <p:cNvGrpSpPr/>
              <p:nvPr/>
            </p:nvGrpSpPr>
            <p:grpSpPr>
              <a:xfrm>
                <a:off x="2513746" y="1999325"/>
                <a:ext cx="2605800" cy="328400"/>
                <a:chOff x="2513746" y="1999325"/>
                <a:chExt cx="2605800" cy="328400"/>
              </a:xfrm>
            </p:grpSpPr>
            <p:sp>
              <p:nvSpPr>
                <p:cNvPr id="128" name="Google Shape;128;p13"/>
                <p:cNvSpPr txBox="1"/>
                <p:nvPr/>
              </p:nvSpPr>
              <p:spPr>
                <a:xfrm>
                  <a:off x="2513746" y="1999325"/>
                  <a:ext cx="2605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ru" sz="900">
                      <a:solidFill>
                        <a:srgbClr val="212121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AI RESEARCH LAB</a:t>
                  </a:r>
                  <a:r>
                    <a:rPr b="1" lang="ru" sz="900">
                      <a:solidFill>
                        <a:srgbClr val="212121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 | </a:t>
                  </a:r>
                  <a:r>
                    <a:rPr lang="ru" sz="900">
                      <a:solidFill>
                        <a:srgbClr val="212121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Researcher</a:t>
                  </a:r>
                  <a:endParaRPr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</p:txBody>
            </p:sp>
            <p:sp>
              <p:nvSpPr>
                <p:cNvPr id="129" name="Google Shape;129;p13"/>
                <p:cNvSpPr txBox="1"/>
                <p:nvPr/>
              </p:nvSpPr>
              <p:spPr>
                <a:xfrm>
                  <a:off x="2513746" y="2189125"/>
                  <a:ext cx="2605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900">
                      <a:solidFill>
                        <a:srgbClr val="212121"/>
                      </a:solidFill>
                      <a:latin typeface="Lato Light"/>
                      <a:ea typeface="Lato Light"/>
                      <a:cs typeface="Lato Light"/>
                      <a:sym typeface="Lato Light"/>
                    </a:rPr>
                    <a:t>Jan 2022 – Present | Cambridge, UK</a:t>
                  </a:r>
                  <a:endParaRPr sz="900">
                    <a:solidFill>
                      <a:srgbClr val="212121"/>
                    </a:solidFill>
                    <a:latin typeface="Lato Light"/>
                    <a:ea typeface="Lato Light"/>
                    <a:cs typeface="Lato Light"/>
                    <a:sym typeface="Lato Light"/>
                  </a:endParaRPr>
                </a:p>
              </p:txBody>
            </p:sp>
          </p:grpSp>
          <p:grpSp>
            <p:nvGrpSpPr>
              <p:cNvPr id="130" name="Google Shape;130;p13"/>
              <p:cNvGrpSpPr/>
              <p:nvPr/>
            </p:nvGrpSpPr>
            <p:grpSpPr>
              <a:xfrm>
                <a:off x="2531960" y="2573314"/>
                <a:ext cx="4744230" cy="332400"/>
                <a:chOff x="2531960" y="2573314"/>
                <a:chExt cx="4744230" cy="332400"/>
              </a:xfrm>
            </p:grpSpPr>
            <p:sp>
              <p:nvSpPr>
                <p:cNvPr id="131" name="Google Shape;131;p13"/>
                <p:cNvSpPr txBox="1"/>
                <p:nvPr/>
              </p:nvSpPr>
              <p:spPr>
                <a:xfrm>
                  <a:off x="2609990" y="2573314"/>
                  <a:ext cx="4666200" cy="332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4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900">
                      <a:solidFill>
                        <a:srgbClr val="212121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Investigated reinforcement learning algorithms for autonomous systems.</a:t>
                  </a:r>
                  <a:endParaRPr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  <a:p>
                  <a:pPr indent="0" lvl="0" marL="0" rtl="0" algn="l">
                    <a:lnSpc>
                      <a:spcPct val="14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900">
                      <a:solidFill>
                        <a:srgbClr val="212121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Published findings in the Journal of AI Research.</a:t>
                  </a:r>
                  <a:endParaRPr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</p:txBody>
            </p:sp>
            <p:cxnSp>
              <p:nvCxnSpPr>
                <p:cNvPr id="132" name="Google Shape;132;p13"/>
                <p:cNvCxnSpPr/>
                <p:nvPr/>
              </p:nvCxnSpPr>
              <p:spPr>
                <a:xfrm>
                  <a:off x="2531960" y="2602200"/>
                  <a:ext cx="0" cy="2748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21212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133" name="Google Shape;133;p13"/>
            <p:cNvGrpSpPr/>
            <p:nvPr/>
          </p:nvGrpSpPr>
          <p:grpSpPr>
            <a:xfrm>
              <a:off x="2513746" y="7511000"/>
              <a:ext cx="4762445" cy="906391"/>
              <a:chOff x="2513746" y="1999323"/>
              <a:chExt cx="4762445" cy="906391"/>
            </a:xfrm>
          </p:grpSpPr>
          <p:grpSp>
            <p:nvGrpSpPr>
              <p:cNvPr id="134" name="Google Shape;134;p13"/>
              <p:cNvGrpSpPr/>
              <p:nvPr/>
            </p:nvGrpSpPr>
            <p:grpSpPr>
              <a:xfrm>
                <a:off x="2513746" y="1999323"/>
                <a:ext cx="3267604" cy="328402"/>
                <a:chOff x="2513746" y="1999323"/>
                <a:chExt cx="3267604" cy="328402"/>
              </a:xfrm>
            </p:grpSpPr>
            <p:sp>
              <p:nvSpPr>
                <p:cNvPr id="135" name="Google Shape;135;p13"/>
                <p:cNvSpPr txBox="1"/>
                <p:nvPr/>
              </p:nvSpPr>
              <p:spPr>
                <a:xfrm>
                  <a:off x="2513750" y="1999323"/>
                  <a:ext cx="32676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ru" sz="900">
                      <a:solidFill>
                        <a:srgbClr val="212121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BLOCKCHAIN TECHNOLOGY GROUP</a:t>
                  </a:r>
                  <a:r>
                    <a:rPr b="1" lang="ru" sz="900">
                      <a:solidFill>
                        <a:srgbClr val="212121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 | </a:t>
                  </a:r>
                  <a:r>
                    <a:rPr lang="ru" sz="900">
                      <a:solidFill>
                        <a:srgbClr val="212121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Lead Researcher</a:t>
                  </a:r>
                  <a:endParaRPr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</p:txBody>
            </p:sp>
            <p:sp>
              <p:nvSpPr>
                <p:cNvPr id="136" name="Google Shape;136;p13"/>
                <p:cNvSpPr txBox="1"/>
                <p:nvPr/>
              </p:nvSpPr>
              <p:spPr>
                <a:xfrm>
                  <a:off x="2513746" y="2189125"/>
                  <a:ext cx="26058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900">
                      <a:solidFill>
                        <a:srgbClr val="212121"/>
                      </a:solidFill>
                      <a:latin typeface="Lato Light"/>
                      <a:ea typeface="Lato Light"/>
                      <a:cs typeface="Lato Light"/>
                      <a:sym typeface="Lato Light"/>
                    </a:rPr>
                    <a:t>Sep 2020 – Dec 2021 | Montreal, QC</a:t>
                  </a:r>
                  <a:endParaRPr sz="900">
                    <a:solidFill>
                      <a:srgbClr val="212121"/>
                    </a:solidFill>
                    <a:latin typeface="Lato Light"/>
                    <a:ea typeface="Lato Light"/>
                    <a:cs typeface="Lato Light"/>
                    <a:sym typeface="Lato Light"/>
                  </a:endParaRPr>
                </a:p>
              </p:txBody>
            </p:sp>
          </p:grpSp>
          <p:grpSp>
            <p:nvGrpSpPr>
              <p:cNvPr id="137" name="Google Shape;137;p13"/>
              <p:cNvGrpSpPr/>
              <p:nvPr/>
            </p:nvGrpSpPr>
            <p:grpSpPr>
              <a:xfrm>
                <a:off x="2531960" y="2573314"/>
                <a:ext cx="4744230" cy="332400"/>
                <a:chOff x="2531960" y="2573314"/>
                <a:chExt cx="4744230" cy="332400"/>
              </a:xfrm>
            </p:grpSpPr>
            <p:sp>
              <p:nvSpPr>
                <p:cNvPr id="138" name="Google Shape;138;p13"/>
                <p:cNvSpPr txBox="1"/>
                <p:nvPr/>
              </p:nvSpPr>
              <p:spPr>
                <a:xfrm>
                  <a:off x="2609990" y="2573314"/>
                  <a:ext cx="4666200" cy="332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4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900">
                      <a:solidFill>
                        <a:srgbClr val="212121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Conducted research on distributed ledger technologies and smart contracts.</a:t>
                  </a:r>
                  <a:endParaRPr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  <a:p>
                  <a:pPr indent="0" lvl="0" marL="0" rtl="0" algn="l">
                    <a:lnSpc>
                      <a:spcPct val="14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900">
                      <a:solidFill>
                        <a:srgbClr val="212121"/>
                      </a:solidFill>
                      <a:latin typeface="Lato"/>
                      <a:ea typeface="Lato"/>
                      <a:cs typeface="Lato"/>
                      <a:sym typeface="Lato"/>
                    </a:rPr>
                    <a:t>Presented at international conferences, including IEEE Blockchain Summit.</a:t>
                  </a:r>
                  <a:endParaRPr sz="900">
                    <a:solidFill>
                      <a:srgbClr val="212121"/>
                    </a:solidFill>
                    <a:latin typeface="Lato"/>
                    <a:ea typeface="Lato"/>
                    <a:cs typeface="Lato"/>
                    <a:sym typeface="Lato"/>
                  </a:endParaRPr>
                </a:p>
              </p:txBody>
            </p:sp>
            <p:cxnSp>
              <p:nvCxnSpPr>
                <p:cNvPr id="139" name="Google Shape;139;p13"/>
                <p:cNvCxnSpPr/>
                <p:nvPr/>
              </p:nvCxnSpPr>
              <p:spPr>
                <a:xfrm>
                  <a:off x="2531960" y="2602200"/>
                  <a:ext cx="0" cy="2748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21212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grpSp>
        <p:nvGrpSpPr>
          <p:cNvPr id="140" name="Google Shape;140;p13"/>
          <p:cNvGrpSpPr/>
          <p:nvPr/>
        </p:nvGrpSpPr>
        <p:grpSpPr>
          <a:xfrm>
            <a:off x="2508576" y="8824400"/>
            <a:ext cx="4613924" cy="1309025"/>
            <a:chOff x="2508576" y="8824400"/>
            <a:chExt cx="4613924" cy="1309025"/>
          </a:xfrm>
        </p:grpSpPr>
        <p:sp>
          <p:nvSpPr>
            <p:cNvPr id="141" name="Google Shape;141;p13"/>
            <p:cNvSpPr txBox="1"/>
            <p:nvPr/>
          </p:nvSpPr>
          <p:spPr>
            <a:xfrm>
              <a:off x="2508576" y="8824400"/>
              <a:ext cx="2927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rPr>
                <a:t>AWARDS AND PUBLICATIONS</a:t>
              </a:r>
              <a:endParaRPr b="1" sz="1200">
                <a:solidFill>
                  <a:srgbClr val="21212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42" name="Google Shape;142;p13"/>
            <p:cNvSpPr txBox="1"/>
            <p:nvPr/>
          </p:nvSpPr>
          <p:spPr>
            <a:xfrm>
              <a:off x="2512025" y="9238525"/>
              <a:ext cx="2367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rPr>
                <a:t>Winner:</a:t>
              </a:r>
              <a:r>
                <a:rPr lang="ru"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rPr>
                <a:t> Amazon Hackathon (2022)</a:t>
              </a:r>
              <a:endParaRPr sz="900">
                <a:solidFill>
                  <a:srgbClr val="21212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43" name="Google Shape;143;p13"/>
            <p:cNvSpPr txBox="1"/>
            <p:nvPr/>
          </p:nvSpPr>
          <p:spPr>
            <a:xfrm>
              <a:off x="2512025" y="9426025"/>
              <a:ext cx="2367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rPr>
                <a:t>Top 5%:</a:t>
              </a:r>
              <a:r>
                <a:rPr lang="ru"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rPr>
                <a:t> Google Kick Start Competition (2021)</a:t>
              </a:r>
              <a:endParaRPr sz="900">
                <a:solidFill>
                  <a:srgbClr val="21212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44" name="Google Shape;144;p13"/>
            <p:cNvSpPr txBox="1"/>
            <p:nvPr/>
          </p:nvSpPr>
          <p:spPr>
            <a:xfrm>
              <a:off x="2512025" y="9613525"/>
              <a:ext cx="2367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rPr>
                <a:t>Finalist: </a:t>
              </a:r>
              <a:r>
                <a:rPr lang="ru"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rPr>
                <a:t>Hack the North (2020)</a:t>
              </a:r>
              <a:endParaRPr sz="900">
                <a:solidFill>
                  <a:srgbClr val="21212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45" name="Google Shape;145;p13"/>
            <p:cNvSpPr txBox="1"/>
            <p:nvPr/>
          </p:nvSpPr>
          <p:spPr>
            <a:xfrm>
              <a:off x="2510300" y="9801025"/>
              <a:ext cx="4612200" cy="33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rPr>
                <a:t>A.</a:t>
              </a:r>
              <a:r>
                <a:rPr lang="ru"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rPr>
                <a:t> Reed, S. Taylor. “Optimizing Serverless Architecture in the Cloud.” </a:t>
              </a:r>
              <a:endParaRPr sz="900">
                <a:solidFill>
                  <a:srgbClr val="212121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12121"/>
                  </a:solidFill>
                  <a:latin typeface="Lato"/>
                  <a:ea typeface="Lato"/>
                  <a:cs typeface="Lato"/>
                  <a:sym typeface="Lato"/>
                </a:rPr>
                <a:t>Journal of Computer Science, 2023.</a:t>
              </a:r>
              <a:endParaRPr sz="900">
                <a:solidFill>
                  <a:srgbClr val="21212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