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Lora Medium"/>
      <p:regular r:id="rId8"/>
      <p:bold r:id="rId9"/>
      <p:italic r:id="rId10"/>
      <p:boldItalic r:id="rId11"/>
    </p:embeddedFont>
    <p:embeddedFont>
      <p:font typeface="Lora SemiBold"/>
      <p:regular r:id="rId12"/>
      <p:bold r:id="rId13"/>
      <p:italic r:id="rId14"/>
      <p:boldItalic r:id="rId15"/>
    </p:embeddedFont>
    <p:embeddedFont>
      <p:font typeface="Lor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4195">
          <p15:clr>
            <a:srgbClr val="A4A3A4"/>
          </p15:clr>
        </p15:guide>
        <p15:guide id="3" pos="567">
          <p15:clr>
            <a:srgbClr val="9AA0A6"/>
          </p15:clr>
        </p15:guide>
        <p15:guide id="4" orient="horz" pos="181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4195"/>
        <p:guide pos="567"/>
        <p:guide pos="181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Medium-boldItalic.fntdata"/><Relationship Id="rId10" Type="http://schemas.openxmlformats.org/officeDocument/2006/relationships/font" Target="fonts/LoraMedium-italic.fntdata"/><Relationship Id="rId13" Type="http://schemas.openxmlformats.org/officeDocument/2006/relationships/font" Target="fonts/LoraSemiBold-bold.fntdata"/><Relationship Id="rId12" Type="http://schemas.openxmlformats.org/officeDocument/2006/relationships/font" Target="fonts/Lora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Medium-bold.fntdata"/><Relationship Id="rId15" Type="http://schemas.openxmlformats.org/officeDocument/2006/relationships/font" Target="fonts/LoraSemiBold-boldItalic.fntdata"/><Relationship Id="rId14" Type="http://schemas.openxmlformats.org/officeDocument/2006/relationships/font" Target="fonts/LoraSemiBold-italic.fntdata"/><Relationship Id="rId17" Type="http://schemas.openxmlformats.org/officeDocument/2006/relationships/font" Target="fonts/Lora-bold.fntdata"/><Relationship Id="rId16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ora-boldItalic.fntdata"/><Relationship Id="rId6" Type="http://schemas.openxmlformats.org/officeDocument/2006/relationships/slide" Target="slides/slide1.xml"/><Relationship Id="rId18" Type="http://schemas.openxmlformats.org/officeDocument/2006/relationships/font" Target="fonts/Lora-italic.fntdata"/><Relationship Id="rId7" Type="http://schemas.openxmlformats.org/officeDocument/2006/relationships/slide" Target="slides/slide2.xml"/><Relationship Id="rId8" Type="http://schemas.openxmlformats.org/officeDocument/2006/relationships/font" Target="fonts/Lora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65592968d_0_11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f65592968d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9525" y="0"/>
            <a:ext cx="7569526" cy="10711423"/>
            <a:chOff x="-9525" y="0"/>
            <a:chExt cx="7569526" cy="10711423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16922" l="43201" r="0" t="0"/>
            <a:stretch/>
          </p:blipFill>
          <p:spPr>
            <a:xfrm>
              <a:off x="-9525" y="6629400"/>
              <a:ext cx="2790826" cy="40820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0" l="38076" r="0" t="53049"/>
            <a:stretch/>
          </p:blipFill>
          <p:spPr>
            <a:xfrm>
              <a:off x="0" y="0"/>
              <a:ext cx="2724151" cy="2065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5">
              <a:alphaModFix/>
            </a:blip>
            <a:srcRect b="0" l="0" r="55132" t="0"/>
            <a:stretch/>
          </p:blipFill>
          <p:spPr>
            <a:xfrm>
              <a:off x="5910275" y="2832375"/>
              <a:ext cx="1649726" cy="3673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9675" y="466725"/>
            <a:ext cx="2050325" cy="241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880950" y="776288"/>
            <a:ext cx="3067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14042"/>
                </a:solidFill>
                <a:latin typeface="Lora Medium"/>
                <a:ea typeface="Lora Medium"/>
                <a:cs typeface="Lora Medium"/>
                <a:sym typeface="Lora Medium"/>
              </a:rPr>
              <a:t>SURVEY</a:t>
            </a:r>
            <a:endParaRPr sz="4000">
              <a:solidFill>
                <a:srgbClr val="414042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rgbClr val="414042"/>
                </a:solidFill>
                <a:latin typeface="Lora Medium"/>
                <a:ea typeface="Lora Medium"/>
                <a:cs typeface="Lora Medium"/>
                <a:sym typeface="Lora Medium"/>
              </a:rPr>
              <a:t>TEMPLATE</a:t>
            </a:r>
            <a:endParaRPr sz="4000">
              <a:solidFill>
                <a:srgbClr val="414042"/>
              </a:solidFill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895350" y="2157425"/>
            <a:ext cx="1457400" cy="45300"/>
          </a:xfrm>
          <a:prstGeom prst="rect">
            <a:avLst/>
          </a:prstGeom>
          <a:solidFill>
            <a:srgbClr val="41404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900125" y="2471750"/>
            <a:ext cx="3205200" cy="404700"/>
          </a:xfrm>
          <a:prstGeom prst="rect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023950" y="2586475"/>
            <a:ext cx="135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rPr>
              <a:t>Date:</a:t>
            </a:r>
            <a:endParaRPr b="1" sz="1200">
              <a:solidFill>
                <a:srgbClr val="414042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890606" y="3359475"/>
            <a:ext cx="5776994" cy="1817338"/>
            <a:chOff x="890606" y="3359475"/>
            <a:chExt cx="5776994" cy="1817338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895363" y="3359475"/>
              <a:ext cx="371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414042"/>
                  </a:solidFill>
                  <a:latin typeface="Lora"/>
                  <a:ea typeface="Lora"/>
                  <a:cs typeface="Lora"/>
                  <a:sym typeface="Lora"/>
                </a:rPr>
                <a:t>CUSTOMER INFORMATION/DETAILS</a:t>
              </a:r>
              <a:endParaRPr b="1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65" name="Google Shape;65;p13"/>
            <p:cNvCxnSpPr/>
            <p:nvPr/>
          </p:nvCxnSpPr>
          <p:spPr>
            <a:xfrm>
              <a:off x="904875" y="3709988"/>
              <a:ext cx="5757900" cy="0"/>
            </a:xfrm>
            <a:prstGeom prst="straightConnector1">
              <a:avLst/>
            </a:prstGeom>
            <a:noFill/>
            <a:ln cap="flat" cmpd="sng" w="28575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" name="Google Shape;66;p13"/>
            <p:cNvGrpSpPr/>
            <p:nvPr/>
          </p:nvGrpSpPr>
          <p:grpSpPr>
            <a:xfrm>
              <a:off x="890606" y="3950013"/>
              <a:ext cx="1719207" cy="283850"/>
              <a:chOff x="890606" y="3950013"/>
              <a:chExt cx="1719207" cy="283850"/>
            </a:xfrm>
          </p:grpSpPr>
          <p:sp>
            <p:nvSpPr>
              <p:cNvPr id="67" name="Google Shape;67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First Name: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68" name="Google Shape;68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9" name="Google Shape;69;p13"/>
            <p:cNvGrpSpPr/>
            <p:nvPr/>
          </p:nvGrpSpPr>
          <p:grpSpPr>
            <a:xfrm>
              <a:off x="2920393" y="3950013"/>
              <a:ext cx="1719207" cy="283850"/>
              <a:chOff x="890606" y="3950013"/>
              <a:chExt cx="1719207" cy="283850"/>
            </a:xfrm>
          </p:grpSpPr>
          <p:sp>
            <p:nvSpPr>
              <p:cNvPr id="70" name="Google Shape;70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Last Name: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71" name="Google Shape;71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2" name="Google Shape;72;p13"/>
            <p:cNvGrpSpPr/>
            <p:nvPr/>
          </p:nvGrpSpPr>
          <p:grpSpPr>
            <a:xfrm>
              <a:off x="4940793" y="3950013"/>
              <a:ext cx="1719207" cy="283850"/>
              <a:chOff x="890606" y="3950013"/>
              <a:chExt cx="1719207" cy="283850"/>
            </a:xfrm>
          </p:grpSpPr>
          <p:sp>
            <p:nvSpPr>
              <p:cNvPr id="73" name="Google Shape;73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Phone Number: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74" name="Google Shape;74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5" name="Google Shape;75;p13"/>
            <p:cNvGrpSpPr/>
            <p:nvPr/>
          </p:nvGrpSpPr>
          <p:grpSpPr>
            <a:xfrm>
              <a:off x="890606" y="4421488"/>
              <a:ext cx="1719207" cy="283850"/>
              <a:chOff x="890606" y="3950013"/>
              <a:chExt cx="1719207" cy="283850"/>
            </a:xfrm>
          </p:grpSpPr>
          <p:sp>
            <p:nvSpPr>
              <p:cNvPr id="76" name="Google Shape;76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Email: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77" name="Google Shape;77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8" name="Google Shape;78;p13"/>
            <p:cNvGrpSpPr/>
            <p:nvPr/>
          </p:nvGrpSpPr>
          <p:grpSpPr>
            <a:xfrm>
              <a:off x="2920393" y="4421488"/>
              <a:ext cx="3747207" cy="283850"/>
              <a:chOff x="890606" y="3950013"/>
              <a:chExt cx="3747207" cy="28385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Address: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80" name="Google Shape;80;p13"/>
              <p:cNvCxnSpPr/>
              <p:nvPr/>
            </p:nvCxnSpPr>
            <p:spPr>
              <a:xfrm>
                <a:off x="900113" y="4233863"/>
                <a:ext cx="3737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1" name="Google Shape;81;p13"/>
            <p:cNvGrpSpPr/>
            <p:nvPr/>
          </p:nvGrpSpPr>
          <p:grpSpPr>
            <a:xfrm>
              <a:off x="890606" y="4892963"/>
              <a:ext cx="1719207" cy="283850"/>
              <a:chOff x="890606" y="3950013"/>
              <a:chExt cx="1719207" cy="283850"/>
            </a:xfrm>
          </p:grpSpPr>
          <p:sp>
            <p:nvSpPr>
              <p:cNvPr id="82" name="Google Shape;82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City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83" name="Google Shape;83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4" name="Google Shape;84;p13"/>
            <p:cNvGrpSpPr/>
            <p:nvPr/>
          </p:nvGrpSpPr>
          <p:grpSpPr>
            <a:xfrm>
              <a:off x="2920393" y="4892963"/>
              <a:ext cx="1719207" cy="283850"/>
              <a:chOff x="890606" y="3950013"/>
              <a:chExt cx="1719207" cy="283850"/>
            </a:xfrm>
          </p:grpSpPr>
          <p:sp>
            <p:nvSpPr>
              <p:cNvPr id="85" name="Google Shape;85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State: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86" name="Google Shape;86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7" name="Google Shape;87;p13"/>
            <p:cNvGrpSpPr/>
            <p:nvPr/>
          </p:nvGrpSpPr>
          <p:grpSpPr>
            <a:xfrm>
              <a:off x="4940793" y="4892963"/>
              <a:ext cx="1719207" cy="283850"/>
              <a:chOff x="890606" y="3950013"/>
              <a:chExt cx="1719207" cy="283850"/>
            </a:xfrm>
          </p:grpSpPr>
          <p:sp>
            <p:nvSpPr>
              <p:cNvPr id="88" name="Google Shape;88;p13"/>
              <p:cNvSpPr txBox="1"/>
              <p:nvPr/>
            </p:nvSpPr>
            <p:spPr>
              <a:xfrm>
                <a:off x="890606" y="3950013"/>
                <a:ext cx="17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Zip Code: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cxnSp>
            <p:nvCxnSpPr>
              <p:cNvPr id="89" name="Google Shape;89;p13"/>
              <p:cNvCxnSpPr/>
              <p:nvPr/>
            </p:nvCxnSpPr>
            <p:spPr>
              <a:xfrm>
                <a:off x="900113" y="4233863"/>
                <a:ext cx="1709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D9D8D6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0" name="Google Shape;90;p13"/>
          <p:cNvGrpSpPr/>
          <p:nvPr/>
        </p:nvGrpSpPr>
        <p:grpSpPr>
          <a:xfrm>
            <a:off x="890615" y="5688338"/>
            <a:ext cx="5777035" cy="3095238"/>
            <a:chOff x="890616" y="5688338"/>
            <a:chExt cx="5777035" cy="3095238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890615" y="5688338"/>
              <a:ext cx="46005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414042"/>
                  </a:solidFill>
                  <a:latin typeface="Lora"/>
                  <a:ea typeface="Lora"/>
                  <a:cs typeface="Lora"/>
                  <a:sym typeface="Lora"/>
                </a:rPr>
                <a:t>HOW SATISFIED ARE YOU WITH THE FOLLOWING</a:t>
              </a:r>
              <a:endParaRPr b="1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92" name="Google Shape;92;p13"/>
            <p:cNvCxnSpPr/>
            <p:nvPr/>
          </p:nvCxnSpPr>
          <p:spPr>
            <a:xfrm>
              <a:off x="904875" y="6038863"/>
              <a:ext cx="5757900" cy="0"/>
            </a:xfrm>
            <a:prstGeom prst="straightConnector1">
              <a:avLst/>
            </a:prstGeom>
            <a:noFill/>
            <a:ln cap="flat" cmpd="sng" w="28575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93" name="Google Shape;93;p13"/>
            <p:cNvGrpSpPr/>
            <p:nvPr/>
          </p:nvGrpSpPr>
          <p:grpSpPr>
            <a:xfrm>
              <a:off x="895350" y="6237325"/>
              <a:ext cx="5772300" cy="2546250"/>
              <a:chOff x="895350" y="6237325"/>
              <a:chExt cx="5772300" cy="254625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900125" y="6719900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900125" y="7310713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900125" y="7894675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900125" y="8499775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" name="Google Shape;98;p13"/>
              <p:cNvGrpSpPr/>
              <p:nvPr/>
            </p:nvGrpSpPr>
            <p:grpSpPr>
              <a:xfrm>
                <a:off x="895350" y="6238888"/>
                <a:ext cx="5772300" cy="2543100"/>
                <a:chOff x="895350" y="6238888"/>
                <a:chExt cx="5772300" cy="2543100"/>
              </a:xfrm>
            </p:grpSpPr>
            <p:cxnSp>
              <p:nvCxnSpPr>
                <p:cNvPr id="99" name="Google Shape;99;p13"/>
                <p:cNvCxnSpPr/>
                <p:nvPr/>
              </p:nvCxnSpPr>
              <p:spPr>
                <a:xfrm>
                  <a:off x="895350" y="6424613"/>
                  <a:ext cx="5772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0" name="Google Shape;100;p13"/>
                <p:cNvCxnSpPr/>
                <p:nvPr/>
              </p:nvCxnSpPr>
              <p:spPr>
                <a:xfrm>
                  <a:off x="3005138" y="6238888"/>
                  <a:ext cx="0" cy="2543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1" name="Google Shape;101;p13"/>
                <p:cNvCxnSpPr/>
                <p:nvPr/>
              </p:nvCxnSpPr>
              <p:spPr>
                <a:xfrm>
                  <a:off x="3738563" y="6238888"/>
                  <a:ext cx="0" cy="2543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2" name="Google Shape;102;p13"/>
                <p:cNvCxnSpPr/>
                <p:nvPr/>
              </p:nvCxnSpPr>
              <p:spPr>
                <a:xfrm>
                  <a:off x="4467213" y="6238888"/>
                  <a:ext cx="0" cy="2543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Google Shape;103;p13"/>
                <p:cNvCxnSpPr/>
                <p:nvPr/>
              </p:nvCxnSpPr>
              <p:spPr>
                <a:xfrm>
                  <a:off x="5200638" y="6238888"/>
                  <a:ext cx="0" cy="2543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04" name="Google Shape;104;p13"/>
                <p:cNvCxnSpPr/>
                <p:nvPr/>
              </p:nvCxnSpPr>
              <p:spPr>
                <a:xfrm>
                  <a:off x="5929313" y="6238888"/>
                  <a:ext cx="0" cy="25431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05" name="Google Shape;105;p13"/>
              <p:cNvSpPr txBox="1"/>
              <p:nvPr/>
            </p:nvSpPr>
            <p:spPr>
              <a:xfrm>
                <a:off x="30013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Very Bad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37339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Bad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44665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Average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51991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Good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59317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Very Good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909647" y="6499688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Your Overall </a:t>
                </a: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Experience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909647" y="6791675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Service or Product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909647" y="7083663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Customer Service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3" name="Google Shape;113;p13"/>
              <p:cNvSpPr txBox="1"/>
              <p:nvPr/>
            </p:nvSpPr>
            <p:spPr>
              <a:xfrm>
                <a:off x="909647" y="7375650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The Facility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909647" y="7667638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Environment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909647" y="7959625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Information Received 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6" name="Google Shape;116;p13"/>
              <p:cNvSpPr txBox="1"/>
              <p:nvPr/>
            </p:nvSpPr>
            <p:spPr>
              <a:xfrm>
                <a:off x="909647" y="8251613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Technical Support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909647" y="8543600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Community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</p:grpSp>
      </p:grpSp>
      <p:grpSp>
        <p:nvGrpSpPr>
          <p:cNvPr id="118" name="Google Shape;118;p13"/>
          <p:cNvGrpSpPr/>
          <p:nvPr/>
        </p:nvGrpSpPr>
        <p:grpSpPr>
          <a:xfrm>
            <a:off x="900113" y="9309400"/>
            <a:ext cx="1605000" cy="582500"/>
            <a:chOff x="900113" y="9309400"/>
            <a:chExt cx="1605000" cy="582500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900113" y="93094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+12 34 567 890 00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900113" y="95237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email_your@.com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900113" y="97380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your_website.com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3186100" y="9309400"/>
            <a:ext cx="1605000" cy="582500"/>
            <a:chOff x="923925" y="9309400"/>
            <a:chExt cx="1605000" cy="582500"/>
          </a:xfrm>
        </p:grpSpPr>
        <p:sp>
          <p:nvSpPr>
            <p:cNvPr id="123" name="Google Shape;123;p13"/>
            <p:cNvSpPr txBox="1"/>
            <p:nvPr/>
          </p:nvSpPr>
          <p:spPr>
            <a:xfrm>
              <a:off x="923925" y="93094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1273 Bins Turnpike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24" name="Google Shape;124;p13"/>
            <p:cNvSpPr txBox="1"/>
            <p:nvPr/>
          </p:nvSpPr>
          <p:spPr>
            <a:xfrm>
              <a:off x="923925" y="95237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Thompsonmouth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923925" y="97380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Tennessee 83583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</p:grpSp>
      <p:sp>
        <p:nvSpPr>
          <p:cNvPr id="126" name="Google Shape;126;p13"/>
          <p:cNvSpPr/>
          <p:nvPr/>
        </p:nvSpPr>
        <p:spPr>
          <a:xfrm rot="5400000">
            <a:off x="5340975" y="9370175"/>
            <a:ext cx="509700" cy="447900"/>
          </a:xfrm>
          <a:prstGeom prst="rtTriangle">
            <a:avLst/>
          </a:prstGeom>
          <a:solidFill>
            <a:srgbClr val="D9D8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5348288" y="9324988"/>
            <a:ext cx="130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Your</a:t>
            </a:r>
            <a:endParaRPr sz="25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Brand</a:t>
            </a:r>
            <a:endParaRPr sz="25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 b="28713" l="0" r="18079" t="0"/>
          <a:stretch/>
        </p:blipFill>
        <p:spPr>
          <a:xfrm>
            <a:off x="3620275" y="7282575"/>
            <a:ext cx="3939726" cy="3428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4">
            <a:alphaModFix/>
          </a:blip>
          <a:srcRect b="0" l="56638" r="0" t="0"/>
          <a:stretch/>
        </p:blipFill>
        <p:spPr>
          <a:xfrm>
            <a:off x="-1" y="6207200"/>
            <a:ext cx="1457376" cy="335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4">
            <a:alphaModFix/>
          </a:blip>
          <a:srcRect b="0" l="0" r="57984" t="43442"/>
          <a:stretch/>
        </p:blipFill>
        <p:spPr>
          <a:xfrm>
            <a:off x="5619600" y="0"/>
            <a:ext cx="1940401" cy="2609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4"/>
          <p:cNvGrpSpPr/>
          <p:nvPr/>
        </p:nvGrpSpPr>
        <p:grpSpPr>
          <a:xfrm>
            <a:off x="900113" y="9309400"/>
            <a:ext cx="1605000" cy="582500"/>
            <a:chOff x="900113" y="9309400"/>
            <a:chExt cx="1605000" cy="582500"/>
          </a:xfrm>
        </p:grpSpPr>
        <p:sp>
          <p:nvSpPr>
            <p:cNvPr id="136" name="Google Shape;136;p14"/>
            <p:cNvSpPr txBox="1"/>
            <p:nvPr/>
          </p:nvSpPr>
          <p:spPr>
            <a:xfrm>
              <a:off x="900113" y="93094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+12 34 567 890 00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900113" y="95237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email_your@.com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900113" y="97380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your_website.com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3186100" y="9309400"/>
            <a:ext cx="1605000" cy="582500"/>
            <a:chOff x="923925" y="9309400"/>
            <a:chExt cx="1605000" cy="582500"/>
          </a:xfrm>
        </p:grpSpPr>
        <p:sp>
          <p:nvSpPr>
            <p:cNvPr id="140" name="Google Shape;140;p14"/>
            <p:cNvSpPr txBox="1"/>
            <p:nvPr/>
          </p:nvSpPr>
          <p:spPr>
            <a:xfrm>
              <a:off x="923925" y="93094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1273 Bins Turnpike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923925" y="95237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Thompsonmouth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923925" y="9738000"/>
              <a:ext cx="1605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rPr>
                <a:t>Tennessee 83583</a:t>
              </a:r>
              <a:endParaRPr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endParaRPr>
            </a:p>
          </p:txBody>
        </p:sp>
      </p:grpSp>
      <p:sp>
        <p:nvSpPr>
          <p:cNvPr id="143" name="Google Shape;143;p14"/>
          <p:cNvSpPr/>
          <p:nvPr/>
        </p:nvSpPr>
        <p:spPr>
          <a:xfrm rot="5400000">
            <a:off x="5340975" y="9370175"/>
            <a:ext cx="509700" cy="447900"/>
          </a:xfrm>
          <a:prstGeom prst="rtTriangle">
            <a:avLst/>
          </a:prstGeom>
          <a:solidFill>
            <a:srgbClr val="D9D8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4"/>
          <p:cNvSpPr txBox="1"/>
          <p:nvPr/>
        </p:nvSpPr>
        <p:spPr>
          <a:xfrm>
            <a:off x="5348288" y="9324988"/>
            <a:ext cx="130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Your</a:t>
            </a:r>
            <a:endParaRPr sz="25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Brand</a:t>
            </a:r>
            <a:endParaRPr sz="25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grpSp>
        <p:nvGrpSpPr>
          <p:cNvPr id="145" name="Google Shape;145;p14"/>
          <p:cNvGrpSpPr/>
          <p:nvPr/>
        </p:nvGrpSpPr>
        <p:grpSpPr>
          <a:xfrm>
            <a:off x="890627" y="830600"/>
            <a:ext cx="5777023" cy="2212546"/>
            <a:chOff x="890627" y="5688350"/>
            <a:chExt cx="5777023" cy="2212546"/>
          </a:xfrm>
        </p:grpSpPr>
        <p:sp>
          <p:nvSpPr>
            <p:cNvPr id="146" name="Google Shape;146;p14"/>
            <p:cNvSpPr txBox="1"/>
            <p:nvPr/>
          </p:nvSpPr>
          <p:spPr>
            <a:xfrm>
              <a:off x="890627" y="5688350"/>
              <a:ext cx="5586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414042"/>
                  </a:solidFill>
                  <a:latin typeface="Lora"/>
                  <a:ea typeface="Lora"/>
                  <a:cs typeface="Lora"/>
                  <a:sym typeface="Lora"/>
                </a:rPr>
                <a:t>HOW SATISFIED ARE YOU WITH OUR PRODUCT/SERVICE</a:t>
              </a:r>
              <a:endParaRPr b="1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147" name="Google Shape;147;p14"/>
            <p:cNvCxnSpPr/>
            <p:nvPr/>
          </p:nvCxnSpPr>
          <p:spPr>
            <a:xfrm>
              <a:off x="904875" y="6038863"/>
              <a:ext cx="5757900" cy="0"/>
            </a:xfrm>
            <a:prstGeom prst="straightConnector1">
              <a:avLst/>
            </a:prstGeom>
            <a:noFill/>
            <a:ln cap="flat" cmpd="sng" w="28575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8" name="Google Shape;148;p14"/>
            <p:cNvGrpSpPr/>
            <p:nvPr/>
          </p:nvGrpSpPr>
          <p:grpSpPr>
            <a:xfrm>
              <a:off x="895350" y="6237325"/>
              <a:ext cx="5772300" cy="1663571"/>
              <a:chOff x="895350" y="6237325"/>
              <a:chExt cx="5772300" cy="1663571"/>
            </a:xfrm>
          </p:grpSpPr>
          <p:sp>
            <p:nvSpPr>
              <p:cNvPr id="149" name="Google Shape;149;p14"/>
              <p:cNvSpPr/>
              <p:nvPr/>
            </p:nvSpPr>
            <p:spPr>
              <a:xfrm>
                <a:off x="900125" y="6719900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900125" y="7310713"/>
                <a:ext cx="5757900" cy="2838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1" name="Google Shape;151;p14"/>
              <p:cNvGrpSpPr/>
              <p:nvPr/>
            </p:nvGrpSpPr>
            <p:grpSpPr>
              <a:xfrm>
                <a:off x="895350" y="6238896"/>
                <a:ext cx="5772300" cy="1662000"/>
                <a:chOff x="895350" y="6238896"/>
                <a:chExt cx="5772300" cy="1662000"/>
              </a:xfrm>
            </p:grpSpPr>
            <p:cxnSp>
              <p:nvCxnSpPr>
                <p:cNvPr id="152" name="Google Shape;152;p14"/>
                <p:cNvCxnSpPr/>
                <p:nvPr/>
              </p:nvCxnSpPr>
              <p:spPr>
                <a:xfrm>
                  <a:off x="895350" y="6424613"/>
                  <a:ext cx="5772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3" name="Google Shape;153;p14"/>
                <p:cNvCxnSpPr/>
                <p:nvPr/>
              </p:nvCxnSpPr>
              <p:spPr>
                <a:xfrm>
                  <a:off x="3005150" y="6238896"/>
                  <a:ext cx="0" cy="1662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4" name="Google Shape;154;p14"/>
                <p:cNvCxnSpPr/>
                <p:nvPr/>
              </p:nvCxnSpPr>
              <p:spPr>
                <a:xfrm>
                  <a:off x="3738575" y="6238896"/>
                  <a:ext cx="0" cy="1662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5" name="Google Shape;155;p14"/>
                <p:cNvCxnSpPr/>
                <p:nvPr/>
              </p:nvCxnSpPr>
              <p:spPr>
                <a:xfrm>
                  <a:off x="4467225" y="6238896"/>
                  <a:ext cx="0" cy="1662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6" name="Google Shape;156;p14"/>
                <p:cNvCxnSpPr/>
                <p:nvPr/>
              </p:nvCxnSpPr>
              <p:spPr>
                <a:xfrm>
                  <a:off x="5200650" y="6238896"/>
                  <a:ext cx="0" cy="1662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57" name="Google Shape;157;p14"/>
                <p:cNvCxnSpPr/>
                <p:nvPr/>
              </p:nvCxnSpPr>
              <p:spPr>
                <a:xfrm>
                  <a:off x="5929325" y="6238896"/>
                  <a:ext cx="0" cy="16620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D9D8D6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  <p:sp>
            <p:nvSpPr>
              <p:cNvPr id="158" name="Google Shape;158;p14"/>
              <p:cNvSpPr txBox="1"/>
              <p:nvPr/>
            </p:nvSpPr>
            <p:spPr>
              <a:xfrm>
                <a:off x="30013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Very Bad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59" name="Google Shape;159;p14"/>
              <p:cNvSpPr txBox="1"/>
              <p:nvPr/>
            </p:nvSpPr>
            <p:spPr>
              <a:xfrm>
                <a:off x="37339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Bad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0" name="Google Shape;160;p14"/>
              <p:cNvSpPr txBox="1"/>
              <p:nvPr/>
            </p:nvSpPr>
            <p:spPr>
              <a:xfrm>
                <a:off x="44665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Average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1" name="Google Shape;161;p14"/>
              <p:cNvSpPr txBox="1"/>
              <p:nvPr/>
            </p:nvSpPr>
            <p:spPr>
              <a:xfrm>
                <a:off x="51991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Good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2" name="Google Shape;162;p14"/>
              <p:cNvSpPr txBox="1"/>
              <p:nvPr/>
            </p:nvSpPr>
            <p:spPr>
              <a:xfrm>
                <a:off x="5931759" y="6237325"/>
                <a:ext cx="73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Very Good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3" name="Google Shape;163;p14"/>
              <p:cNvSpPr txBox="1"/>
              <p:nvPr/>
            </p:nvSpPr>
            <p:spPr>
              <a:xfrm>
                <a:off x="909647" y="6499688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Price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4" name="Google Shape;164;p14"/>
              <p:cNvSpPr txBox="1"/>
              <p:nvPr/>
            </p:nvSpPr>
            <p:spPr>
              <a:xfrm>
                <a:off x="909647" y="6791675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Quality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5" name="Google Shape;165;p14"/>
              <p:cNvSpPr txBox="1"/>
              <p:nvPr/>
            </p:nvSpPr>
            <p:spPr>
              <a:xfrm>
                <a:off x="909647" y="7083663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Variarity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6" name="Google Shape;166;p14"/>
              <p:cNvSpPr txBox="1"/>
              <p:nvPr/>
            </p:nvSpPr>
            <p:spPr>
              <a:xfrm>
                <a:off x="909647" y="7375650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Flexibility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67" name="Google Shape;167;p14"/>
              <p:cNvSpPr txBox="1"/>
              <p:nvPr/>
            </p:nvSpPr>
            <p:spPr>
              <a:xfrm>
                <a:off x="909647" y="7667638"/>
                <a:ext cx="2004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Support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</p:grpSp>
      </p:grpSp>
      <p:cxnSp>
        <p:nvCxnSpPr>
          <p:cNvPr id="168" name="Google Shape;168;p14"/>
          <p:cNvCxnSpPr/>
          <p:nvPr/>
        </p:nvCxnSpPr>
        <p:spPr>
          <a:xfrm>
            <a:off x="895350" y="3043238"/>
            <a:ext cx="57723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9" name="Google Shape;169;p14"/>
          <p:cNvGrpSpPr/>
          <p:nvPr/>
        </p:nvGrpSpPr>
        <p:grpSpPr>
          <a:xfrm>
            <a:off x="890625" y="3545225"/>
            <a:ext cx="5777100" cy="350513"/>
            <a:chOff x="890625" y="5688350"/>
            <a:chExt cx="5777100" cy="350513"/>
          </a:xfrm>
        </p:grpSpPr>
        <p:sp>
          <p:nvSpPr>
            <p:cNvPr id="170" name="Google Shape;170;p14"/>
            <p:cNvSpPr txBox="1"/>
            <p:nvPr/>
          </p:nvSpPr>
          <p:spPr>
            <a:xfrm>
              <a:off x="890625" y="5688350"/>
              <a:ext cx="5777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414042"/>
                  </a:solidFill>
                  <a:latin typeface="Lora"/>
                  <a:ea typeface="Lora"/>
                  <a:cs typeface="Lora"/>
                  <a:sym typeface="Lora"/>
                </a:rPr>
                <a:t>PLEASE MARK THE APPROPRIATE ANSWER FOR EACH QUESTION</a:t>
              </a:r>
              <a:endParaRPr b="1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171" name="Google Shape;171;p14"/>
            <p:cNvCxnSpPr/>
            <p:nvPr/>
          </p:nvCxnSpPr>
          <p:spPr>
            <a:xfrm>
              <a:off x="904875" y="6038863"/>
              <a:ext cx="5757900" cy="0"/>
            </a:xfrm>
            <a:prstGeom prst="straightConnector1">
              <a:avLst/>
            </a:prstGeom>
            <a:noFill/>
            <a:ln cap="flat" cmpd="sng" w="28575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2" name="Google Shape;172;p14"/>
          <p:cNvSpPr txBox="1"/>
          <p:nvPr/>
        </p:nvSpPr>
        <p:spPr>
          <a:xfrm>
            <a:off x="919201" y="4000525"/>
            <a:ext cx="3024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How did you hear about our product/service?</a:t>
            </a:r>
            <a:endParaRPr sz="10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grpSp>
        <p:nvGrpSpPr>
          <p:cNvPr id="173" name="Google Shape;173;p14"/>
          <p:cNvGrpSpPr/>
          <p:nvPr/>
        </p:nvGrpSpPr>
        <p:grpSpPr>
          <a:xfrm>
            <a:off x="900125" y="4259200"/>
            <a:ext cx="1728900" cy="789200"/>
            <a:chOff x="900125" y="4259200"/>
            <a:chExt cx="1728900" cy="789200"/>
          </a:xfrm>
        </p:grpSpPr>
        <p:grpSp>
          <p:nvGrpSpPr>
            <p:cNvPr id="174" name="Google Shape;174;p14"/>
            <p:cNvGrpSpPr/>
            <p:nvPr/>
          </p:nvGrpSpPr>
          <p:grpSpPr>
            <a:xfrm>
              <a:off x="900125" y="4259200"/>
              <a:ext cx="1728900" cy="317700"/>
              <a:chOff x="900125" y="4259200"/>
              <a:chExt cx="1728900" cy="317700"/>
            </a:xfrm>
          </p:grpSpPr>
          <p:sp>
            <p:nvSpPr>
              <p:cNvPr id="175" name="Google Shape;175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Print Advertisement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4"/>
            <p:cNvGrpSpPr/>
            <p:nvPr/>
          </p:nvGrpSpPr>
          <p:grpSpPr>
            <a:xfrm>
              <a:off x="900125" y="4730700"/>
              <a:ext cx="1728900" cy="317700"/>
              <a:chOff x="900125" y="4259200"/>
              <a:chExt cx="1728900" cy="317700"/>
            </a:xfrm>
          </p:grpSpPr>
          <p:sp>
            <p:nvSpPr>
              <p:cNvPr id="179" name="Google Shape;179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Television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81" name="Google Shape;181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2" name="Google Shape;182;p14"/>
          <p:cNvGrpSpPr/>
          <p:nvPr/>
        </p:nvGrpSpPr>
        <p:grpSpPr>
          <a:xfrm>
            <a:off x="2914694" y="4259200"/>
            <a:ext cx="1728900" cy="789200"/>
            <a:chOff x="2914688" y="4259200"/>
            <a:chExt cx="1728900" cy="789200"/>
          </a:xfrm>
        </p:grpSpPr>
        <p:grpSp>
          <p:nvGrpSpPr>
            <p:cNvPr id="183" name="Google Shape;183;p14"/>
            <p:cNvGrpSpPr/>
            <p:nvPr/>
          </p:nvGrpSpPr>
          <p:grpSpPr>
            <a:xfrm>
              <a:off x="2914688" y="4259200"/>
              <a:ext cx="1728900" cy="317700"/>
              <a:chOff x="900125" y="4259200"/>
              <a:chExt cx="1728900" cy="317700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Word of Mouth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4"/>
            <p:cNvGrpSpPr/>
            <p:nvPr/>
          </p:nvGrpSpPr>
          <p:grpSpPr>
            <a:xfrm>
              <a:off x="2914688" y="4730700"/>
              <a:ext cx="1728900" cy="317700"/>
              <a:chOff x="900125" y="4259200"/>
              <a:chExt cx="1728900" cy="317700"/>
            </a:xfrm>
          </p:grpSpPr>
          <p:sp>
            <p:nvSpPr>
              <p:cNvPr id="188" name="Google Shape;188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Online search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91" name="Google Shape;191;p14"/>
          <p:cNvGrpSpPr/>
          <p:nvPr/>
        </p:nvGrpSpPr>
        <p:grpSpPr>
          <a:xfrm>
            <a:off x="4929263" y="4259200"/>
            <a:ext cx="1728900" cy="789200"/>
            <a:chOff x="4929263" y="4259200"/>
            <a:chExt cx="1728900" cy="789200"/>
          </a:xfrm>
        </p:grpSpPr>
        <p:grpSp>
          <p:nvGrpSpPr>
            <p:cNvPr id="192" name="Google Shape;192;p14"/>
            <p:cNvGrpSpPr/>
            <p:nvPr/>
          </p:nvGrpSpPr>
          <p:grpSpPr>
            <a:xfrm>
              <a:off x="4929263" y="4259200"/>
              <a:ext cx="1728900" cy="317700"/>
              <a:chOff x="900125" y="4259200"/>
              <a:chExt cx="1728900" cy="31770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Event/Exhibition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95" name="Google Shape;195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6" name="Google Shape;196;p14"/>
            <p:cNvGrpSpPr/>
            <p:nvPr/>
          </p:nvGrpSpPr>
          <p:grpSpPr>
            <a:xfrm>
              <a:off x="4929263" y="4730700"/>
              <a:ext cx="1728900" cy="317700"/>
              <a:chOff x="900125" y="4259200"/>
              <a:chExt cx="1728900" cy="317700"/>
            </a:xfrm>
          </p:grpSpPr>
          <p:sp>
            <p:nvSpPr>
              <p:cNvPr id="197" name="Google Shape;197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Other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0" name="Google Shape;200;p14"/>
          <p:cNvSpPr txBox="1"/>
          <p:nvPr/>
        </p:nvSpPr>
        <p:spPr>
          <a:xfrm>
            <a:off x="919199" y="5295950"/>
            <a:ext cx="4495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414042"/>
                </a:solidFill>
                <a:latin typeface="Lora SemiBold"/>
                <a:ea typeface="Lora SemiBold"/>
                <a:cs typeface="Lora SemiBold"/>
                <a:sym typeface="Lora SemiBold"/>
              </a:rPr>
              <a:t>How do you prefer to receive information about new product/service?</a:t>
            </a:r>
            <a:endParaRPr sz="1000">
              <a:solidFill>
                <a:srgbClr val="414042"/>
              </a:solidFill>
              <a:latin typeface="Lora SemiBold"/>
              <a:ea typeface="Lora SemiBold"/>
              <a:cs typeface="Lora SemiBold"/>
              <a:sym typeface="Lora SemiBold"/>
            </a:endParaRPr>
          </a:p>
        </p:txBody>
      </p:sp>
      <p:grpSp>
        <p:nvGrpSpPr>
          <p:cNvPr id="201" name="Google Shape;201;p14"/>
          <p:cNvGrpSpPr/>
          <p:nvPr/>
        </p:nvGrpSpPr>
        <p:grpSpPr>
          <a:xfrm>
            <a:off x="900125" y="5554613"/>
            <a:ext cx="1728900" cy="789200"/>
            <a:chOff x="900125" y="4259200"/>
            <a:chExt cx="1728900" cy="789200"/>
          </a:xfrm>
        </p:grpSpPr>
        <p:grpSp>
          <p:nvGrpSpPr>
            <p:cNvPr id="202" name="Google Shape;202;p14"/>
            <p:cNvGrpSpPr/>
            <p:nvPr/>
          </p:nvGrpSpPr>
          <p:grpSpPr>
            <a:xfrm>
              <a:off x="900125" y="4259200"/>
              <a:ext cx="1728900" cy="317700"/>
              <a:chOff x="900125" y="4259200"/>
              <a:chExt cx="1728900" cy="317700"/>
            </a:xfrm>
          </p:grpSpPr>
          <p:sp>
            <p:nvSpPr>
              <p:cNvPr id="203" name="Google Shape;203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Mobile Text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05" name="Google Shape;205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6" name="Google Shape;206;p14"/>
            <p:cNvGrpSpPr/>
            <p:nvPr/>
          </p:nvGrpSpPr>
          <p:grpSpPr>
            <a:xfrm>
              <a:off x="900125" y="4730700"/>
              <a:ext cx="1728900" cy="317700"/>
              <a:chOff x="900125" y="4259200"/>
              <a:chExt cx="1728900" cy="317700"/>
            </a:xfrm>
          </p:grpSpPr>
          <p:sp>
            <p:nvSpPr>
              <p:cNvPr id="207" name="Google Shape;207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Email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0" name="Google Shape;210;p14"/>
          <p:cNvGrpSpPr/>
          <p:nvPr/>
        </p:nvGrpSpPr>
        <p:grpSpPr>
          <a:xfrm>
            <a:off x="2914694" y="5554613"/>
            <a:ext cx="1728900" cy="789200"/>
            <a:chOff x="2914688" y="4259200"/>
            <a:chExt cx="1728900" cy="789200"/>
          </a:xfrm>
        </p:grpSpPr>
        <p:grpSp>
          <p:nvGrpSpPr>
            <p:cNvPr id="211" name="Google Shape;211;p14"/>
            <p:cNvGrpSpPr/>
            <p:nvPr/>
          </p:nvGrpSpPr>
          <p:grpSpPr>
            <a:xfrm>
              <a:off x="2914688" y="4259200"/>
              <a:ext cx="1728900" cy="317700"/>
              <a:chOff x="900125" y="4259200"/>
              <a:chExt cx="1728900" cy="317700"/>
            </a:xfrm>
          </p:grpSpPr>
          <p:sp>
            <p:nvSpPr>
              <p:cNvPr id="212" name="Google Shape;212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Whatsapp Text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2914688" y="4730700"/>
              <a:ext cx="1728900" cy="317700"/>
              <a:chOff x="900125" y="4259200"/>
              <a:chExt cx="1728900" cy="317700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Social Media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18" name="Google Shape;218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9" name="Google Shape;219;p14"/>
          <p:cNvGrpSpPr/>
          <p:nvPr/>
        </p:nvGrpSpPr>
        <p:grpSpPr>
          <a:xfrm>
            <a:off x="4929263" y="5554613"/>
            <a:ext cx="1728900" cy="789200"/>
            <a:chOff x="4929263" y="4259200"/>
            <a:chExt cx="1728900" cy="789200"/>
          </a:xfrm>
        </p:grpSpPr>
        <p:grpSp>
          <p:nvGrpSpPr>
            <p:cNvPr id="220" name="Google Shape;220;p14"/>
            <p:cNvGrpSpPr/>
            <p:nvPr/>
          </p:nvGrpSpPr>
          <p:grpSpPr>
            <a:xfrm>
              <a:off x="4929263" y="4259200"/>
              <a:ext cx="1728900" cy="317700"/>
              <a:chOff x="900125" y="4259200"/>
              <a:chExt cx="1728900" cy="317700"/>
            </a:xfrm>
          </p:grpSpPr>
          <p:sp>
            <p:nvSpPr>
              <p:cNvPr id="221" name="Google Shape;221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Website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23" name="Google Shape;223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4" name="Google Shape;224;p14"/>
            <p:cNvGrpSpPr/>
            <p:nvPr/>
          </p:nvGrpSpPr>
          <p:grpSpPr>
            <a:xfrm>
              <a:off x="4929263" y="4730700"/>
              <a:ext cx="1728900" cy="317700"/>
              <a:chOff x="900125" y="4259200"/>
              <a:chExt cx="1728900" cy="317700"/>
            </a:xfrm>
          </p:grpSpPr>
          <p:sp>
            <p:nvSpPr>
              <p:cNvPr id="225" name="Google Shape;225;p14"/>
              <p:cNvSpPr/>
              <p:nvPr/>
            </p:nvSpPr>
            <p:spPr>
              <a:xfrm>
                <a:off x="900125" y="4259200"/>
                <a:ext cx="1728900" cy="317700"/>
              </a:xfrm>
              <a:prstGeom prst="rect">
                <a:avLst/>
              </a:prstGeom>
              <a:solidFill>
                <a:srgbClr val="F6F5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4"/>
              <p:cNvSpPr txBox="1"/>
              <p:nvPr/>
            </p:nvSpPr>
            <p:spPr>
              <a:xfrm>
                <a:off x="1257351" y="4341100"/>
                <a:ext cx="13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414042"/>
                    </a:solidFill>
                    <a:latin typeface="Lora SemiBold"/>
                    <a:ea typeface="Lora SemiBold"/>
                    <a:cs typeface="Lora SemiBold"/>
                    <a:sym typeface="Lora SemiBold"/>
                  </a:rPr>
                  <a:t>Other</a:t>
                </a:r>
                <a:endParaRPr sz="1000">
                  <a:solidFill>
                    <a:srgbClr val="414042"/>
                  </a:solidFill>
                  <a:latin typeface="Lora SemiBold"/>
                  <a:ea typeface="Lora SemiBold"/>
                  <a:cs typeface="Lora SemiBold"/>
                  <a:sym typeface="Lora SemiBold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990600" y="4330000"/>
                <a:ext cx="176100" cy="176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8" name="Google Shape;228;p14"/>
          <p:cNvGrpSpPr/>
          <p:nvPr/>
        </p:nvGrpSpPr>
        <p:grpSpPr>
          <a:xfrm>
            <a:off x="890625" y="6850038"/>
            <a:ext cx="5777100" cy="350513"/>
            <a:chOff x="890625" y="5688350"/>
            <a:chExt cx="5777100" cy="350513"/>
          </a:xfrm>
        </p:grpSpPr>
        <p:sp>
          <p:nvSpPr>
            <p:cNvPr id="229" name="Google Shape;229;p14"/>
            <p:cNvSpPr txBox="1"/>
            <p:nvPr/>
          </p:nvSpPr>
          <p:spPr>
            <a:xfrm>
              <a:off x="890625" y="5688350"/>
              <a:ext cx="5777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414042"/>
                  </a:solidFill>
                  <a:latin typeface="Lora"/>
                  <a:ea typeface="Lora"/>
                  <a:cs typeface="Lora"/>
                  <a:sym typeface="Lora"/>
                </a:rPr>
                <a:t>WRITE HERE IF YOU HAVE ANY SUGGESTION FOR US</a:t>
              </a:r>
              <a:endParaRPr b="1">
                <a:solidFill>
                  <a:srgbClr val="41404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230" name="Google Shape;230;p14"/>
            <p:cNvCxnSpPr/>
            <p:nvPr/>
          </p:nvCxnSpPr>
          <p:spPr>
            <a:xfrm>
              <a:off x="904875" y="6038863"/>
              <a:ext cx="5757900" cy="0"/>
            </a:xfrm>
            <a:prstGeom prst="straightConnector1">
              <a:avLst/>
            </a:prstGeom>
            <a:noFill/>
            <a:ln cap="flat" cmpd="sng" w="28575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31" name="Google Shape;231;p14"/>
          <p:cNvCxnSpPr/>
          <p:nvPr/>
        </p:nvCxnSpPr>
        <p:spPr>
          <a:xfrm>
            <a:off x="900125" y="7505713"/>
            <a:ext cx="57627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00125" y="7823697"/>
            <a:ext cx="57627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00125" y="8141681"/>
            <a:ext cx="57627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14"/>
          <p:cNvCxnSpPr/>
          <p:nvPr/>
        </p:nvCxnSpPr>
        <p:spPr>
          <a:xfrm>
            <a:off x="900125" y="8459666"/>
            <a:ext cx="57627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14"/>
          <p:cNvCxnSpPr/>
          <p:nvPr/>
        </p:nvCxnSpPr>
        <p:spPr>
          <a:xfrm>
            <a:off x="900125" y="8777650"/>
            <a:ext cx="5762700" cy="0"/>
          </a:xfrm>
          <a:prstGeom prst="straightConnector1">
            <a:avLst/>
          </a:prstGeom>
          <a:noFill/>
          <a:ln cap="flat" cmpd="sng" w="19050">
            <a:solidFill>
              <a:srgbClr val="D9D8D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