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Lst>
  <p:sldSz cy="10692000" cx="7560000"/>
  <p:notesSz cx="6858000" cy="9144000"/>
  <p:embeddedFontLst>
    <p:embeddedFont>
      <p:font typeface="Cormorant Garamond"/>
      <p:regular r:id="rId6"/>
      <p:bold r:id="rId7"/>
      <p:italic r:id="rId8"/>
      <p:boldItalic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CormorantGaramond-boldItalic.fntdata"/><Relationship Id="rId5" Type="http://schemas.openxmlformats.org/officeDocument/2006/relationships/slide" Target="slides/slide1.xml"/><Relationship Id="rId6" Type="http://schemas.openxmlformats.org/officeDocument/2006/relationships/font" Target="fonts/CormorantGaramond-regular.fntdata"/><Relationship Id="rId7" Type="http://schemas.openxmlformats.org/officeDocument/2006/relationships/font" Target="fonts/CormorantGaramond-bold.fntdata"/><Relationship Id="rId8" Type="http://schemas.openxmlformats.org/officeDocument/2006/relationships/font" Target="fonts/CormorantGaramon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449975" y="1473695"/>
            <a:ext cx="6660000" cy="315000"/>
          </a:xfrm>
          <a:prstGeom prst="rect">
            <a:avLst/>
          </a:prstGeom>
          <a:solidFill>
            <a:srgbClr val="DEECEA"/>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uk" sz="1700">
                <a:solidFill>
                  <a:srgbClr val="525252"/>
                </a:solidFill>
                <a:latin typeface="Cormorant Garamond"/>
                <a:ea typeface="Cormorant Garamond"/>
                <a:cs typeface="Cormorant Garamond"/>
                <a:sym typeface="Cormorant Garamond"/>
              </a:rPr>
              <a:t>SUMMARY</a:t>
            </a:r>
            <a:endParaRPr b="1" sz="1700">
              <a:solidFill>
                <a:srgbClr val="525252"/>
              </a:solidFill>
              <a:latin typeface="Cormorant Garamond"/>
              <a:ea typeface="Cormorant Garamond"/>
              <a:cs typeface="Cormorant Garamond"/>
              <a:sym typeface="Cormorant Garamond"/>
            </a:endParaRPr>
          </a:p>
        </p:txBody>
      </p:sp>
      <p:sp>
        <p:nvSpPr>
          <p:cNvPr id="55" name="Google Shape;55;p13"/>
          <p:cNvSpPr txBox="1"/>
          <p:nvPr/>
        </p:nvSpPr>
        <p:spPr>
          <a:xfrm>
            <a:off x="1611150" y="486151"/>
            <a:ext cx="4337700" cy="477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3100">
                <a:solidFill>
                  <a:srgbClr val="525252"/>
                </a:solidFill>
                <a:latin typeface="Cormorant Garamond"/>
                <a:ea typeface="Cormorant Garamond"/>
                <a:cs typeface="Cormorant Garamond"/>
                <a:sym typeface="Cormorant Garamond"/>
              </a:rPr>
              <a:t>OLIVER GRANT</a:t>
            </a:r>
            <a:endParaRPr b="1" sz="3100">
              <a:solidFill>
                <a:srgbClr val="525252"/>
              </a:solidFill>
              <a:latin typeface="Cormorant Garamond"/>
              <a:ea typeface="Cormorant Garamond"/>
              <a:cs typeface="Cormorant Garamond"/>
              <a:sym typeface="Cormorant Garamond"/>
            </a:endParaRPr>
          </a:p>
        </p:txBody>
      </p:sp>
      <p:cxnSp>
        <p:nvCxnSpPr>
          <p:cNvPr id="56" name="Google Shape;56;p13"/>
          <p:cNvCxnSpPr/>
          <p:nvPr/>
        </p:nvCxnSpPr>
        <p:spPr>
          <a:xfrm>
            <a:off x="450000" y="1158641"/>
            <a:ext cx="6660600" cy="0"/>
          </a:xfrm>
          <a:prstGeom prst="straightConnector1">
            <a:avLst/>
          </a:prstGeom>
          <a:noFill/>
          <a:ln cap="flat" cmpd="sng" w="19050">
            <a:solidFill>
              <a:schemeClr val="dk2"/>
            </a:solidFill>
            <a:prstDash val="solid"/>
            <a:round/>
            <a:headEnd len="med" w="med" type="none"/>
            <a:tailEnd len="med" w="med" type="none"/>
          </a:ln>
        </p:spPr>
      </p:cxnSp>
      <p:cxnSp>
        <p:nvCxnSpPr>
          <p:cNvPr id="57" name="Google Shape;57;p13"/>
          <p:cNvCxnSpPr/>
          <p:nvPr/>
        </p:nvCxnSpPr>
        <p:spPr>
          <a:xfrm>
            <a:off x="450000" y="1473691"/>
            <a:ext cx="6660600" cy="0"/>
          </a:xfrm>
          <a:prstGeom prst="straightConnector1">
            <a:avLst/>
          </a:prstGeom>
          <a:noFill/>
          <a:ln cap="flat" cmpd="sng" w="19050">
            <a:solidFill>
              <a:schemeClr val="dk2"/>
            </a:solidFill>
            <a:prstDash val="solid"/>
            <a:round/>
            <a:headEnd len="med" w="med" type="none"/>
            <a:tailEnd len="med" w="med" type="none"/>
          </a:ln>
        </p:spPr>
      </p:cxnSp>
      <p:sp>
        <p:nvSpPr>
          <p:cNvPr id="58" name="Google Shape;58;p13"/>
          <p:cNvSpPr txBox="1"/>
          <p:nvPr/>
        </p:nvSpPr>
        <p:spPr>
          <a:xfrm>
            <a:off x="458475" y="1231569"/>
            <a:ext cx="6643200" cy="169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1100">
                <a:solidFill>
                  <a:srgbClr val="525252"/>
                </a:solidFill>
                <a:latin typeface="Cormorant Garamond"/>
                <a:ea typeface="Cormorant Garamond"/>
                <a:cs typeface="Cormorant Garamond"/>
                <a:sym typeface="Cormorant Garamond"/>
              </a:rPr>
              <a:t>Email: ogrant@mail.ltd   |   Phone: (456) 789-1234   |   Location: Detroit, MI   |   LinkedIn: linkedin.com/in/exolivergrant</a:t>
            </a:r>
            <a:endParaRPr b="1" sz="1100">
              <a:solidFill>
                <a:srgbClr val="525252"/>
              </a:solidFill>
              <a:latin typeface="Cormorant Garamond"/>
              <a:ea typeface="Cormorant Garamond"/>
              <a:cs typeface="Cormorant Garamond"/>
              <a:sym typeface="Cormorant Garamond"/>
            </a:endParaRPr>
          </a:p>
        </p:txBody>
      </p:sp>
      <p:sp>
        <p:nvSpPr>
          <p:cNvPr id="59" name="Google Shape;59;p13"/>
          <p:cNvSpPr txBox="1"/>
          <p:nvPr/>
        </p:nvSpPr>
        <p:spPr>
          <a:xfrm>
            <a:off x="458475" y="1970978"/>
            <a:ext cx="6643200" cy="558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Resourceful customer service specialist with over 7 years of experience delivering exceptional support in both retail and corporate environments. Skilled in rapidly resolving client issues, providing product knowledge, and strengthening customer loyalty. Ready to enhance brand reputation and optimize for the team at Example Incorporated.</a:t>
            </a:r>
            <a:endParaRPr b="1" sz="1100">
              <a:solidFill>
                <a:srgbClr val="525252"/>
              </a:solidFill>
              <a:latin typeface="Cormorant Garamond"/>
              <a:ea typeface="Cormorant Garamond"/>
              <a:cs typeface="Cormorant Garamond"/>
              <a:sym typeface="Cormorant Garamond"/>
            </a:endParaRPr>
          </a:p>
        </p:txBody>
      </p:sp>
      <p:sp>
        <p:nvSpPr>
          <p:cNvPr id="60" name="Google Shape;60;p13"/>
          <p:cNvSpPr/>
          <p:nvPr/>
        </p:nvSpPr>
        <p:spPr>
          <a:xfrm>
            <a:off x="450125" y="2842229"/>
            <a:ext cx="6660300" cy="315000"/>
          </a:xfrm>
          <a:prstGeom prst="rect">
            <a:avLst/>
          </a:prstGeom>
          <a:solidFill>
            <a:srgbClr val="DEECEA"/>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uk" sz="1700">
                <a:solidFill>
                  <a:srgbClr val="525252"/>
                </a:solidFill>
                <a:latin typeface="Cormorant Garamond"/>
                <a:ea typeface="Cormorant Garamond"/>
                <a:cs typeface="Cormorant Garamond"/>
                <a:sym typeface="Cormorant Garamond"/>
              </a:rPr>
              <a:t>WORK EXPERIENCE</a:t>
            </a:r>
            <a:endParaRPr b="1" sz="1700">
              <a:solidFill>
                <a:srgbClr val="525252"/>
              </a:solidFill>
              <a:latin typeface="Cormorant Garamond"/>
              <a:ea typeface="Cormorant Garamond"/>
              <a:cs typeface="Cormorant Garamond"/>
              <a:sym typeface="Cormorant Garamond"/>
            </a:endParaRPr>
          </a:p>
        </p:txBody>
      </p:sp>
      <p:cxnSp>
        <p:nvCxnSpPr>
          <p:cNvPr id="61" name="Google Shape;61;p13"/>
          <p:cNvCxnSpPr/>
          <p:nvPr/>
        </p:nvCxnSpPr>
        <p:spPr>
          <a:xfrm>
            <a:off x="450000" y="2842225"/>
            <a:ext cx="6660300" cy="0"/>
          </a:xfrm>
          <a:prstGeom prst="straightConnector1">
            <a:avLst/>
          </a:prstGeom>
          <a:noFill/>
          <a:ln cap="flat" cmpd="sng" w="19050">
            <a:solidFill>
              <a:srgbClr val="525252"/>
            </a:solidFill>
            <a:prstDash val="solid"/>
            <a:round/>
            <a:headEnd len="med" w="med" type="none"/>
            <a:tailEnd len="med" w="med" type="none"/>
          </a:ln>
        </p:spPr>
      </p:cxnSp>
      <p:sp>
        <p:nvSpPr>
          <p:cNvPr id="62" name="Google Shape;62;p13"/>
          <p:cNvSpPr txBox="1"/>
          <p:nvPr/>
        </p:nvSpPr>
        <p:spPr>
          <a:xfrm>
            <a:off x="446774" y="3339204"/>
            <a:ext cx="27546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CUSTOMER SERVICE REPRESENTATIVE</a:t>
            </a:r>
            <a:endParaRPr b="1" sz="1150">
              <a:solidFill>
                <a:srgbClr val="525252"/>
              </a:solidFill>
              <a:latin typeface="Cormorant Garamond"/>
              <a:ea typeface="Cormorant Garamond"/>
              <a:cs typeface="Cormorant Garamond"/>
              <a:sym typeface="Cormorant Garamond"/>
            </a:endParaRPr>
          </a:p>
        </p:txBody>
      </p:sp>
      <p:sp>
        <p:nvSpPr>
          <p:cNvPr id="63" name="Google Shape;63;p13"/>
          <p:cNvSpPr txBox="1"/>
          <p:nvPr/>
        </p:nvSpPr>
        <p:spPr>
          <a:xfrm>
            <a:off x="3201374" y="3339204"/>
            <a:ext cx="14319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50">
                <a:solidFill>
                  <a:srgbClr val="525252"/>
                </a:solidFill>
                <a:latin typeface="Cormorant Garamond"/>
                <a:ea typeface="Cormorant Garamond"/>
                <a:cs typeface="Cormorant Garamond"/>
                <a:sym typeface="Cormorant Garamond"/>
              </a:rPr>
              <a:t>Streamline Logistic</a:t>
            </a:r>
            <a:endParaRPr sz="1150">
              <a:solidFill>
                <a:srgbClr val="525252"/>
              </a:solidFill>
              <a:latin typeface="Cormorant Garamond"/>
              <a:ea typeface="Cormorant Garamond"/>
              <a:cs typeface="Cormorant Garamond"/>
              <a:sym typeface="Cormorant Garamond"/>
            </a:endParaRPr>
          </a:p>
        </p:txBody>
      </p:sp>
      <p:sp>
        <p:nvSpPr>
          <p:cNvPr id="64" name="Google Shape;64;p13"/>
          <p:cNvSpPr txBox="1"/>
          <p:nvPr/>
        </p:nvSpPr>
        <p:spPr>
          <a:xfrm>
            <a:off x="5046100" y="3339204"/>
            <a:ext cx="2067000" cy="1770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May 2019 – Present | Detroit, MI</a:t>
            </a:r>
            <a:endParaRPr b="1" sz="1150">
              <a:solidFill>
                <a:srgbClr val="525252"/>
              </a:solidFill>
              <a:latin typeface="Cormorant Garamond"/>
              <a:ea typeface="Cormorant Garamond"/>
              <a:cs typeface="Cormorant Garamond"/>
              <a:sym typeface="Cormorant Garamond"/>
            </a:endParaRPr>
          </a:p>
        </p:txBody>
      </p:sp>
      <p:sp>
        <p:nvSpPr>
          <p:cNvPr id="65" name="Google Shape;65;p13"/>
          <p:cNvSpPr txBox="1"/>
          <p:nvPr/>
        </p:nvSpPr>
        <p:spPr>
          <a:xfrm>
            <a:off x="458375" y="3724990"/>
            <a:ext cx="6643200" cy="753600"/>
          </a:xfrm>
          <a:prstGeom prst="rect">
            <a:avLst/>
          </a:prstGeom>
          <a:noFill/>
          <a:ln>
            <a:noFill/>
          </a:ln>
        </p:spPr>
        <p:txBody>
          <a:bodyPr anchorCtr="0" anchor="t" bIns="0" lIns="0" spcFirstLastPara="1" rIns="0" wrap="square" tIns="0">
            <a:spAutoFit/>
          </a:bodyPr>
          <a:lstStyle/>
          <a:p>
            <a:pPr indent="-300250" lvl="0" marL="316800" rtl="0" algn="l">
              <a:lnSpc>
                <a:spcPct val="115000"/>
              </a:lnSpc>
              <a:spcBef>
                <a:spcPts val="120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Reduced ticket resolution time by 20% through the introduction of a new ticket triage system.</a:t>
            </a:r>
            <a:endParaRPr b="1" sz="1100">
              <a:solidFill>
                <a:srgbClr val="525252"/>
              </a:solidFill>
              <a:latin typeface="Cormorant Garamond"/>
              <a:ea typeface="Cormorant Garamond"/>
              <a:cs typeface="Cormorant Garamond"/>
              <a:sym typeface="Cormorant Garamond"/>
            </a:endParaRPr>
          </a:p>
          <a:p>
            <a:pPr indent="-300250" lvl="0" marL="3168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Handled a high volume of calls and emails daily, maintaining a 95% customer satisfaction score.</a:t>
            </a:r>
            <a:endParaRPr b="1" sz="1100">
              <a:solidFill>
                <a:srgbClr val="525252"/>
              </a:solidFill>
              <a:latin typeface="Cormorant Garamond"/>
              <a:ea typeface="Cormorant Garamond"/>
              <a:cs typeface="Cormorant Garamond"/>
              <a:sym typeface="Cormorant Garamond"/>
            </a:endParaRPr>
          </a:p>
          <a:p>
            <a:pPr indent="-300250" lvl="0" marL="3168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Provided ongoing feedback to the operations team, resulting in the rollout of more efficient delivery routes.</a:t>
            </a:r>
            <a:endParaRPr b="1" sz="1100">
              <a:solidFill>
                <a:srgbClr val="525252"/>
              </a:solidFill>
              <a:latin typeface="Cormorant Garamond"/>
              <a:ea typeface="Cormorant Garamond"/>
              <a:cs typeface="Cormorant Garamond"/>
              <a:sym typeface="Cormorant Garamond"/>
            </a:endParaRPr>
          </a:p>
          <a:p>
            <a:pPr indent="-300250" lvl="0" marL="3168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Organized and facilitated weekly training sessions to improve communication techniques among junior staff.</a:t>
            </a:r>
            <a:endParaRPr b="1" sz="1100">
              <a:solidFill>
                <a:srgbClr val="525252"/>
              </a:solidFill>
              <a:latin typeface="Cormorant Garamond"/>
              <a:ea typeface="Cormorant Garamond"/>
              <a:cs typeface="Cormorant Garamond"/>
              <a:sym typeface="Cormorant Garamond"/>
            </a:endParaRPr>
          </a:p>
        </p:txBody>
      </p:sp>
      <p:sp>
        <p:nvSpPr>
          <p:cNvPr id="66" name="Google Shape;66;p13"/>
          <p:cNvSpPr txBox="1"/>
          <p:nvPr/>
        </p:nvSpPr>
        <p:spPr>
          <a:xfrm>
            <a:off x="446774" y="4870036"/>
            <a:ext cx="27546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CLIENT SUPPORT COORDINATOR</a:t>
            </a:r>
            <a:endParaRPr b="1" sz="1150">
              <a:solidFill>
                <a:srgbClr val="525252"/>
              </a:solidFill>
              <a:latin typeface="Cormorant Garamond"/>
              <a:ea typeface="Cormorant Garamond"/>
              <a:cs typeface="Cormorant Garamond"/>
              <a:sym typeface="Cormorant Garamond"/>
            </a:endParaRPr>
          </a:p>
        </p:txBody>
      </p:sp>
      <p:sp>
        <p:nvSpPr>
          <p:cNvPr id="67" name="Google Shape;67;p13"/>
          <p:cNvSpPr txBox="1"/>
          <p:nvPr/>
        </p:nvSpPr>
        <p:spPr>
          <a:xfrm>
            <a:off x="2857849" y="4870025"/>
            <a:ext cx="14319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50">
                <a:solidFill>
                  <a:srgbClr val="525252"/>
                </a:solidFill>
                <a:latin typeface="Cormorant Garamond"/>
                <a:ea typeface="Cormorant Garamond"/>
                <a:cs typeface="Cormorant Garamond"/>
                <a:sym typeface="Cormorant Garamond"/>
              </a:rPr>
              <a:t>NovaTech Retail</a:t>
            </a:r>
            <a:endParaRPr sz="1150">
              <a:solidFill>
                <a:srgbClr val="525252"/>
              </a:solidFill>
              <a:latin typeface="Cormorant Garamond"/>
              <a:ea typeface="Cormorant Garamond"/>
              <a:cs typeface="Cormorant Garamond"/>
              <a:sym typeface="Cormorant Garamond"/>
            </a:endParaRPr>
          </a:p>
        </p:txBody>
      </p:sp>
      <p:sp>
        <p:nvSpPr>
          <p:cNvPr id="68" name="Google Shape;68;p13"/>
          <p:cNvSpPr txBox="1"/>
          <p:nvPr/>
        </p:nvSpPr>
        <p:spPr>
          <a:xfrm>
            <a:off x="4741675" y="4870029"/>
            <a:ext cx="2371500" cy="1770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August 2015 – April 2019 | Chicago, IL</a:t>
            </a:r>
            <a:endParaRPr b="1" sz="1150">
              <a:solidFill>
                <a:srgbClr val="525252"/>
              </a:solidFill>
              <a:latin typeface="Cormorant Garamond"/>
              <a:ea typeface="Cormorant Garamond"/>
              <a:cs typeface="Cormorant Garamond"/>
              <a:sym typeface="Cormorant Garamond"/>
            </a:endParaRPr>
          </a:p>
        </p:txBody>
      </p:sp>
      <p:sp>
        <p:nvSpPr>
          <p:cNvPr id="69" name="Google Shape;69;p13"/>
          <p:cNvSpPr txBox="1"/>
          <p:nvPr/>
        </p:nvSpPr>
        <p:spPr>
          <a:xfrm>
            <a:off x="458375" y="5250994"/>
            <a:ext cx="6643200" cy="753600"/>
          </a:xfrm>
          <a:prstGeom prst="rect">
            <a:avLst/>
          </a:prstGeom>
          <a:noFill/>
          <a:ln>
            <a:noFill/>
          </a:ln>
        </p:spPr>
        <p:txBody>
          <a:bodyPr anchorCtr="0" anchor="t" bIns="0" lIns="0" spcFirstLastPara="1" rIns="0" wrap="square" tIns="0">
            <a:spAutoFit/>
          </a:bodyPr>
          <a:lstStyle/>
          <a:p>
            <a:pPr indent="-300250" lvl="0" marL="3168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Processed an average of 70 customer interactions per day, maintaining a positive and solutions-focused approach</a:t>
            </a:r>
            <a:endParaRPr b="1" sz="1100">
              <a:solidFill>
                <a:srgbClr val="525252"/>
              </a:solidFill>
              <a:latin typeface="Cormorant Garamond"/>
              <a:ea typeface="Cormorant Garamond"/>
              <a:cs typeface="Cormorant Garamond"/>
              <a:sym typeface="Cormorant Garamond"/>
            </a:endParaRPr>
          </a:p>
          <a:p>
            <a:pPr indent="-300250" lvl="0" marL="3168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Improved overall loyalty by 15% through targeted follow-up and personalized promotional offers</a:t>
            </a:r>
            <a:endParaRPr b="1" sz="1100">
              <a:solidFill>
                <a:srgbClr val="525252"/>
              </a:solidFill>
              <a:latin typeface="Cormorant Garamond"/>
              <a:ea typeface="Cormorant Garamond"/>
              <a:cs typeface="Cormorant Garamond"/>
              <a:sym typeface="Cormorant Garamond"/>
            </a:endParaRPr>
          </a:p>
          <a:p>
            <a:pPr indent="-300250" lvl="0" marL="3168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Collaborated closely with the product team to address recurring issues, providing feedback that influenced design </a:t>
            </a:r>
            <a:endParaRPr b="1" sz="1100">
              <a:solidFill>
                <a:srgbClr val="525252"/>
              </a:solidFill>
              <a:latin typeface="Cormorant Garamond"/>
              <a:ea typeface="Cormorant Garamond"/>
              <a:cs typeface="Cormorant Garamond"/>
              <a:sym typeface="Cormorant Garamond"/>
            </a:endParaRPr>
          </a:p>
          <a:p>
            <a:pPr indent="0" lvl="0" marL="31680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improvements</a:t>
            </a:r>
            <a:endParaRPr b="1" sz="1100">
              <a:solidFill>
                <a:srgbClr val="525252"/>
              </a:solidFill>
              <a:latin typeface="Cormorant Garamond"/>
              <a:ea typeface="Cormorant Garamond"/>
              <a:cs typeface="Cormorant Garamond"/>
              <a:sym typeface="Cormorant Garamond"/>
            </a:endParaRPr>
          </a:p>
        </p:txBody>
      </p:sp>
      <p:sp>
        <p:nvSpPr>
          <p:cNvPr id="70" name="Google Shape;70;p13"/>
          <p:cNvSpPr txBox="1"/>
          <p:nvPr/>
        </p:nvSpPr>
        <p:spPr>
          <a:xfrm>
            <a:off x="446775" y="6203604"/>
            <a:ext cx="22449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CUSTOMER SERVICE INTERN</a:t>
            </a:r>
            <a:endParaRPr b="1" sz="1150">
              <a:solidFill>
                <a:srgbClr val="525252"/>
              </a:solidFill>
              <a:latin typeface="Cormorant Garamond"/>
              <a:ea typeface="Cormorant Garamond"/>
              <a:cs typeface="Cormorant Garamond"/>
              <a:sym typeface="Cormorant Garamond"/>
            </a:endParaRPr>
          </a:p>
        </p:txBody>
      </p:sp>
      <p:sp>
        <p:nvSpPr>
          <p:cNvPr id="71" name="Google Shape;71;p13"/>
          <p:cNvSpPr txBox="1"/>
          <p:nvPr/>
        </p:nvSpPr>
        <p:spPr>
          <a:xfrm>
            <a:off x="2542249" y="6203594"/>
            <a:ext cx="14319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50">
                <a:solidFill>
                  <a:srgbClr val="525252"/>
                </a:solidFill>
                <a:latin typeface="Cormorant Garamond"/>
                <a:ea typeface="Cormorant Garamond"/>
                <a:cs typeface="Cormorant Garamond"/>
                <a:sym typeface="Cormorant Garamond"/>
              </a:rPr>
              <a:t>Maple Grove Medical</a:t>
            </a:r>
            <a:endParaRPr sz="1150">
              <a:solidFill>
                <a:srgbClr val="525252"/>
              </a:solidFill>
              <a:latin typeface="Cormorant Garamond"/>
              <a:ea typeface="Cormorant Garamond"/>
              <a:cs typeface="Cormorant Garamond"/>
              <a:sym typeface="Cormorant Garamond"/>
            </a:endParaRPr>
          </a:p>
        </p:txBody>
      </p:sp>
      <p:sp>
        <p:nvSpPr>
          <p:cNvPr id="72" name="Google Shape;72;p13"/>
          <p:cNvSpPr txBox="1"/>
          <p:nvPr/>
        </p:nvSpPr>
        <p:spPr>
          <a:xfrm>
            <a:off x="4741675" y="6203598"/>
            <a:ext cx="2371500" cy="1770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May 2014 – July 2015 | Lansing, MI</a:t>
            </a:r>
            <a:endParaRPr b="1" sz="1150">
              <a:solidFill>
                <a:srgbClr val="525252"/>
              </a:solidFill>
              <a:latin typeface="Cormorant Garamond"/>
              <a:ea typeface="Cormorant Garamond"/>
              <a:cs typeface="Cormorant Garamond"/>
              <a:sym typeface="Cormorant Garamond"/>
            </a:endParaRPr>
          </a:p>
        </p:txBody>
      </p:sp>
      <p:sp>
        <p:nvSpPr>
          <p:cNvPr id="73" name="Google Shape;73;p13"/>
          <p:cNvSpPr txBox="1"/>
          <p:nvPr/>
        </p:nvSpPr>
        <p:spPr>
          <a:xfrm>
            <a:off x="446775" y="6596030"/>
            <a:ext cx="6657900" cy="558600"/>
          </a:xfrm>
          <a:prstGeom prst="rect">
            <a:avLst/>
          </a:prstGeom>
          <a:noFill/>
          <a:ln>
            <a:noFill/>
          </a:ln>
        </p:spPr>
        <p:txBody>
          <a:bodyPr anchorCtr="0" anchor="t" bIns="0" lIns="0" spcFirstLastPara="1" rIns="0" wrap="square" tIns="0">
            <a:spAutoFit/>
          </a:bodyPr>
          <a:lstStyle/>
          <a:p>
            <a:pPr indent="-298450" lvl="0" marL="457200" rtl="0" algn="l">
              <a:lnSpc>
                <a:spcPct val="115000"/>
              </a:lnSpc>
              <a:spcBef>
                <a:spcPts val="120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Assisted patients with appointment scheduling and insurance queries, maintaining polite communication.</a:t>
            </a:r>
            <a:endParaRPr b="1" sz="1100">
              <a:solidFill>
                <a:srgbClr val="525252"/>
              </a:solidFill>
              <a:latin typeface="Cormorant Garamond"/>
              <a:ea typeface="Cormorant Garamond"/>
              <a:cs typeface="Cormorant Garamond"/>
              <a:sym typeface="Cormorant Garamond"/>
            </a:endParaRPr>
          </a:p>
          <a:p>
            <a:pPr indent="-298450" lvl="0" marL="4572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Compiled weekly customer feedback reports, identifying recurring trends for management review.</a:t>
            </a:r>
            <a:endParaRPr b="1" sz="1100">
              <a:solidFill>
                <a:srgbClr val="525252"/>
              </a:solidFill>
              <a:latin typeface="Cormorant Garamond"/>
              <a:ea typeface="Cormorant Garamond"/>
              <a:cs typeface="Cormorant Garamond"/>
              <a:sym typeface="Cormorant Garamond"/>
            </a:endParaRPr>
          </a:p>
          <a:p>
            <a:pPr indent="-298450" lvl="0" marL="457200" rtl="0" algn="l">
              <a:lnSpc>
                <a:spcPct val="115000"/>
              </a:lnSpc>
              <a:spcBef>
                <a:spcPts val="0"/>
              </a:spcBef>
              <a:spcAft>
                <a:spcPts val="0"/>
              </a:spcAft>
              <a:buClr>
                <a:srgbClr val="DEECEA"/>
              </a:buClr>
              <a:buSzPts val="1100"/>
              <a:buFont typeface="Cormorant Garamond"/>
              <a:buChar char="●"/>
            </a:pPr>
            <a:r>
              <a:rPr b="1" lang="uk" sz="1100">
                <a:solidFill>
                  <a:srgbClr val="525252"/>
                </a:solidFill>
                <a:latin typeface="Cormorant Garamond"/>
                <a:ea typeface="Cormorant Garamond"/>
                <a:cs typeface="Cormorant Garamond"/>
                <a:sym typeface="Cormorant Garamond"/>
              </a:rPr>
              <a:t>Organized electronic records in Excel, improving data accuracy and reducing paperwork by 30%.</a:t>
            </a:r>
            <a:endParaRPr b="1" sz="1100">
              <a:solidFill>
                <a:srgbClr val="525252"/>
              </a:solidFill>
              <a:latin typeface="Cormorant Garamond"/>
              <a:ea typeface="Cormorant Garamond"/>
              <a:cs typeface="Cormorant Garamond"/>
              <a:sym typeface="Cormorant Garamond"/>
            </a:endParaRPr>
          </a:p>
        </p:txBody>
      </p:sp>
      <p:sp>
        <p:nvSpPr>
          <p:cNvPr id="74" name="Google Shape;74;p13"/>
          <p:cNvSpPr/>
          <p:nvPr/>
        </p:nvSpPr>
        <p:spPr>
          <a:xfrm>
            <a:off x="450000" y="7408154"/>
            <a:ext cx="6660000" cy="315000"/>
          </a:xfrm>
          <a:prstGeom prst="rect">
            <a:avLst/>
          </a:prstGeom>
          <a:solidFill>
            <a:srgbClr val="DEECEA"/>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uk" sz="1700">
                <a:solidFill>
                  <a:srgbClr val="525252"/>
                </a:solidFill>
                <a:latin typeface="Cormorant Garamond"/>
                <a:ea typeface="Cormorant Garamond"/>
                <a:cs typeface="Cormorant Garamond"/>
                <a:sym typeface="Cormorant Garamond"/>
              </a:rPr>
              <a:t>EDUCATION</a:t>
            </a:r>
            <a:endParaRPr b="1" sz="1700">
              <a:solidFill>
                <a:srgbClr val="525252"/>
              </a:solidFill>
              <a:latin typeface="Cormorant Garamond"/>
              <a:ea typeface="Cormorant Garamond"/>
              <a:cs typeface="Cormorant Garamond"/>
              <a:sym typeface="Cormorant Garamond"/>
            </a:endParaRPr>
          </a:p>
        </p:txBody>
      </p:sp>
      <p:cxnSp>
        <p:nvCxnSpPr>
          <p:cNvPr id="75" name="Google Shape;75;p13"/>
          <p:cNvCxnSpPr/>
          <p:nvPr/>
        </p:nvCxnSpPr>
        <p:spPr>
          <a:xfrm>
            <a:off x="450000" y="7408147"/>
            <a:ext cx="6660300" cy="0"/>
          </a:xfrm>
          <a:prstGeom prst="straightConnector1">
            <a:avLst/>
          </a:prstGeom>
          <a:noFill/>
          <a:ln cap="flat" cmpd="sng" w="19050">
            <a:solidFill>
              <a:srgbClr val="525252"/>
            </a:solidFill>
            <a:prstDash val="solid"/>
            <a:round/>
            <a:headEnd len="med" w="med" type="none"/>
            <a:tailEnd len="med" w="med" type="none"/>
          </a:ln>
        </p:spPr>
      </p:cxnSp>
      <p:sp>
        <p:nvSpPr>
          <p:cNvPr id="76" name="Google Shape;76;p13"/>
          <p:cNvSpPr txBox="1"/>
          <p:nvPr/>
        </p:nvSpPr>
        <p:spPr>
          <a:xfrm>
            <a:off x="446775" y="7906979"/>
            <a:ext cx="31140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BACHELOR OF ARTS IN COMMUNICATION</a:t>
            </a:r>
            <a:endParaRPr b="1" sz="1150">
              <a:solidFill>
                <a:srgbClr val="525252"/>
              </a:solidFill>
              <a:latin typeface="Cormorant Garamond"/>
              <a:ea typeface="Cormorant Garamond"/>
              <a:cs typeface="Cormorant Garamond"/>
              <a:sym typeface="Cormorant Garamond"/>
            </a:endParaRPr>
          </a:p>
        </p:txBody>
      </p:sp>
      <p:grpSp>
        <p:nvGrpSpPr>
          <p:cNvPr id="77" name="Google Shape;77;p13"/>
          <p:cNvGrpSpPr/>
          <p:nvPr/>
        </p:nvGrpSpPr>
        <p:grpSpPr>
          <a:xfrm>
            <a:off x="446775" y="8289704"/>
            <a:ext cx="3114000" cy="555574"/>
            <a:chOff x="446775" y="8368224"/>
            <a:chExt cx="3114000" cy="555574"/>
          </a:xfrm>
        </p:grpSpPr>
        <p:sp>
          <p:nvSpPr>
            <p:cNvPr id="78" name="Google Shape;78;p13"/>
            <p:cNvSpPr txBox="1"/>
            <p:nvPr/>
          </p:nvSpPr>
          <p:spPr>
            <a:xfrm>
              <a:off x="446775" y="8368224"/>
              <a:ext cx="3114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Michigan State University (2010 – 2014)</a:t>
              </a:r>
              <a:endParaRPr b="1" sz="1100">
                <a:solidFill>
                  <a:srgbClr val="525252"/>
                </a:solidFill>
                <a:latin typeface="Cormorant Garamond"/>
                <a:ea typeface="Cormorant Garamond"/>
                <a:cs typeface="Cormorant Garamond"/>
                <a:sym typeface="Cormorant Garamond"/>
              </a:endParaRPr>
            </a:p>
          </p:txBody>
        </p:sp>
        <p:sp>
          <p:nvSpPr>
            <p:cNvPr id="79" name="Google Shape;79;p13"/>
            <p:cNvSpPr txBox="1"/>
            <p:nvPr/>
          </p:nvSpPr>
          <p:spPr>
            <a:xfrm>
              <a:off x="446775" y="8561411"/>
              <a:ext cx="3114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East Lansing, MI</a:t>
              </a:r>
              <a:endParaRPr b="1" sz="1100">
                <a:solidFill>
                  <a:srgbClr val="525252"/>
                </a:solidFill>
                <a:latin typeface="Cormorant Garamond"/>
                <a:ea typeface="Cormorant Garamond"/>
                <a:cs typeface="Cormorant Garamond"/>
                <a:sym typeface="Cormorant Garamond"/>
              </a:endParaRPr>
            </a:p>
          </p:txBody>
        </p:sp>
        <p:sp>
          <p:nvSpPr>
            <p:cNvPr id="80" name="Google Shape;80;p13"/>
            <p:cNvSpPr txBox="1"/>
            <p:nvPr/>
          </p:nvSpPr>
          <p:spPr>
            <a:xfrm>
              <a:off x="446775" y="8754598"/>
              <a:ext cx="3114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Dean’s List: 4 semesters</a:t>
              </a:r>
              <a:endParaRPr b="1" sz="1100">
                <a:solidFill>
                  <a:srgbClr val="525252"/>
                </a:solidFill>
                <a:latin typeface="Cormorant Garamond"/>
                <a:ea typeface="Cormorant Garamond"/>
                <a:cs typeface="Cormorant Garamond"/>
                <a:sym typeface="Cormorant Garamond"/>
              </a:endParaRPr>
            </a:p>
          </p:txBody>
        </p:sp>
      </p:grpSp>
      <p:sp>
        <p:nvSpPr>
          <p:cNvPr id="81" name="Google Shape;81;p13"/>
          <p:cNvSpPr txBox="1"/>
          <p:nvPr/>
        </p:nvSpPr>
        <p:spPr>
          <a:xfrm>
            <a:off x="4289750" y="7906980"/>
            <a:ext cx="2818200" cy="177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50">
                <a:solidFill>
                  <a:srgbClr val="525252"/>
                </a:solidFill>
                <a:latin typeface="Cormorant Garamond"/>
                <a:ea typeface="Cormorant Garamond"/>
                <a:cs typeface="Cormorant Garamond"/>
                <a:sym typeface="Cormorant Garamond"/>
              </a:rPr>
              <a:t>ASSOCIATE OF SCIENCE IN MARKETING</a:t>
            </a:r>
            <a:endParaRPr b="1" sz="1150">
              <a:solidFill>
                <a:srgbClr val="525252"/>
              </a:solidFill>
              <a:latin typeface="Cormorant Garamond"/>
              <a:ea typeface="Cormorant Garamond"/>
              <a:cs typeface="Cormorant Garamond"/>
              <a:sym typeface="Cormorant Garamond"/>
            </a:endParaRPr>
          </a:p>
        </p:txBody>
      </p:sp>
      <p:grpSp>
        <p:nvGrpSpPr>
          <p:cNvPr id="82" name="Google Shape;82;p13"/>
          <p:cNvGrpSpPr/>
          <p:nvPr/>
        </p:nvGrpSpPr>
        <p:grpSpPr>
          <a:xfrm>
            <a:off x="4289753" y="8289691"/>
            <a:ext cx="2818170" cy="555574"/>
            <a:chOff x="446775" y="8368224"/>
            <a:chExt cx="3114000" cy="555574"/>
          </a:xfrm>
        </p:grpSpPr>
        <p:sp>
          <p:nvSpPr>
            <p:cNvPr id="83" name="Google Shape;83;p13"/>
            <p:cNvSpPr txBox="1"/>
            <p:nvPr/>
          </p:nvSpPr>
          <p:spPr>
            <a:xfrm>
              <a:off x="446775" y="8368224"/>
              <a:ext cx="3114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Detroit Community College (2008 – 2010)</a:t>
              </a:r>
              <a:endParaRPr b="1" sz="1100">
                <a:solidFill>
                  <a:srgbClr val="525252"/>
                </a:solidFill>
                <a:latin typeface="Cormorant Garamond"/>
                <a:ea typeface="Cormorant Garamond"/>
                <a:cs typeface="Cormorant Garamond"/>
                <a:sym typeface="Cormorant Garamond"/>
              </a:endParaRPr>
            </a:p>
          </p:txBody>
        </p:sp>
        <p:sp>
          <p:nvSpPr>
            <p:cNvPr id="84" name="Google Shape;84;p13"/>
            <p:cNvSpPr txBox="1"/>
            <p:nvPr/>
          </p:nvSpPr>
          <p:spPr>
            <a:xfrm>
              <a:off x="446775" y="8561411"/>
              <a:ext cx="3114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Detroit, MI</a:t>
              </a:r>
              <a:endParaRPr b="1" sz="1100">
                <a:solidFill>
                  <a:srgbClr val="525252"/>
                </a:solidFill>
                <a:latin typeface="Cormorant Garamond"/>
                <a:ea typeface="Cormorant Garamond"/>
                <a:cs typeface="Cormorant Garamond"/>
                <a:sym typeface="Cormorant Garamond"/>
              </a:endParaRPr>
            </a:p>
          </p:txBody>
        </p:sp>
        <p:sp>
          <p:nvSpPr>
            <p:cNvPr id="85" name="Google Shape;85;p13"/>
            <p:cNvSpPr txBox="1"/>
            <p:nvPr/>
          </p:nvSpPr>
          <p:spPr>
            <a:xfrm>
              <a:off x="446775" y="8754598"/>
              <a:ext cx="3114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Graduated with honors</a:t>
              </a:r>
              <a:endParaRPr b="1" sz="1100">
                <a:solidFill>
                  <a:srgbClr val="525252"/>
                </a:solidFill>
                <a:latin typeface="Cormorant Garamond"/>
                <a:ea typeface="Cormorant Garamond"/>
                <a:cs typeface="Cormorant Garamond"/>
                <a:sym typeface="Cormorant Garamond"/>
              </a:endParaRPr>
            </a:p>
          </p:txBody>
        </p:sp>
      </p:grpSp>
      <p:sp>
        <p:nvSpPr>
          <p:cNvPr id="86" name="Google Shape;86;p13"/>
          <p:cNvSpPr/>
          <p:nvPr/>
        </p:nvSpPr>
        <p:spPr>
          <a:xfrm>
            <a:off x="450000" y="9104808"/>
            <a:ext cx="6660000" cy="315000"/>
          </a:xfrm>
          <a:prstGeom prst="rect">
            <a:avLst/>
          </a:prstGeom>
          <a:solidFill>
            <a:srgbClr val="DEECEA"/>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uk" sz="1700">
                <a:solidFill>
                  <a:srgbClr val="525252"/>
                </a:solidFill>
                <a:latin typeface="Cormorant Garamond"/>
                <a:ea typeface="Cormorant Garamond"/>
                <a:cs typeface="Cormorant Garamond"/>
                <a:sym typeface="Cormorant Garamond"/>
              </a:rPr>
              <a:t>SKILLS</a:t>
            </a:r>
            <a:endParaRPr b="1" sz="1700">
              <a:solidFill>
                <a:srgbClr val="525252"/>
              </a:solidFill>
              <a:latin typeface="Cormorant Garamond"/>
              <a:ea typeface="Cormorant Garamond"/>
              <a:cs typeface="Cormorant Garamond"/>
              <a:sym typeface="Cormorant Garamond"/>
            </a:endParaRPr>
          </a:p>
        </p:txBody>
      </p:sp>
      <p:cxnSp>
        <p:nvCxnSpPr>
          <p:cNvPr id="87" name="Google Shape;87;p13"/>
          <p:cNvCxnSpPr/>
          <p:nvPr/>
        </p:nvCxnSpPr>
        <p:spPr>
          <a:xfrm>
            <a:off x="450000" y="9104809"/>
            <a:ext cx="6660300" cy="0"/>
          </a:xfrm>
          <a:prstGeom prst="straightConnector1">
            <a:avLst/>
          </a:prstGeom>
          <a:noFill/>
          <a:ln cap="flat" cmpd="sng" w="19050">
            <a:solidFill>
              <a:srgbClr val="525252"/>
            </a:solidFill>
            <a:prstDash val="solid"/>
            <a:round/>
            <a:headEnd len="med" w="med" type="none"/>
            <a:tailEnd len="med" w="med" type="none"/>
          </a:ln>
        </p:spPr>
      </p:cxnSp>
      <p:grpSp>
        <p:nvGrpSpPr>
          <p:cNvPr id="88" name="Google Shape;88;p13"/>
          <p:cNvGrpSpPr/>
          <p:nvPr/>
        </p:nvGrpSpPr>
        <p:grpSpPr>
          <a:xfrm>
            <a:off x="446775" y="9601007"/>
            <a:ext cx="2009700" cy="555575"/>
            <a:chOff x="446775" y="8368225"/>
            <a:chExt cx="2009700" cy="555575"/>
          </a:xfrm>
        </p:grpSpPr>
        <p:sp>
          <p:nvSpPr>
            <p:cNvPr id="89" name="Google Shape;89;p13"/>
            <p:cNvSpPr txBox="1"/>
            <p:nvPr/>
          </p:nvSpPr>
          <p:spPr>
            <a:xfrm>
              <a:off x="446775" y="8368225"/>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CRM (HubSpot, Salesforce)</a:t>
              </a:r>
              <a:endParaRPr b="1" sz="1100">
                <a:solidFill>
                  <a:srgbClr val="525252"/>
                </a:solidFill>
                <a:latin typeface="Cormorant Garamond"/>
                <a:ea typeface="Cormorant Garamond"/>
                <a:cs typeface="Cormorant Garamond"/>
                <a:sym typeface="Cormorant Garamond"/>
              </a:endParaRPr>
            </a:p>
          </p:txBody>
        </p:sp>
        <p:sp>
          <p:nvSpPr>
            <p:cNvPr id="90" name="Google Shape;90;p13"/>
            <p:cNvSpPr txBox="1"/>
            <p:nvPr/>
          </p:nvSpPr>
          <p:spPr>
            <a:xfrm>
              <a:off x="446775" y="8561412"/>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Conflict resolution &amp; mediation</a:t>
              </a:r>
              <a:endParaRPr b="1" sz="1100">
                <a:solidFill>
                  <a:srgbClr val="525252"/>
                </a:solidFill>
                <a:latin typeface="Cormorant Garamond"/>
                <a:ea typeface="Cormorant Garamond"/>
                <a:cs typeface="Cormorant Garamond"/>
                <a:sym typeface="Cormorant Garamond"/>
              </a:endParaRPr>
            </a:p>
          </p:txBody>
        </p:sp>
        <p:sp>
          <p:nvSpPr>
            <p:cNvPr id="91" name="Google Shape;91;p13"/>
            <p:cNvSpPr txBox="1"/>
            <p:nvPr/>
          </p:nvSpPr>
          <p:spPr>
            <a:xfrm>
              <a:off x="446775" y="8754600"/>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Customer retention strategy</a:t>
              </a:r>
              <a:endParaRPr b="1" sz="1100">
                <a:solidFill>
                  <a:srgbClr val="525252"/>
                </a:solidFill>
                <a:latin typeface="Cormorant Garamond"/>
                <a:ea typeface="Cormorant Garamond"/>
                <a:cs typeface="Cormorant Garamond"/>
                <a:sym typeface="Cormorant Garamond"/>
              </a:endParaRPr>
            </a:p>
          </p:txBody>
        </p:sp>
      </p:grpSp>
      <p:grpSp>
        <p:nvGrpSpPr>
          <p:cNvPr id="92" name="Google Shape;92;p13"/>
          <p:cNvGrpSpPr/>
          <p:nvPr/>
        </p:nvGrpSpPr>
        <p:grpSpPr>
          <a:xfrm>
            <a:off x="2655861" y="9601003"/>
            <a:ext cx="2244835" cy="555575"/>
            <a:chOff x="446775" y="8368225"/>
            <a:chExt cx="2009700" cy="555575"/>
          </a:xfrm>
        </p:grpSpPr>
        <p:sp>
          <p:nvSpPr>
            <p:cNvPr id="93" name="Google Shape;93;p13"/>
            <p:cNvSpPr txBox="1"/>
            <p:nvPr/>
          </p:nvSpPr>
          <p:spPr>
            <a:xfrm>
              <a:off x="446775" y="8368225"/>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Empathy &amp; active listening</a:t>
              </a:r>
              <a:endParaRPr b="1" sz="1100">
                <a:solidFill>
                  <a:srgbClr val="525252"/>
                </a:solidFill>
                <a:latin typeface="Cormorant Garamond"/>
                <a:ea typeface="Cormorant Garamond"/>
                <a:cs typeface="Cormorant Garamond"/>
                <a:sym typeface="Cormorant Garamond"/>
              </a:endParaRPr>
            </a:p>
          </p:txBody>
        </p:sp>
        <p:sp>
          <p:nvSpPr>
            <p:cNvPr id="94" name="Google Shape;94;p13"/>
            <p:cNvSpPr txBox="1"/>
            <p:nvPr/>
          </p:nvSpPr>
          <p:spPr>
            <a:xfrm>
              <a:off x="446775" y="8561412"/>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Microsoft Office &amp; Google Workspace</a:t>
              </a:r>
              <a:endParaRPr b="1" sz="1100">
                <a:solidFill>
                  <a:srgbClr val="525252"/>
                </a:solidFill>
                <a:latin typeface="Cormorant Garamond"/>
                <a:ea typeface="Cormorant Garamond"/>
                <a:cs typeface="Cormorant Garamond"/>
                <a:sym typeface="Cormorant Garamond"/>
              </a:endParaRPr>
            </a:p>
          </p:txBody>
        </p:sp>
        <p:sp>
          <p:nvSpPr>
            <p:cNvPr id="95" name="Google Shape;95;p13"/>
            <p:cNvSpPr txBox="1"/>
            <p:nvPr/>
          </p:nvSpPr>
          <p:spPr>
            <a:xfrm>
              <a:off x="446775" y="8754600"/>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Problem-solving &amp; critical thinking</a:t>
              </a:r>
              <a:endParaRPr b="1" sz="1100">
                <a:solidFill>
                  <a:srgbClr val="525252"/>
                </a:solidFill>
                <a:latin typeface="Cormorant Garamond"/>
                <a:ea typeface="Cormorant Garamond"/>
                <a:cs typeface="Cormorant Garamond"/>
                <a:sym typeface="Cormorant Garamond"/>
              </a:endParaRPr>
            </a:p>
          </p:txBody>
        </p:sp>
      </p:grpSp>
      <p:grpSp>
        <p:nvGrpSpPr>
          <p:cNvPr id="96" name="Google Shape;96;p13"/>
          <p:cNvGrpSpPr/>
          <p:nvPr/>
        </p:nvGrpSpPr>
        <p:grpSpPr>
          <a:xfrm>
            <a:off x="5100097" y="9601003"/>
            <a:ext cx="2153996" cy="555575"/>
            <a:chOff x="446775" y="8368225"/>
            <a:chExt cx="2009700" cy="555575"/>
          </a:xfrm>
        </p:grpSpPr>
        <p:sp>
          <p:nvSpPr>
            <p:cNvPr id="97" name="Google Shape;97;p13"/>
            <p:cNvSpPr txBox="1"/>
            <p:nvPr/>
          </p:nvSpPr>
          <p:spPr>
            <a:xfrm>
              <a:off x="446775" y="8368225"/>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Customer support software</a:t>
              </a:r>
              <a:endParaRPr b="1" sz="1100">
                <a:solidFill>
                  <a:srgbClr val="525252"/>
                </a:solidFill>
                <a:latin typeface="Cormorant Garamond"/>
                <a:ea typeface="Cormorant Garamond"/>
                <a:cs typeface="Cormorant Garamond"/>
                <a:sym typeface="Cormorant Garamond"/>
              </a:endParaRPr>
            </a:p>
          </p:txBody>
        </p:sp>
        <p:sp>
          <p:nvSpPr>
            <p:cNvPr id="98" name="Google Shape;98;p13"/>
            <p:cNvSpPr txBox="1"/>
            <p:nvPr/>
          </p:nvSpPr>
          <p:spPr>
            <a:xfrm>
              <a:off x="446775" y="8561412"/>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Negotiation Skills</a:t>
              </a:r>
              <a:endParaRPr b="1" sz="1100">
                <a:solidFill>
                  <a:srgbClr val="525252"/>
                </a:solidFill>
                <a:latin typeface="Cormorant Garamond"/>
                <a:ea typeface="Cormorant Garamond"/>
                <a:cs typeface="Cormorant Garamond"/>
                <a:sym typeface="Cormorant Garamond"/>
              </a:endParaRPr>
            </a:p>
          </p:txBody>
        </p:sp>
        <p:sp>
          <p:nvSpPr>
            <p:cNvPr id="99" name="Google Shape;99;p13"/>
            <p:cNvSpPr txBox="1"/>
            <p:nvPr/>
          </p:nvSpPr>
          <p:spPr>
            <a:xfrm>
              <a:off x="446775" y="8754600"/>
              <a:ext cx="2009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25252"/>
                  </a:solidFill>
                  <a:latin typeface="Cormorant Garamond"/>
                  <a:ea typeface="Cormorant Garamond"/>
                  <a:cs typeface="Cormorant Garamond"/>
                  <a:sym typeface="Cormorant Garamond"/>
                </a:rPr>
                <a:t>Social media interaction</a:t>
              </a:r>
              <a:endParaRPr b="1" sz="1100">
                <a:solidFill>
                  <a:srgbClr val="525252"/>
                </a:solidFill>
                <a:latin typeface="Cormorant Garamond"/>
                <a:ea typeface="Cormorant Garamond"/>
                <a:cs typeface="Cormorant Garamond"/>
                <a:sym typeface="Cormorant Garamond"/>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