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Rubik Medium"/>
      <p:regular r:id="rId10"/>
      <p:bold r:id="rId11"/>
      <p:italic r:id="rId12"/>
      <p:boldItalic r:id="rId13"/>
    </p:embeddedFont>
    <p:embeddedFont>
      <p:font typeface="Cormorant Garamond SemiBold"/>
      <p:regular r:id="rId14"/>
      <p:bold r:id="rId15"/>
      <p:italic r:id="rId16"/>
      <p:boldItalic r:id="rId17"/>
    </p:embeddedFont>
    <p:embeddedFont>
      <p:font typeface="Rubik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61">
          <p15:clr>
            <a:srgbClr val="747775"/>
          </p15:clr>
        </p15:guide>
        <p15:guide id="2" pos="1587">
          <p15:clr>
            <a:srgbClr val="747775"/>
          </p15:clr>
        </p15:guide>
        <p15:guide id="3" pos="181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61"/>
        <p:guide pos="1587"/>
        <p:guide pos="181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ubik-italic.fntdata"/><Relationship Id="rId11" Type="http://schemas.openxmlformats.org/officeDocument/2006/relationships/font" Target="fonts/RubikMedium-bold.fntdata"/><Relationship Id="rId10" Type="http://schemas.openxmlformats.org/officeDocument/2006/relationships/font" Target="fonts/RubikMedium-regular.fntdata"/><Relationship Id="rId21" Type="http://schemas.openxmlformats.org/officeDocument/2006/relationships/font" Target="fonts/Rubik-boldItalic.fntdata"/><Relationship Id="rId13" Type="http://schemas.openxmlformats.org/officeDocument/2006/relationships/font" Target="fonts/RubikMedium-boldItalic.fntdata"/><Relationship Id="rId12" Type="http://schemas.openxmlformats.org/officeDocument/2006/relationships/font" Target="fonts/RubikMedium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rmorantGaramondSemiBold-bold.fntdata"/><Relationship Id="rId14" Type="http://schemas.openxmlformats.org/officeDocument/2006/relationships/font" Target="fonts/CormorantGaramondSemiBold-regular.fntdata"/><Relationship Id="rId17" Type="http://schemas.openxmlformats.org/officeDocument/2006/relationships/font" Target="fonts/CormorantGaramondSemiBold-boldItalic.fntdata"/><Relationship Id="rId16" Type="http://schemas.openxmlformats.org/officeDocument/2006/relationships/font" Target="fonts/CormorantGaramondSemiBold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ubik-bold.fntdata"/><Relationship Id="rId6" Type="http://schemas.openxmlformats.org/officeDocument/2006/relationships/slide" Target="slides/slide1.xml"/><Relationship Id="rId18" Type="http://schemas.openxmlformats.org/officeDocument/2006/relationships/font" Target="fonts/Rubik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cf98dda289_0_21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cf98dda289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cf98dda289_0_41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cf98dda289_0_4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cf98dda289_0_55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2cf98dda289_0_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2520000" cy="106938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381285" y="356773"/>
            <a:ext cx="2126651" cy="1177326"/>
            <a:chOff x="381285" y="356773"/>
            <a:chExt cx="2126651" cy="117732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381285" y="356773"/>
              <a:ext cx="2104500" cy="89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ROBERT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JOHNSON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403436" y="1395499"/>
              <a:ext cx="2104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BUSINESS MANAGER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403426" y="1882500"/>
            <a:ext cx="2012599" cy="1434271"/>
            <a:chOff x="403426" y="1882500"/>
            <a:chExt cx="2012599" cy="1434271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403426" y="188250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CONTACT: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60" name="Google Shape;60;p13"/>
            <p:cNvGrpSpPr/>
            <p:nvPr/>
          </p:nvGrpSpPr>
          <p:grpSpPr>
            <a:xfrm>
              <a:off x="416413" y="2271196"/>
              <a:ext cx="1999612" cy="210000"/>
              <a:chOff x="416413" y="2271196"/>
              <a:chExt cx="1999612" cy="210000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763325" y="23068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r.johnson@mail.ltd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grpSp>
            <p:nvGrpSpPr>
              <p:cNvPr id="62" name="Google Shape;62;p13"/>
              <p:cNvGrpSpPr/>
              <p:nvPr/>
            </p:nvGrpSpPr>
            <p:grpSpPr>
              <a:xfrm>
                <a:off x="416413" y="2271196"/>
                <a:ext cx="210000" cy="210000"/>
                <a:chOff x="416413" y="2276488"/>
                <a:chExt cx="210000" cy="210000"/>
              </a:xfrm>
            </p:grpSpPr>
            <p:sp>
              <p:nvSpPr>
                <p:cNvPr id="63" name="Google Shape;63;p13"/>
                <p:cNvSpPr/>
                <p:nvPr/>
              </p:nvSpPr>
              <p:spPr>
                <a:xfrm>
                  <a:off x="416413" y="2276488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4" name="Google Shape;64;p13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462500" y="2335300"/>
                  <a:ext cx="117825" cy="92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65" name="Google Shape;65;p13"/>
            <p:cNvGrpSpPr/>
            <p:nvPr/>
          </p:nvGrpSpPr>
          <p:grpSpPr>
            <a:xfrm>
              <a:off x="416413" y="2608096"/>
              <a:ext cx="1999612" cy="210000"/>
              <a:chOff x="416413" y="2608096"/>
              <a:chExt cx="1999612" cy="210000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416413" y="2608096"/>
                <a:ext cx="210000" cy="210000"/>
                <a:chOff x="416413" y="2608096"/>
                <a:chExt cx="210000" cy="210000"/>
              </a:xfrm>
            </p:grpSpPr>
            <p:sp>
              <p:nvSpPr>
                <p:cNvPr id="67" name="Google Shape;67;p13"/>
                <p:cNvSpPr/>
                <p:nvPr/>
              </p:nvSpPr>
              <p:spPr>
                <a:xfrm>
                  <a:off x="416413" y="260809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8" name="Google Shape;68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73555" y="2643796"/>
                  <a:ext cx="95716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69" name="Google Shape;69;p13"/>
              <p:cNvSpPr txBox="1"/>
              <p:nvPr/>
            </p:nvSpPr>
            <p:spPr>
              <a:xfrm>
                <a:off x="763325" y="26437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416413" y="2957246"/>
              <a:ext cx="1999612" cy="359525"/>
              <a:chOff x="416413" y="2957246"/>
              <a:chExt cx="1999612" cy="359525"/>
            </a:xfrm>
          </p:grpSpPr>
          <p:grpSp>
            <p:nvGrpSpPr>
              <p:cNvPr id="71" name="Google Shape;71;p13"/>
              <p:cNvGrpSpPr/>
              <p:nvPr/>
            </p:nvGrpSpPr>
            <p:grpSpPr>
              <a:xfrm>
                <a:off x="416413" y="2957246"/>
                <a:ext cx="210000" cy="210000"/>
                <a:chOff x="416413" y="2957246"/>
                <a:chExt cx="210000" cy="210000"/>
              </a:xfrm>
            </p:grpSpPr>
            <p:sp>
              <p:nvSpPr>
                <p:cNvPr id="72" name="Google Shape;72;p13"/>
                <p:cNvSpPr/>
                <p:nvPr/>
              </p:nvSpPr>
              <p:spPr>
                <a:xfrm>
                  <a:off x="416413" y="295724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73" name="Google Shape;73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473563" y="2992946"/>
                  <a:ext cx="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74" name="Google Shape;74;p13"/>
              <p:cNvSpPr txBox="1"/>
              <p:nvPr/>
            </p:nvSpPr>
            <p:spPr>
              <a:xfrm>
                <a:off x="763325" y="2991271"/>
                <a:ext cx="16527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123 Main Street, City,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State, ZIP Code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75" name="Google Shape;75;p13"/>
          <p:cNvGrpSpPr/>
          <p:nvPr/>
        </p:nvGrpSpPr>
        <p:grpSpPr>
          <a:xfrm>
            <a:off x="403426" y="3834550"/>
            <a:ext cx="1999500" cy="2063741"/>
            <a:chOff x="403426" y="3834550"/>
            <a:chExt cx="1999500" cy="2063741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403426" y="383455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EDUCATION: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403426" y="4247831"/>
              <a:ext cx="1999500" cy="663856"/>
              <a:chOff x="403426" y="4247831"/>
              <a:chExt cx="1999500" cy="663856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403426" y="4247831"/>
                <a:ext cx="19995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BACHELOR OF SCIENCE IN ADMINISTRATION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403426" y="460843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University Name, City, State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403426" y="477308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Graduated: Month, Year</a:t>
                </a:r>
                <a:endParaRPr i="1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403426" y="5114091"/>
              <a:ext cx="1999500" cy="784200"/>
              <a:chOff x="403426" y="4247831"/>
              <a:chExt cx="1999500" cy="784200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403426" y="4247831"/>
                <a:ext cx="1999500" cy="78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DOCTOR OF BUSINESS ADMINISTRATION (DBA)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403426" y="460843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University Name, City, State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403426" y="477308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Graduated: Month, Year</a:t>
                </a:r>
                <a:endParaRPr i="1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85" name="Google Shape;85;p13"/>
          <p:cNvGrpSpPr/>
          <p:nvPr/>
        </p:nvGrpSpPr>
        <p:grpSpPr>
          <a:xfrm>
            <a:off x="403426" y="6331405"/>
            <a:ext cx="1999500" cy="2149847"/>
            <a:chOff x="403426" y="6331405"/>
            <a:chExt cx="1999500" cy="2149847"/>
          </a:xfrm>
        </p:grpSpPr>
        <p:sp>
          <p:nvSpPr>
            <p:cNvPr id="86" name="Google Shape;86;p13"/>
            <p:cNvSpPr txBox="1"/>
            <p:nvPr/>
          </p:nvSpPr>
          <p:spPr>
            <a:xfrm>
              <a:off x="403426" y="6331405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SKILLS: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403426" y="673427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Project Management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403426" y="691298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Data Analysis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403426" y="709169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Strategic Planning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403426" y="7270402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Team Leadership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403426" y="7449110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Communication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403426" y="7627818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Problem-Solving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403426" y="780652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Critical Thinking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403426" y="798523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Adaptability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03426" y="816394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Active Listening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403426" y="8342652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Creativity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403426" y="8985455"/>
            <a:ext cx="1999500" cy="720180"/>
            <a:chOff x="403426" y="8985455"/>
            <a:chExt cx="1999500" cy="72018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403426" y="8985455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LANGUAGES: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403426" y="938832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English </a:t>
              </a: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(Native Proficiency)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403426" y="956703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Spanish </a:t>
              </a: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(Conversational)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cxnSp>
        <p:nvCxnSpPr>
          <p:cNvPr id="101" name="Google Shape;101;p13"/>
          <p:cNvCxnSpPr/>
          <p:nvPr/>
        </p:nvCxnSpPr>
        <p:spPr>
          <a:xfrm>
            <a:off x="2882575" y="894022"/>
            <a:ext cx="46872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2" name="Google Shape;102;p13"/>
          <p:cNvSpPr txBox="1"/>
          <p:nvPr/>
        </p:nvSpPr>
        <p:spPr>
          <a:xfrm>
            <a:off x="2881388" y="1395500"/>
            <a:ext cx="4440900" cy="6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rPr>
              <a:t>Dedicated and results-driven professional with a strong background in [industry/field]. Seeking to leverage [years of experience] in [specific skills or expertise] to contribute effectively to [company/organization], while continuously expanding knowledge and skills.</a:t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2881393" y="994442"/>
            <a:ext cx="1927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rPr>
              <a:t>OBJECTIVE:</a:t>
            </a:r>
            <a:endParaRPr sz="1300">
              <a:solidFill>
                <a:srgbClr val="373737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cxnSp>
        <p:nvCxnSpPr>
          <p:cNvPr id="104" name="Google Shape;104;p13"/>
          <p:cNvCxnSpPr/>
          <p:nvPr/>
        </p:nvCxnSpPr>
        <p:spPr>
          <a:xfrm>
            <a:off x="2882575" y="2468972"/>
            <a:ext cx="46872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5" name="Google Shape;105;p13"/>
          <p:cNvSpPr txBox="1"/>
          <p:nvPr/>
        </p:nvSpPr>
        <p:spPr>
          <a:xfrm>
            <a:off x="2881393" y="2581303"/>
            <a:ext cx="1927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rPr>
              <a:t>WORK EXPERIENCE:</a:t>
            </a:r>
            <a:endParaRPr sz="1300">
              <a:solidFill>
                <a:srgbClr val="373737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grpSp>
        <p:nvGrpSpPr>
          <p:cNvPr id="106" name="Google Shape;106;p13"/>
          <p:cNvGrpSpPr/>
          <p:nvPr/>
        </p:nvGrpSpPr>
        <p:grpSpPr>
          <a:xfrm>
            <a:off x="2871983" y="2980592"/>
            <a:ext cx="4480566" cy="1383983"/>
            <a:chOff x="2871983" y="2980592"/>
            <a:chExt cx="4480566" cy="1383983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2881393" y="2980592"/>
              <a:ext cx="1927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Senior Project Manager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881404" y="3164425"/>
              <a:ext cx="312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XYZ Company, City, State (Years: 2018 - Present)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109" name="Google Shape;109;p13"/>
            <p:cNvGrpSpPr/>
            <p:nvPr/>
          </p:nvGrpSpPr>
          <p:grpSpPr>
            <a:xfrm>
              <a:off x="2871983" y="3509775"/>
              <a:ext cx="4392075" cy="138600"/>
              <a:chOff x="2871983" y="3509775"/>
              <a:chExt cx="4392075" cy="138600"/>
            </a:xfrm>
          </p:grpSpPr>
          <p:sp>
            <p:nvSpPr>
              <p:cNvPr id="110" name="Google Shape;110;p13"/>
              <p:cNvSpPr txBox="1"/>
              <p:nvPr/>
            </p:nvSpPr>
            <p:spPr>
              <a:xfrm>
                <a:off x="3056858" y="3509775"/>
                <a:ext cx="4207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Managed cross-functional teams to deliver projects on time and within budget.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12" name="Google Shape;112;p13"/>
            <p:cNvGrpSpPr/>
            <p:nvPr/>
          </p:nvGrpSpPr>
          <p:grpSpPr>
            <a:xfrm>
              <a:off x="2871983" y="3690808"/>
              <a:ext cx="4480566" cy="138600"/>
              <a:chOff x="2871983" y="3509775"/>
              <a:chExt cx="4480566" cy="138600"/>
            </a:xfrm>
          </p:grpSpPr>
          <p:sp>
            <p:nvSpPr>
              <p:cNvPr id="113" name="Google Shape;113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Led a team of [number] professionals in executing [specific project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15" name="Google Shape;115;p13"/>
            <p:cNvGrpSpPr/>
            <p:nvPr/>
          </p:nvGrpSpPr>
          <p:grpSpPr>
            <a:xfrm>
              <a:off x="2871983" y="3871842"/>
              <a:ext cx="4392075" cy="138600"/>
              <a:chOff x="2871983" y="3509775"/>
              <a:chExt cx="4392075" cy="138600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3056858" y="3509775"/>
                <a:ext cx="4207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Successfully increased efficiency by implementing new project management.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2871983" y="4052875"/>
              <a:ext cx="4480566" cy="311700"/>
              <a:chOff x="2871983" y="3509775"/>
              <a:chExt cx="4480566" cy="311700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Collaborated with stakeholders to ensure alignment of project objectives with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business goals.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121" name="Google Shape;121;p13"/>
          <p:cNvGrpSpPr/>
          <p:nvPr/>
        </p:nvGrpSpPr>
        <p:grpSpPr>
          <a:xfrm>
            <a:off x="2871983" y="4579232"/>
            <a:ext cx="4480566" cy="2102123"/>
            <a:chOff x="2871983" y="4579232"/>
            <a:chExt cx="4480566" cy="2102123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2881393" y="4579232"/>
              <a:ext cx="1927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Business Analyst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2881404" y="4763064"/>
              <a:ext cx="312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ABC Corporation, City, State (Years: 2017 - 2018)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124" name="Google Shape;124;p13"/>
            <p:cNvGrpSpPr/>
            <p:nvPr/>
          </p:nvGrpSpPr>
          <p:grpSpPr>
            <a:xfrm>
              <a:off x="2871983" y="5108414"/>
              <a:ext cx="4392075" cy="138600"/>
              <a:chOff x="2871983" y="3509775"/>
              <a:chExt cx="4392075" cy="138600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3056858" y="3509775"/>
                <a:ext cx="4207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Analyzed market trends and data to drive strategic decision-making.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2871983" y="5289771"/>
              <a:ext cx="4480566" cy="311700"/>
              <a:chOff x="2871983" y="3509775"/>
              <a:chExt cx="4480566" cy="311700"/>
            </a:xfrm>
          </p:grpSpPr>
          <p:sp>
            <p:nvSpPr>
              <p:cNvPr id="128" name="Google Shape;128;p13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thorough market research and competitor analysis to identify  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growth opportunities.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30" name="Google Shape;130;p13"/>
            <p:cNvGrpSpPr/>
            <p:nvPr/>
          </p:nvGrpSpPr>
          <p:grpSpPr>
            <a:xfrm>
              <a:off x="2871983" y="5644228"/>
              <a:ext cx="4480566" cy="138600"/>
              <a:chOff x="2871983" y="3509775"/>
              <a:chExt cx="4480566" cy="138600"/>
            </a:xfrm>
          </p:grpSpPr>
          <p:sp>
            <p:nvSpPr>
              <p:cNvPr id="131" name="Google Shape;131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comprehensive reports and presentations for senior management.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2871983" y="5825585"/>
              <a:ext cx="4480566" cy="138600"/>
              <a:chOff x="2871983" y="3509775"/>
              <a:chExt cx="4480566" cy="138600"/>
            </a:xfrm>
          </p:grpSpPr>
          <p:sp>
            <p:nvSpPr>
              <p:cNvPr id="134" name="Google Shape;134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Played a key role in launching [specific product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2871983" y="6006941"/>
              <a:ext cx="4480566" cy="311700"/>
              <a:chOff x="2871983" y="3509775"/>
              <a:chExt cx="4480566" cy="311700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thorough market research and competitor analysis to identify  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growth opportunities.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39" name="Google Shape;139;p13"/>
            <p:cNvGrpSpPr/>
            <p:nvPr/>
          </p:nvGrpSpPr>
          <p:grpSpPr>
            <a:xfrm>
              <a:off x="2871983" y="6361398"/>
              <a:ext cx="4480566" cy="138600"/>
              <a:chOff x="2871983" y="3509775"/>
              <a:chExt cx="4480566" cy="138600"/>
            </a:xfrm>
          </p:grpSpPr>
          <p:sp>
            <p:nvSpPr>
              <p:cNvPr id="140" name="Google Shape;140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comprehensive reports and presentations for senior management.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42" name="Google Shape;142;p13"/>
            <p:cNvGrpSpPr/>
            <p:nvPr/>
          </p:nvGrpSpPr>
          <p:grpSpPr>
            <a:xfrm>
              <a:off x="2871983" y="6542755"/>
              <a:ext cx="4480566" cy="138600"/>
              <a:chOff x="2871983" y="3509775"/>
              <a:chExt cx="4480566" cy="138600"/>
            </a:xfrm>
          </p:grpSpPr>
          <p:sp>
            <p:nvSpPr>
              <p:cNvPr id="143" name="Google Shape;143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Played a key role in launching [specific product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145" name="Google Shape;145;p13"/>
          <p:cNvGrpSpPr/>
          <p:nvPr/>
        </p:nvGrpSpPr>
        <p:grpSpPr>
          <a:xfrm>
            <a:off x="2871983" y="6901982"/>
            <a:ext cx="4480566" cy="1377802"/>
            <a:chOff x="2871983" y="6901982"/>
            <a:chExt cx="4480566" cy="1377802"/>
          </a:xfrm>
        </p:grpSpPr>
        <p:sp>
          <p:nvSpPr>
            <p:cNvPr id="146" name="Google Shape;146;p13"/>
            <p:cNvSpPr txBox="1"/>
            <p:nvPr/>
          </p:nvSpPr>
          <p:spPr>
            <a:xfrm>
              <a:off x="2881393" y="6901982"/>
              <a:ext cx="1927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Operations Manager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47" name="Google Shape;147;p13"/>
            <p:cNvSpPr txBox="1"/>
            <p:nvPr/>
          </p:nvSpPr>
          <p:spPr>
            <a:xfrm>
              <a:off x="2881404" y="7085814"/>
              <a:ext cx="312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DEF Inc., City, State (Years: 2015 - 2017)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148" name="Google Shape;148;p13"/>
            <p:cNvGrpSpPr/>
            <p:nvPr/>
          </p:nvGrpSpPr>
          <p:grpSpPr>
            <a:xfrm>
              <a:off x="2871983" y="7431164"/>
              <a:ext cx="4392075" cy="311700"/>
              <a:chOff x="2871983" y="3509775"/>
              <a:chExt cx="4392075" cy="311700"/>
            </a:xfrm>
          </p:grpSpPr>
          <p:sp>
            <p:nvSpPr>
              <p:cNvPr id="149" name="Google Shape;149;p13"/>
              <p:cNvSpPr txBox="1"/>
              <p:nvPr/>
            </p:nvSpPr>
            <p:spPr>
              <a:xfrm>
                <a:off x="3056858" y="3509775"/>
                <a:ext cx="42072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Oversaw day-to-day operations to ensure smooth functioning of the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organization.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2871983" y="7786727"/>
              <a:ext cx="4480566" cy="138600"/>
              <a:chOff x="2871983" y="3509775"/>
              <a:chExt cx="4480566" cy="138600"/>
            </a:xfrm>
          </p:grpSpPr>
          <p:sp>
            <p:nvSpPr>
              <p:cNvPr id="152" name="Google Shape;152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Implemented cost-saving measures, resulting in [specific financial outcome].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54" name="Google Shape;154;p13"/>
            <p:cNvGrpSpPr/>
            <p:nvPr/>
          </p:nvGrpSpPr>
          <p:grpSpPr>
            <a:xfrm>
              <a:off x="2871983" y="7968084"/>
              <a:ext cx="4480566" cy="311700"/>
              <a:chOff x="2871983" y="3509775"/>
              <a:chExt cx="4480566" cy="311700"/>
            </a:xfrm>
          </p:grpSpPr>
          <p:sp>
            <p:nvSpPr>
              <p:cNvPr id="155" name="Google Shape;155;p13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and implemented employee training programs to improve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productivity.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157" name="Google Shape;157;p13"/>
          <p:cNvGrpSpPr/>
          <p:nvPr/>
        </p:nvGrpSpPr>
        <p:grpSpPr>
          <a:xfrm>
            <a:off x="2871983" y="8493045"/>
            <a:ext cx="4480566" cy="1224992"/>
            <a:chOff x="2871983" y="8493045"/>
            <a:chExt cx="4480566" cy="1224992"/>
          </a:xfrm>
        </p:grpSpPr>
        <p:sp>
          <p:nvSpPr>
            <p:cNvPr id="158" name="Google Shape;158;p13"/>
            <p:cNvSpPr txBox="1"/>
            <p:nvPr/>
          </p:nvSpPr>
          <p:spPr>
            <a:xfrm>
              <a:off x="2881393" y="8493045"/>
              <a:ext cx="1927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Marketing Coordinator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2881404" y="8676878"/>
              <a:ext cx="312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GHI Company, City, State (Years: 2014 - 2015)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160" name="Google Shape;160;p13"/>
            <p:cNvGrpSpPr/>
            <p:nvPr/>
          </p:nvGrpSpPr>
          <p:grpSpPr>
            <a:xfrm>
              <a:off x="2871983" y="9022228"/>
              <a:ext cx="4392075" cy="138600"/>
              <a:chOff x="2871983" y="3509775"/>
              <a:chExt cx="4392075" cy="138600"/>
            </a:xfrm>
          </p:grpSpPr>
          <p:sp>
            <p:nvSpPr>
              <p:cNvPr id="161" name="Google Shape;161;p13"/>
              <p:cNvSpPr txBox="1"/>
              <p:nvPr/>
            </p:nvSpPr>
            <p:spPr>
              <a:xfrm>
                <a:off x="3056858" y="3509775"/>
                <a:ext cx="4207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Executed marketing campaigns to promote brand awareness and drive sales.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63" name="Google Shape;163;p13"/>
            <p:cNvGrpSpPr/>
            <p:nvPr/>
          </p:nvGrpSpPr>
          <p:grpSpPr>
            <a:xfrm>
              <a:off x="2871983" y="9207964"/>
              <a:ext cx="4480566" cy="138600"/>
              <a:chOff x="2871983" y="3509775"/>
              <a:chExt cx="4480566" cy="138600"/>
            </a:xfrm>
          </p:grpSpPr>
          <p:sp>
            <p:nvSpPr>
              <p:cNvPr id="164" name="Google Shape;164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Managed social media accounts and digital marketing efforts.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65" name="Google Shape;165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66" name="Google Shape;166;p13"/>
            <p:cNvGrpSpPr/>
            <p:nvPr/>
          </p:nvGrpSpPr>
          <p:grpSpPr>
            <a:xfrm>
              <a:off x="2871983" y="9393701"/>
              <a:ext cx="4480566" cy="138600"/>
              <a:chOff x="2871983" y="3509775"/>
              <a:chExt cx="4480566" cy="138600"/>
            </a:xfrm>
          </p:grpSpPr>
          <p:sp>
            <p:nvSpPr>
              <p:cNvPr id="167" name="Google Shape;167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Coordinated events and promotional activities to engage customers.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2871983" y="9579437"/>
              <a:ext cx="4480566" cy="138600"/>
              <a:chOff x="2871983" y="3509775"/>
              <a:chExt cx="4480566" cy="13860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Analyzed campaign performance and made recommendations for optimization.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"/>
          <p:cNvSpPr/>
          <p:nvPr/>
        </p:nvSpPr>
        <p:spPr>
          <a:xfrm>
            <a:off x="0" y="0"/>
            <a:ext cx="2520000" cy="106938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7" name="Google Shape;177;p14"/>
          <p:cNvGrpSpPr/>
          <p:nvPr/>
        </p:nvGrpSpPr>
        <p:grpSpPr>
          <a:xfrm>
            <a:off x="381285" y="356773"/>
            <a:ext cx="2126651" cy="1177326"/>
            <a:chOff x="381285" y="356773"/>
            <a:chExt cx="2126651" cy="1177326"/>
          </a:xfrm>
        </p:grpSpPr>
        <p:sp>
          <p:nvSpPr>
            <p:cNvPr id="178" name="Google Shape;178;p14"/>
            <p:cNvSpPr txBox="1"/>
            <p:nvPr/>
          </p:nvSpPr>
          <p:spPr>
            <a:xfrm>
              <a:off x="381285" y="356773"/>
              <a:ext cx="2104500" cy="89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ROBERT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JOHNSON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</p:txBody>
        </p:sp>
        <p:sp>
          <p:nvSpPr>
            <p:cNvPr id="179" name="Google Shape;179;p14"/>
            <p:cNvSpPr txBox="1"/>
            <p:nvPr/>
          </p:nvSpPr>
          <p:spPr>
            <a:xfrm>
              <a:off x="403436" y="1395499"/>
              <a:ext cx="2104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BUSINESS MANAGER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80" name="Google Shape;180;p14"/>
          <p:cNvGrpSpPr/>
          <p:nvPr/>
        </p:nvGrpSpPr>
        <p:grpSpPr>
          <a:xfrm>
            <a:off x="403426" y="1882500"/>
            <a:ext cx="2012599" cy="1434271"/>
            <a:chOff x="403426" y="1882500"/>
            <a:chExt cx="2012599" cy="1434271"/>
          </a:xfrm>
        </p:grpSpPr>
        <p:sp>
          <p:nvSpPr>
            <p:cNvPr id="181" name="Google Shape;181;p14"/>
            <p:cNvSpPr txBox="1"/>
            <p:nvPr/>
          </p:nvSpPr>
          <p:spPr>
            <a:xfrm>
              <a:off x="403426" y="188250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CONTACT: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182" name="Google Shape;182;p14"/>
            <p:cNvGrpSpPr/>
            <p:nvPr/>
          </p:nvGrpSpPr>
          <p:grpSpPr>
            <a:xfrm>
              <a:off x="416413" y="2271196"/>
              <a:ext cx="1999612" cy="210000"/>
              <a:chOff x="416413" y="2271196"/>
              <a:chExt cx="1999612" cy="210000"/>
            </a:xfrm>
          </p:grpSpPr>
          <p:sp>
            <p:nvSpPr>
              <p:cNvPr id="183" name="Google Shape;183;p14"/>
              <p:cNvSpPr txBox="1"/>
              <p:nvPr/>
            </p:nvSpPr>
            <p:spPr>
              <a:xfrm>
                <a:off x="763325" y="23068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r.johnson@mail.ltd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grpSp>
            <p:nvGrpSpPr>
              <p:cNvPr id="184" name="Google Shape;184;p14"/>
              <p:cNvGrpSpPr/>
              <p:nvPr/>
            </p:nvGrpSpPr>
            <p:grpSpPr>
              <a:xfrm>
                <a:off x="416413" y="2271196"/>
                <a:ext cx="210000" cy="210000"/>
                <a:chOff x="416413" y="2276488"/>
                <a:chExt cx="210000" cy="210000"/>
              </a:xfrm>
            </p:grpSpPr>
            <p:sp>
              <p:nvSpPr>
                <p:cNvPr id="185" name="Google Shape;185;p14"/>
                <p:cNvSpPr/>
                <p:nvPr/>
              </p:nvSpPr>
              <p:spPr>
                <a:xfrm>
                  <a:off x="416413" y="2276488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86" name="Google Shape;186;p14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462500" y="2335300"/>
                  <a:ext cx="117825" cy="92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187" name="Google Shape;187;p14"/>
            <p:cNvGrpSpPr/>
            <p:nvPr/>
          </p:nvGrpSpPr>
          <p:grpSpPr>
            <a:xfrm>
              <a:off x="416413" y="2608096"/>
              <a:ext cx="1999612" cy="210000"/>
              <a:chOff x="416413" y="2608096"/>
              <a:chExt cx="1999612" cy="210000"/>
            </a:xfrm>
          </p:grpSpPr>
          <p:grpSp>
            <p:nvGrpSpPr>
              <p:cNvPr id="188" name="Google Shape;188;p14"/>
              <p:cNvGrpSpPr/>
              <p:nvPr/>
            </p:nvGrpSpPr>
            <p:grpSpPr>
              <a:xfrm>
                <a:off x="416413" y="2608096"/>
                <a:ext cx="210000" cy="210000"/>
                <a:chOff x="416413" y="2608096"/>
                <a:chExt cx="210000" cy="210000"/>
              </a:xfrm>
            </p:grpSpPr>
            <p:sp>
              <p:nvSpPr>
                <p:cNvPr id="189" name="Google Shape;189;p14"/>
                <p:cNvSpPr/>
                <p:nvPr/>
              </p:nvSpPr>
              <p:spPr>
                <a:xfrm>
                  <a:off x="416413" y="260809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90" name="Google Shape;190;p14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73555" y="2643796"/>
                  <a:ext cx="95716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191" name="Google Shape;191;p14"/>
              <p:cNvSpPr txBox="1"/>
              <p:nvPr/>
            </p:nvSpPr>
            <p:spPr>
              <a:xfrm>
                <a:off x="763325" y="26437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192" name="Google Shape;192;p14"/>
            <p:cNvGrpSpPr/>
            <p:nvPr/>
          </p:nvGrpSpPr>
          <p:grpSpPr>
            <a:xfrm>
              <a:off x="416413" y="2957246"/>
              <a:ext cx="1999612" cy="359525"/>
              <a:chOff x="416413" y="2957246"/>
              <a:chExt cx="1999612" cy="359525"/>
            </a:xfrm>
          </p:grpSpPr>
          <p:grpSp>
            <p:nvGrpSpPr>
              <p:cNvPr id="193" name="Google Shape;193;p14"/>
              <p:cNvGrpSpPr/>
              <p:nvPr/>
            </p:nvGrpSpPr>
            <p:grpSpPr>
              <a:xfrm>
                <a:off x="416413" y="2957246"/>
                <a:ext cx="210000" cy="210000"/>
                <a:chOff x="416413" y="2957246"/>
                <a:chExt cx="210000" cy="210000"/>
              </a:xfrm>
            </p:grpSpPr>
            <p:sp>
              <p:nvSpPr>
                <p:cNvPr id="194" name="Google Shape;194;p14"/>
                <p:cNvSpPr/>
                <p:nvPr/>
              </p:nvSpPr>
              <p:spPr>
                <a:xfrm>
                  <a:off x="416413" y="295724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95" name="Google Shape;195;p14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473563" y="2992946"/>
                  <a:ext cx="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196" name="Google Shape;196;p14"/>
              <p:cNvSpPr txBox="1"/>
              <p:nvPr/>
            </p:nvSpPr>
            <p:spPr>
              <a:xfrm>
                <a:off x="763325" y="2991271"/>
                <a:ext cx="16527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123 Main Street, City,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State, ZIP Code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197" name="Google Shape;197;p14"/>
          <p:cNvGrpSpPr/>
          <p:nvPr/>
        </p:nvGrpSpPr>
        <p:grpSpPr>
          <a:xfrm>
            <a:off x="403426" y="3834550"/>
            <a:ext cx="1999500" cy="1263413"/>
            <a:chOff x="403426" y="3834550"/>
            <a:chExt cx="1999500" cy="1263413"/>
          </a:xfrm>
        </p:grpSpPr>
        <p:sp>
          <p:nvSpPr>
            <p:cNvPr id="198" name="Google Shape;198;p14"/>
            <p:cNvSpPr txBox="1"/>
            <p:nvPr/>
          </p:nvSpPr>
          <p:spPr>
            <a:xfrm>
              <a:off x="403426" y="383455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EXPERTISE: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199" name="Google Shape;199;p14"/>
            <p:cNvSpPr txBox="1"/>
            <p:nvPr/>
          </p:nvSpPr>
          <p:spPr>
            <a:xfrm>
              <a:off x="403426" y="4247831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Strategic Planning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200" name="Google Shape;200;p14"/>
            <p:cNvSpPr txBox="1"/>
            <p:nvPr/>
          </p:nvSpPr>
          <p:spPr>
            <a:xfrm>
              <a:off x="403426" y="4425714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Project Management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403426" y="460359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Data Analysis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202" name="Google Shape;202;p14"/>
            <p:cNvSpPr txBox="1"/>
            <p:nvPr/>
          </p:nvSpPr>
          <p:spPr>
            <a:xfrm>
              <a:off x="403426" y="4781480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Team Leadership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203" name="Google Shape;203;p14"/>
            <p:cNvSpPr txBox="1"/>
            <p:nvPr/>
          </p:nvSpPr>
          <p:spPr>
            <a:xfrm>
              <a:off x="403426" y="495936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Market Research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cxnSp>
        <p:nvCxnSpPr>
          <p:cNvPr id="204" name="Google Shape;204;p14"/>
          <p:cNvCxnSpPr/>
          <p:nvPr/>
        </p:nvCxnSpPr>
        <p:spPr>
          <a:xfrm>
            <a:off x="2882575" y="894022"/>
            <a:ext cx="46872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5" name="Google Shape;205;p14"/>
          <p:cNvSpPr txBox="1"/>
          <p:nvPr/>
        </p:nvSpPr>
        <p:spPr>
          <a:xfrm>
            <a:off x="2881393" y="994442"/>
            <a:ext cx="1927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rPr>
              <a:t>WORK EXPERIENCE:</a:t>
            </a:r>
            <a:endParaRPr sz="1300">
              <a:solidFill>
                <a:srgbClr val="373737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grpSp>
        <p:nvGrpSpPr>
          <p:cNvPr id="206" name="Google Shape;206;p14"/>
          <p:cNvGrpSpPr/>
          <p:nvPr/>
        </p:nvGrpSpPr>
        <p:grpSpPr>
          <a:xfrm>
            <a:off x="2871983" y="2997207"/>
            <a:ext cx="4480566" cy="2102123"/>
            <a:chOff x="2871983" y="4579232"/>
            <a:chExt cx="4480566" cy="2102123"/>
          </a:xfrm>
        </p:grpSpPr>
        <p:sp>
          <p:nvSpPr>
            <p:cNvPr id="207" name="Google Shape;207;p14"/>
            <p:cNvSpPr txBox="1"/>
            <p:nvPr/>
          </p:nvSpPr>
          <p:spPr>
            <a:xfrm>
              <a:off x="2881393" y="4579232"/>
              <a:ext cx="1927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Business Analyst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208" name="Google Shape;208;p14"/>
            <p:cNvSpPr txBox="1"/>
            <p:nvPr/>
          </p:nvSpPr>
          <p:spPr>
            <a:xfrm>
              <a:off x="2881404" y="4763064"/>
              <a:ext cx="312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ABC Corporation, City, State (Years: 2011 - 2012)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209" name="Google Shape;209;p14"/>
            <p:cNvGrpSpPr/>
            <p:nvPr/>
          </p:nvGrpSpPr>
          <p:grpSpPr>
            <a:xfrm>
              <a:off x="2871983" y="5108414"/>
              <a:ext cx="4392075" cy="138600"/>
              <a:chOff x="2871983" y="3509775"/>
              <a:chExt cx="4392075" cy="138600"/>
            </a:xfrm>
          </p:grpSpPr>
          <p:sp>
            <p:nvSpPr>
              <p:cNvPr id="210" name="Google Shape;210;p14"/>
              <p:cNvSpPr txBox="1"/>
              <p:nvPr/>
            </p:nvSpPr>
            <p:spPr>
              <a:xfrm>
                <a:off x="3056858" y="3509775"/>
                <a:ext cx="4207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Analyzed market trends and data to drive strategic decision-making.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11" name="Google Shape;211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2" name="Google Shape;212;p14"/>
            <p:cNvGrpSpPr/>
            <p:nvPr/>
          </p:nvGrpSpPr>
          <p:grpSpPr>
            <a:xfrm>
              <a:off x="2871983" y="5289771"/>
              <a:ext cx="4480566" cy="311700"/>
              <a:chOff x="2871983" y="3509775"/>
              <a:chExt cx="4480566" cy="311700"/>
            </a:xfrm>
          </p:grpSpPr>
          <p:sp>
            <p:nvSpPr>
              <p:cNvPr id="213" name="Google Shape;213;p14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thorough market research and competitor analysis to identify  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growth opportunities.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14" name="Google Shape;214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5" name="Google Shape;215;p14"/>
            <p:cNvGrpSpPr/>
            <p:nvPr/>
          </p:nvGrpSpPr>
          <p:grpSpPr>
            <a:xfrm>
              <a:off x="2871983" y="5644228"/>
              <a:ext cx="4480566" cy="138600"/>
              <a:chOff x="2871983" y="3509775"/>
              <a:chExt cx="4480566" cy="138600"/>
            </a:xfrm>
          </p:grpSpPr>
          <p:sp>
            <p:nvSpPr>
              <p:cNvPr id="216" name="Google Shape;216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comprehensive reports and presentations for senior management.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17" name="Google Shape;217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8" name="Google Shape;218;p14"/>
            <p:cNvGrpSpPr/>
            <p:nvPr/>
          </p:nvGrpSpPr>
          <p:grpSpPr>
            <a:xfrm>
              <a:off x="2871983" y="5825585"/>
              <a:ext cx="4480566" cy="138600"/>
              <a:chOff x="2871983" y="3509775"/>
              <a:chExt cx="4480566" cy="138600"/>
            </a:xfrm>
          </p:grpSpPr>
          <p:sp>
            <p:nvSpPr>
              <p:cNvPr id="219" name="Google Shape;219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Played a key role in launching [specific product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20" name="Google Shape;220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21" name="Google Shape;221;p14"/>
            <p:cNvGrpSpPr/>
            <p:nvPr/>
          </p:nvGrpSpPr>
          <p:grpSpPr>
            <a:xfrm>
              <a:off x="2871983" y="6006941"/>
              <a:ext cx="4480566" cy="311700"/>
              <a:chOff x="2871983" y="3509775"/>
              <a:chExt cx="4480566" cy="311700"/>
            </a:xfrm>
          </p:grpSpPr>
          <p:sp>
            <p:nvSpPr>
              <p:cNvPr id="222" name="Google Shape;222;p14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Conducted thorough market research and competitor analysis to identify  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growth opportunities.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23" name="Google Shape;223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24" name="Google Shape;224;p14"/>
            <p:cNvGrpSpPr/>
            <p:nvPr/>
          </p:nvGrpSpPr>
          <p:grpSpPr>
            <a:xfrm>
              <a:off x="2871983" y="6361398"/>
              <a:ext cx="4480566" cy="138600"/>
              <a:chOff x="2871983" y="3509775"/>
              <a:chExt cx="4480566" cy="138600"/>
            </a:xfrm>
          </p:grpSpPr>
          <p:sp>
            <p:nvSpPr>
              <p:cNvPr id="225" name="Google Shape;225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comprehensive reports and presentations for senior management.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26" name="Google Shape;226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27" name="Google Shape;227;p14"/>
            <p:cNvGrpSpPr/>
            <p:nvPr/>
          </p:nvGrpSpPr>
          <p:grpSpPr>
            <a:xfrm>
              <a:off x="2871983" y="6542755"/>
              <a:ext cx="4480566" cy="138600"/>
              <a:chOff x="2871983" y="3509775"/>
              <a:chExt cx="4480566" cy="138600"/>
            </a:xfrm>
          </p:grpSpPr>
          <p:sp>
            <p:nvSpPr>
              <p:cNvPr id="228" name="Google Shape;228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Played a key role in launching [specific product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29" name="Google Shape;229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230" name="Google Shape;230;p14"/>
          <p:cNvGrpSpPr/>
          <p:nvPr/>
        </p:nvGrpSpPr>
        <p:grpSpPr>
          <a:xfrm>
            <a:off x="403426" y="5615755"/>
            <a:ext cx="1999500" cy="2478983"/>
            <a:chOff x="403426" y="5615755"/>
            <a:chExt cx="1999500" cy="2478983"/>
          </a:xfrm>
        </p:grpSpPr>
        <p:grpSp>
          <p:nvGrpSpPr>
            <p:cNvPr id="231" name="Google Shape;231;p14"/>
            <p:cNvGrpSpPr/>
            <p:nvPr/>
          </p:nvGrpSpPr>
          <p:grpSpPr>
            <a:xfrm>
              <a:off x="403426" y="5615755"/>
              <a:ext cx="1999500" cy="1602505"/>
              <a:chOff x="403426" y="6331405"/>
              <a:chExt cx="1999500" cy="1602505"/>
            </a:xfrm>
          </p:grpSpPr>
          <p:sp>
            <p:nvSpPr>
              <p:cNvPr id="232" name="Google Shape;232;p14"/>
              <p:cNvSpPr txBox="1"/>
              <p:nvPr/>
            </p:nvSpPr>
            <p:spPr>
              <a:xfrm>
                <a:off x="403426" y="6331405"/>
                <a:ext cx="1999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ACHIEVEMENTS:</a:t>
                </a:r>
                <a:endParaRPr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33" name="Google Shape;233;p14"/>
              <p:cNvSpPr txBox="1"/>
              <p:nvPr/>
            </p:nvSpPr>
            <p:spPr>
              <a:xfrm>
                <a:off x="403426" y="6734277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Led 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34" name="Google Shape;234;p14"/>
              <p:cNvSpPr txBox="1"/>
              <p:nvPr/>
            </p:nvSpPr>
            <p:spPr>
              <a:xfrm>
                <a:off x="403426" y="6912985"/>
                <a:ext cx="19995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[number] successful projects resulting in [specific outcome].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35" name="Google Shape;235;p14"/>
              <p:cNvSpPr txBox="1"/>
              <p:nvPr/>
            </p:nvSpPr>
            <p:spPr>
              <a:xfrm>
                <a:off x="403426" y="7449110"/>
                <a:ext cx="19995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Streamlined processes, 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resulting in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 [percentage]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increase in efficiency.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36" name="Google Shape;236;p14"/>
            <p:cNvGrpSpPr/>
            <p:nvPr/>
          </p:nvGrpSpPr>
          <p:grpSpPr>
            <a:xfrm>
              <a:off x="403426" y="7435544"/>
              <a:ext cx="1999500" cy="659194"/>
              <a:chOff x="403426" y="7435544"/>
              <a:chExt cx="1999500" cy="659194"/>
            </a:xfrm>
          </p:grpSpPr>
          <p:sp>
            <p:nvSpPr>
              <p:cNvPr id="237" name="Google Shape;237;p14"/>
              <p:cNvSpPr txBox="1"/>
              <p:nvPr/>
            </p:nvSpPr>
            <p:spPr>
              <a:xfrm>
                <a:off x="403426" y="7435544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Received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38" name="Google Shape;238;p14"/>
              <p:cNvSpPr txBox="1"/>
              <p:nvPr/>
            </p:nvSpPr>
            <p:spPr>
              <a:xfrm>
                <a:off x="403426" y="7609938"/>
                <a:ext cx="19995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[award or recognition] for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outstanding performance in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[specific area].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239" name="Google Shape;239;p14"/>
          <p:cNvGrpSpPr/>
          <p:nvPr/>
        </p:nvGrpSpPr>
        <p:grpSpPr>
          <a:xfrm>
            <a:off x="403426" y="8622342"/>
            <a:ext cx="1999500" cy="1256805"/>
            <a:chOff x="403426" y="8622342"/>
            <a:chExt cx="1999500" cy="1256805"/>
          </a:xfrm>
        </p:grpSpPr>
        <p:sp>
          <p:nvSpPr>
            <p:cNvPr id="240" name="Google Shape;240;p14"/>
            <p:cNvSpPr txBox="1"/>
            <p:nvPr/>
          </p:nvSpPr>
          <p:spPr>
            <a:xfrm>
              <a:off x="403426" y="8622342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REFERENCES: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241" name="Google Shape;241;p14"/>
            <p:cNvGrpSpPr/>
            <p:nvPr/>
          </p:nvGrpSpPr>
          <p:grpSpPr>
            <a:xfrm>
              <a:off x="403426" y="9025214"/>
              <a:ext cx="1999500" cy="853933"/>
              <a:chOff x="403426" y="9025214"/>
              <a:chExt cx="1999500" cy="853933"/>
            </a:xfrm>
          </p:grpSpPr>
          <p:sp>
            <p:nvSpPr>
              <p:cNvPr id="242" name="Google Shape;242;p14"/>
              <p:cNvSpPr txBox="1"/>
              <p:nvPr/>
            </p:nvSpPr>
            <p:spPr>
              <a:xfrm>
                <a:off x="403426" y="9025214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Jane Smith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43" name="Google Shape;243;p14"/>
              <p:cNvSpPr txBox="1"/>
              <p:nvPr/>
            </p:nvSpPr>
            <p:spPr>
              <a:xfrm>
                <a:off x="403426" y="9203922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Senior Vice President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44" name="Google Shape;244;p14"/>
              <p:cNvSpPr txBox="1"/>
              <p:nvPr/>
            </p:nvSpPr>
            <p:spPr>
              <a:xfrm>
                <a:off x="403426" y="9382797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XYZ Company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45" name="Google Shape;245;p14"/>
              <p:cNvSpPr txBox="1"/>
              <p:nvPr/>
            </p:nvSpPr>
            <p:spPr>
              <a:xfrm>
                <a:off x="403426" y="9561672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jane@mail.ltd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46" name="Google Shape;246;p14"/>
              <p:cNvSpPr txBox="1"/>
              <p:nvPr/>
            </p:nvSpPr>
            <p:spPr>
              <a:xfrm>
                <a:off x="403426" y="9740547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</p:grpSp>
      </p:grpSp>
      <p:grpSp>
        <p:nvGrpSpPr>
          <p:cNvPr id="247" name="Google Shape;247;p14"/>
          <p:cNvGrpSpPr/>
          <p:nvPr/>
        </p:nvGrpSpPr>
        <p:grpSpPr>
          <a:xfrm>
            <a:off x="2871983" y="1395500"/>
            <a:ext cx="4526466" cy="1377086"/>
            <a:chOff x="2871983" y="1395500"/>
            <a:chExt cx="4526466" cy="1377086"/>
          </a:xfrm>
        </p:grpSpPr>
        <p:grpSp>
          <p:nvGrpSpPr>
            <p:cNvPr id="248" name="Google Shape;248;p14"/>
            <p:cNvGrpSpPr/>
            <p:nvPr/>
          </p:nvGrpSpPr>
          <p:grpSpPr>
            <a:xfrm>
              <a:off x="2871983" y="1917775"/>
              <a:ext cx="4526466" cy="138611"/>
              <a:chOff x="2871983" y="3509764"/>
              <a:chExt cx="4526466" cy="138611"/>
            </a:xfrm>
          </p:grpSpPr>
          <p:sp>
            <p:nvSpPr>
              <p:cNvPr id="249" name="Google Shape;249;p14"/>
              <p:cNvSpPr txBox="1"/>
              <p:nvPr/>
            </p:nvSpPr>
            <p:spPr>
              <a:xfrm>
                <a:off x="3056850" y="3509764"/>
                <a:ext cx="4341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Managed cross-functional teams to deliver projects on time and within budget.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50" name="Google Shape;250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51" name="Google Shape;251;p14"/>
            <p:cNvGrpSpPr/>
            <p:nvPr/>
          </p:nvGrpSpPr>
          <p:grpSpPr>
            <a:xfrm>
              <a:off x="2871983" y="2098820"/>
              <a:ext cx="4480566" cy="138600"/>
              <a:chOff x="2871983" y="3509775"/>
              <a:chExt cx="4480566" cy="138600"/>
            </a:xfrm>
          </p:grpSpPr>
          <p:sp>
            <p:nvSpPr>
              <p:cNvPr id="252" name="Google Shape;252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Led a team of [number] professionals in executing [specific project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53" name="Google Shape;253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54" name="Google Shape;254;p14"/>
            <p:cNvGrpSpPr/>
            <p:nvPr/>
          </p:nvGrpSpPr>
          <p:grpSpPr>
            <a:xfrm>
              <a:off x="2871983" y="2279853"/>
              <a:ext cx="4392075" cy="138600"/>
              <a:chOff x="2871983" y="3509775"/>
              <a:chExt cx="4392075" cy="138600"/>
            </a:xfrm>
          </p:grpSpPr>
          <p:sp>
            <p:nvSpPr>
              <p:cNvPr id="255" name="Google Shape;255;p14"/>
              <p:cNvSpPr txBox="1"/>
              <p:nvPr/>
            </p:nvSpPr>
            <p:spPr>
              <a:xfrm>
                <a:off x="3056858" y="3509775"/>
                <a:ext cx="4207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Successfully increased efficiency by implementing new project management.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56" name="Google Shape;256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57" name="Google Shape;257;p14"/>
            <p:cNvGrpSpPr/>
            <p:nvPr/>
          </p:nvGrpSpPr>
          <p:grpSpPr>
            <a:xfrm>
              <a:off x="2871983" y="2460886"/>
              <a:ext cx="4480566" cy="311700"/>
              <a:chOff x="2871983" y="3509775"/>
              <a:chExt cx="4480566" cy="311700"/>
            </a:xfrm>
          </p:grpSpPr>
          <p:sp>
            <p:nvSpPr>
              <p:cNvPr id="258" name="Google Shape;258;p14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Collaborated with stakeholders to ensure alignment of project objectives with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business goals.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59" name="Google Shape;259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60" name="Google Shape;260;p14"/>
            <p:cNvGrpSpPr/>
            <p:nvPr/>
          </p:nvGrpSpPr>
          <p:grpSpPr>
            <a:xfrm>
              <a:off x="2881397" y="1395500"/>
              <a:ext cx="3298200" cy="308850"/>
              <a:chOff x="2881397" y="1395500"/>
              <a:chExt cx="3298200" cy="308850"/>
            </a:xfrm>
          </p:grpSpPr>
          <p:sp>
            <p:nvSpPr>
              <p:cNvPr id="261" name="Google Shape;261;p14"/>
              <p:cNvSpPr txBox="1"/>
              <p:nvPr/>
            </p:nvSpPr>
            <p:spPr>
              <a:xfrm>
                <a:off x="2881397" y="1395500"/>
                <a:ext cx="3298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Senior Project Manager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62" name="Google Shape;262;p14"/>
              <p:cNvSpPr txBox="1"/>
              <p:nvPr/>
            </p:nvSpPr>
            <p:spPr>
              <a:xfrm>
                <a:off x="2881397" y="1565750"/>
                <a:ext cx="3298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XYZ Company, City, State (Years: 2012 - 2014)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263" name="Google Shape;263;p14"/>
          <p:cNvGrpSpPr/>
          <p:nvPr/>
        </p:nvGrpSpPr>
        <p:grpSpPr>
          <a:xfrm>
            <a:off x="2871983" y="5297861"/>
            <a:ext cx="4480566" cy="1558791"/>
            <a:chOff x="2871983" y="5297861"/>
            <a:chExt cx="4480566" cy="1558791"/>
          </a:xfrm>
        </p:grpSpPr>
        <p:sp>
          <p:nvSpPr>
            <p:cNvPr id="264" name="Google Shape;264;p14"/>
            <p:cNvSpPr txBox="1"/>
            <p:nvPr/>
          </p:nvSpPr>
          <p:spPr>
            <a:xfrm>
              <a:off x="2881393" y="5297861"/>
              <a:ext cx="1927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Operations Manager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265" name="Google Shape;265;p14"/>
            <p:cNvSpPr txBox="1"/>
            <p:nvPr/>
          </p:nvSpPr>
          <p:spPr>
            <a:xfrm>
              <a:off x="2881404" y="5481694"/>
              <a:ext cx="312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DEF Inc., City, State (Years: 2007 - 2010)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266" name="Google Shape;266;p14"/>
            <p:cNvGrpSpPr/>
            <p:nvPr/>
          </p:nvGrpSpPr>
          <p:grpSpPr>
            <a:xfrm>
              <a:off x="2871983" y="5827044"/>
              <a:ext cx="4392075" cy="311700"/>
              <a:chOff x="2871983" y="3509775"/>
              <a:chExt cx="4392075" cy="311700"/>
            </a:xfrm>
          </p:grpSpPr>
          <p:sp>
            <p:nvSpPr>
              <p:cNvPr id="267" name="Google Shape;267;p14"/>
              <p:cNvSpPr txBox="1"/>
              <p:nvPr/>
            </p:nvSpPr>
            <p:spPr>
              <a:xfrm>
                <a:off x="3056858" y="3509775"/>
                <a:ext cx="42072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Oversaw day-to-day operations to ensure smooth functioning of the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organization.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68" name="Google Shape;268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69" name="Google Shape;269;p14"/>
            <p:cNvGrpSpPr/>
            <p:nvPr/>
          </p:nvGrpSpPr>
          <p:grpSpPr>
            <a:xfrm>
              <a:off x="2871983" y="6181746"/>
              <a:ext cx="4480566" cy="138600"/>
              <a:chOff x="2871983" y="3509775"/>
              <a:chExt cx="4480566" cy="138600"/>
            </a:xfrm>
          </p:grpSpPr>
          <p:sp>
            <p:nvSpPr>
              <p:cNvPr id="270" name="Google Shape;270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Implemented cost-saving measures, resulting in [specific financial outcome].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71" name="Google Shape;271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72" name="Google Shape;272;p14"/>
            <p:cNvGrpSpPr/>
            <p:nvPr/>
          </p:nvGrpSpPr>
          <p:grpSpPr>
            <a:xfrm>
              <a:off x="2871983" y="6363349"/>
              <a:ext cx="4480566" cy="311700"/>
              <a:chOff x="2871983" y="3509775"/>
              <a:chExt cx="4480566" cy="311700"/>
            </a:xfrm>
          </p:grpSpPr>
          <p:sp>
            <p:nvSpPr>
              <p:cNvPr id="273" name="Google Shape;273;p14"/>
              <p:cNvSpPr txBox="1"/>
              <p:nvPr/>
            </p:nvSpPr>
            <p:spPr>
              <a:xfrm>
                <a:off x="3056850" y="3509775"/>
                <a:ext cx="42957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Developed and implemented employee training programs to improve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productivity.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74" name="Google Shape;274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75" name="Google Shape;275;p14"/>
            <p:cNvGrpSpPr/>
            <p:nvPr/>
          </p:nvGrpSpPr>
          <p:grpSpPr>
            <a:xfrm>
              <a:off x="2871983" y="6718052"/>
              <a:ext cx="4480566" cy="138600"/>
              <a:chOff x="2871983" y="3509775"/>
              <a:chExt cx="4480566" cy="138600"/>
            </a:xfrm>
          </p:grpSpPr>
          <p:sp>
            <p:nvSpPr>
              <p:cNvPr id="276" name="Google Shape;276;p14"/>
              <p:cNvSpPr txBox="1"/>
              <p:nvPr/>
            </p:nvSpPr>
            <p:spPr>
              <a:xfrm>
                <a:off x="3056850" y="3509775"/>
                <a:ext cx="4295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Played a key role in launching [specific product or initiative].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77" name="Google Shape;277;p14"/>
              <p:cNvSpPr txBox="1"/>
              <p:nvPr/>
            </p:nvSpPr>
            <p:spPr>
              <a:xfrm>
                <a:off x="2871983" y="3509775"/>
                <a:ext cx="1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-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cxnSp>
        <p:nvCxnSpPr>
          <p:cNvPr id="278" name="Google Shape;278;p14"/>
          <p:cNvCxnSpPr/>
          <p:nvPr/>
        </p:nvCxnSpPr>
        <p:spPr>
          <a:xfrm>
            <a:off x="2882575" y="7467297"/>
            <a:ext cx="46872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79" name="Google Shape;279;p14"/>
          <p:cNvGrpSpPr/>
          <p:nvPr/>
        </p:nvGrpSpPr>
        <p:grpSpPr>
          <a:xfrm>
            <a:off x="2883900" y="7570263"/>
            <a:ext cx="4259875" cy="2316887"/>
            <a:chOff x="2883900" y="7570263"/>
            <a:chExt cx="4259875" cy="2316887"/>
          </a:xfrm>
        </p:grpSpPr>
        <p:sp>
          <p:nvSpPr>
            <p:cNvPr id="280" name="Google Shape;280;p14"/>
            <p:cNvSpPr txBox="1"/>
            <p:nvPr/>
          </p:nvSpPr>
          <p:spPr>
            <a:xfrm>
              <a:off x="2883900" y="7570263"/>
              <a:ext cx="36513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PROFESSIONAL DEVELOPMENT: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281" name="Google Shape;281;p14"/>
            <p:cNvGrpSpPr/>
            <p:nvPr/>
          </p:nvGrpSpPr>
          <p:grpSpPr>
            <a:xfrm>
              <a:off x="2883900" y="7973775"/>
              <a:ext cx="4259875" cy="313475"/>
              <a:chOff x="2883900" y="7973775"/>
              <a:chExt cx="4259875" cy="313475"/>
            </a:xfrm>
          </p:grpSpPr>
          <p:sp>
            <p:nvSpPr>
              <p:cNvPr id="282" name="Google Shape;282;p14"/>
              <p:cNvSpPr txBox="1"/>
              <p:nvPr/>
            </p:nvSpPr>
            <p:spPr>
              <a:xfrm>
                <a:off x="2883900" y="7973775"/>
                <a:ext cx="3565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EXPERT DATA ANALYTICS PROGRAM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83" name="Google Shape;283;p14"/>
              <p:cNvSpPr txBox="1"/>
              <p:nvPr/>
            </p:nvSpPr>
            <p:spPr>
              <a:xfrm>
                <a:off x="2883900" y="8148650"/>
                <a:ext cx="2183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Institution Name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84" name="Google Shape;284;p14"/>
              <p:cNvSpPr txBox="1"/>
              <p:nvPr/>
            </p:nvSpPr>
            <p:spPr>
              <a:xfrm>
                <a:off x="6645175" y="8148650"/>
                <a:ext cx="498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2022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85" name="Google Shape;285;p14"/>
            <p:cNvGrpSpPr/>
            <p:nvPr/>
          </p:nvGrpSpPr>
          <p:grpSpPr>
            <a:xfrm>
              <a:off x="2883900" y="8507075"/>
              <a:ext cx="4259875" cy="313475"/>
              <a:chOff x="2883900" y="7973775"/>
              <a:chExt cx="4259875" cy="313475"/>
            </a:xfrm>
          </p:grpSpPr>
          <p:sp>
            <p:nvSpPr>
              <p:cNvPr id="286" name="Google Shape;286;p14"/>
              <p:cNvSpPr txBox="1"/>
              <p:nvPr/>
            </p:nvSpPr>
            <p:spPr>
              <a:xfrm>
                <a:off x="2883900" y="7973775"/>
                <a:ext cx="3565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LEADERSHIP TRAINING PROGRAM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87" name="Google Shape;287;p14"/>
              <p:cNvSpPr txBox="1"/>
              <p:nvPr/>
            </p:nvSpPr>
            <p:spPr>
              <a:xfrm>
                <a:off x="2883900" y="8148650"/>
                <a:ext cx="2183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Institution Name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88" name="Google Shape;288;p14"/>
              <p:cNvSpPr txBox="1"/>
              <p:nvPr/>
            </p:nvSpPr>
            <p:spPr>
              <a:xfrm>
                <a:off x="6645175" y="8148650"/>
                <a:ext cx="498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 2020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89" name="Google Shape;289;p14"/>
            <p:cNvGrpSpPr/>
            <p:nvPr/>
          </p:nvGrpSpPr>
          <p:grpSpPr>
            <a:xfrm>
              <a:off x="2883900" y="9040375"/>
              <a:ext cx="4259875" cy="313475"/>
              <a:chOff x="2883900" y="7973775"/>
              <a:chExt cx="4259875" cy="313475"/>
            </a:xfrm>
          </p:grpSpPr>
          <p:sp>
            <p:nvSpPr>
              <p:cNvPr id="290" name="Google Shape;290;p14"/>
              <p:cNvSpPr txBox="1"/>
              <p:nvPr/>
            </p:nvSpPr>
            <p:spPr>
              <a:xfrm>
                <a:off x="2883900" y="7973775"/>
                <a:ext cx="3565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BUSINESS STRATEGY SEMINAR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91" name="Google Shape;291;p14"/>
              <p:cNvSpPr txBox="1"/>
              <p:nvPr/>
            </p:nvSpPr>
            <p:spPr>
              <a:xfrm>
                <a:off x="2883900" y="8148650"/>
                <a:ext cx="2183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Institution Name    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92" name="Google Shape;292;p14"/>
              <p:cNvSpPr txBox="1"/>
              <p:nvPr/>
            </p:nvSpPr>
            <p:spPr>
              <a:xfrm>
                <a:off x="6645175" y="8148650"/>
                <a:ext cx="498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2017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93" name="Google Shape;293;p14"/>
            <p:cNvGrpSpPr/>
            <p:nvPr/>
          </p:nvGrpSpPr>
          <p:grpSpPr>
            <a:xfrm>
              <a:off x="2883900" y="9573675"/>
              <a:ext cx="4259875" cy="313475"/>
              <a:chOff x="2883900" y="7973775"/>
              <a:chExt cx="4259875" cy="313475"/>
            </a:xfrm>
          </p:grpSpPr>
          <p:sp>
            <p:nvSpPr>
              <p:cNvPr id="294" name="Google Shape;294;p14"/>
              <p:cNvSpPr txBox="1"/>
              <p:nvPr/>
            </p:nvSpPr>
            <p:spPr>
              <a:xfrm>
                <a:off x="2883900" y="7973775"/>
                <a:ext cx="3565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ADVANCED DATA ANALYSIS COURSE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295" name="Google Shape;295;p14"/>
              <p:cNvSpPr txBox="1"/>
              <p:nvPr/>
            </p:nvSpPr>
            <p:spPr>
              <a:xfrm>
                <a:off x="2883900" y="8148650"/>
                <a:ext cx="2183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Institution Name  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296" name="Google Shape;296;p14"/>
              <p:cNvSpPr txBox="1"/>
              <p:nvPr/>
            </p:nvSpPr>
            <p:spPr>
              <a:xfrm>
                <a:off x="6645175" y="8148650"/>
                <a:ext cx="498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 2016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5"/>
          <p:cNvSpPr/>
          <p:nvPr/>
        </p:nvSpPr>
        <p:spPr>
          <a:xfrm>
            <a:off x="0" y="0"/>
            <a:ext cx="2520000" cy="106938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2" name="Google Shape;302;p15"/>
          <p:cNvGrpSpPr/>
          <p:nvPr/>
        </p:nvGrpSpPr>
        <p:grpSpPr>
          <a:xfrm>
            <a:off x="381285" y="356773"/>
            <a:ext cx="2126651" cy="1177326"/>
            <a:chOff x="381285" y="356773"/>
            <a:chExt cx="2126651" cy="1177326"/>
          </a:xfrm>
        </p:grpSpPr>
        <p:sp>
          <p:nvSpPr>
            <p:cNvPr id="303" name="Google Shape;303;p15"/>
            <p:cNvSpPr txBox="1"/>
            <p:nvPr/>
          </p:nvSpPr>
          <p:spPr>
            <a:xfrm>
              <a:off x="381285" y="356773"/>
              <a:ext cx="2104500" cy="89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ROBERT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JOHNSON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</p:txBody>
        </p:sp>
        <p:sp>
          <p:nvSpPr>
            <p:cNvPr id="304" name="Google Shape;304;p15"/>
            <p:cNvSpPr txBox="1"/>
            <p:nvPr/>
          </p:nvSpPr>
          <p:spPr>
            <a:xfrm>
              <a:off x="403436" y="1395499"/>
              <a:ext cx="2104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BUSINESS MANAGER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305" name="Google Shape;305;p15"/>
          <p:cNvGrpSpPr/>
          <p:nvPr/>
        </p:nvGrpSpPr>
        <p:grpSpPr>
          <a:xfrm>
            <a:off x="403426" y="1882500"/>
            <a:ext cx="2012599" cy="1434271"/>
            <a:chOff x="403426" y="1882500"/>
            <a:chExt cx="2012599" cy="1434271"/>
          </a:xfrm>
        </p:grpSpPr>
        <p:sp>
          <p:nvSpPr>
            <p:cNvPr id="306" name="Google Shape;306;p15"/>
            <p:cNvSpPr txBox="1"/>
            <p:nvPr/>
          </p:nvSpPr>
          <p:spPr>
            <a:xfrm>
              <a:off x="403426" y="188250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CONTACT: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307" name="Google Shape;307;p15"/>
            <p:cNvGrpSpPr/>
            <p:nvPr/>
          </p:nvGrpSpPr>
          <p:grpSpPr>
            <a:xfrm>
              <a:off x="416413" y="2271196"/>
              <a:ext cx="1999612" cy="210000"/>
              <a:chOff x="416413" y="2271196"/>
              <a:chExt cx="1999612" cy="210000"/>
            </a:xfrm>
          </p:grpSpPr>
          <p:sp>
            <p:nvSpPr>
              <p:cNvPr id="308" name="Google Shape;308;p15"/>
              <p:cNvSpPr txBox="1"/>
              <p:nvPr/>
            </p:nvSpPr>
            <p:spPr>
              <a:xfrm>
                <a:off x="763325" y="23068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r.johnson@mail.ltd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grpSp>
            <p:nvGrpSpPr>
              <p:cNvPr id="309" name="Google Shape;309;p15"/>
              <p:cNvGrpSpPr/>
              <p:nvPr/>
            </p:nvGrpSpPr>
            <p:grpSpPr>
              <a:xfrm>
                <a:off x="416413" y="2271196"/>
                <a:ext cx="210000" cy="210000"/>
                <a:chOff x="416413" y="2276488"/>
                <a:chExt cx="210000" cy="210000"/>
              </a:xfrm>
            </p:grpSpPr>
            <p:sp>
              <p:nvSpPr>
                <p:cNvPr id="310" name="Google Shape;310;p15"/>
                <p:cNvSpPr/>
                <p:nvPr/>
              </p:nvSpPr>
              <p:spPr>
                <a:xfrm>
                  <a:off x="416413" y="2276488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11" name="Google Shape;311;p15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462500" y="2335300"/>
                  <a:ext cx="117825" cy="92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312" name="Google Shape;312;p15"/>
            <p:cNvGrpSpPr/>
            <p:nvPr/>
          </p:nvGrpSpPr>
          <p:grpSpPr>
            <a:xfrm>
              <a:off x="416413" y="2608096"/>
              <a:ext cx="1999612" cy="210000"/>
              <a:chOff x="416413" y="2608096"/>
              <a:chExt cx="1999612" cy="210000"/>
            </a:xfrm>
          </p:grpSpPr>
          <p:grpSp>
            <p:nvGrpSpPr>
              <p:cNvPr id="313" name="Google Shape;313;p15"/>
              <p:cNvGrpSpPr/>
              <p:nvPr/>
            </p:nvGrpSpPr>
            <p:grpSpPr>
              <a:xfrm>
                <a:off x="416413" y="2608096"/>
                <a:ext cx="210000" cy="210000"/>
                <a:chOff x="416413" y="2608096"/>
                <a:chExt cx="210000" cy="210000"/>
              </a:xfrm>
            </p:grpSpPr>
            <p:sp>
              <p:nvSpPr>
                <p:cNvPr id="314" name="Google Shape;314;p15"/>
                <p:cNvSpPr/>
                <p:nvPr/>
              </p:nvSpPr>
              <p:spPr>
                <a:xfrm>
                  <a:off x="416413" y="260809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15" name="Google Shape;315;p15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73555" y="2643796"/>
                  <a:ext cx="95716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316" name="Google Shape;316;p15"/>
              <p:cNvSpPr txBox="1"/>
              <p:nvPr/>
            </p:nvSpPr>
            <p:spPr>
              <a:xfrm>
                <a:off x="763325" y="26437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317" name="Google Shape;317;p15"/>
            <p:cNvGrpSpPr/>
            <p:nvPr/>
          </p:nvGrpSpPr>
          <p:grpSpPr>
            <a:xfrm>
              <a:off x="416413" y="2957246"/>
              <a:ext cx="1999612" cy="359525"/>
              <a:chOff x="416413" y="2957246"/>
              <a:chExt cx="1999612" cy="359525"/>
            </a:xfrm>
          </p:grpSpPr>
          <p:grpSp>
            <p:nvGrpSpPr>
              <p:cNvPr id="318" name="Google Shape;318;p15"/>
              <p:cNvGrpSpPr/>
              <p:nvPr/>
            </p:nvGrpSpPr>
            <p:grpSpPr>
              <a:xfrm>
                <a:off x="416413" y="2957246"/>
                <a:ext cx="210000" cy="210000"/>
                <a:chOff x="416413" y="2957246"/>
                <a:chExt cx="210000" cy="210000"/>
              </a:xfrm>
            </p:grpSpPr>
            <p:sp>
              <p:nvSpPr>
                <p:cNvPr id="319" name="Google Shape;319;p15"/>
                <p:cNvSpPr/>
                <p:nvPr/>
              </p:nvSpPr>
              <p:spPr>
                <a:xfrm>
                  <a:off x="416413" y="295724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20" name="Google Shape;320;p15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473563" y="2992946"/>
                  <a:ext cx="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321" name="Google Shape;321;p15"/>
              <p:cNvSpPr txBox="1"/>
              <p:nvPr/>
            </p:nvSpPr>
            <p:spPr>
              <a:xfrm>
                <a:off x="763325" y="2991271"/>
                <a:ext cx="16527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123 Main Street, City,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State, ZIP Code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322" name="Google Shape;322;p15"/>
          <p:cNvGrpSpPr/>
          <p:nvPr/>
        </p:nvGrpSpPr>
        <p:grpSpPr>
          <a:xfrm>
            <a:off x="403426" y="3834550"/>
            <a:ext cx="1999500" cy="1943397"/>
            <a:chOff x="403426" y="3834550"/>
            <a:chExt cx="1999500" cy="1943397"/>
          </a:xfrm>
        </p:grpSpPr>
        <p:sp>
          <p:nvSpPr>
            <p:cNvPr id="323" name="Google Shape;323;p15"/>
            <p:cNvSpPr txBox="1"/>
            <p:nvPr/>
          </p:nvSpPr>
          <p:spPr>
            <a:xfrm>
              <a:off x="403426" y="383455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EDUCATION: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324" name="Google Shape;324;p15"/>
            <p:cNvGrpSpPr/>
            <p:nvPr/>
          </p:nvGrpSpPr>
          <p:grpSpPr>
            <a:xfrm>
              <a:off x="403426" y="4247831"/>
              <a:ext cx="1999500" cy="663856"/>
              <a:chOff x="403426" y="4247831"/>
              <a:chExt cx="1999500" cy="663856"/>
            </a:xfrm>
          </p:grpSpPr>
          <p:sp>
            <p:nvSpPr>
              <p:cNvPr id="325" name="Google Shape;325;p15"/>
              <p:cNvSpPr txBox="1"/>
              <p:nvPr/>
            </p:nvSpPr>
            <p:spPr>
              <a:xfrm>
                <a:off x="403426" y="4247831"/>
                <a:ext cx="19995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BACHELOR OF SCIENCE IN ADMINISTRATION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326" name="Google Shape;326;p15"/>
              <p:cNvSpPr txBox="1"/>
              <p:nvPr/>
            </p:nvSpPr>
            <p:spPr>
              <a:xfrm>
                <a:off x="403426" y="460843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University Name, City, State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327" name="Google Shape;327;p15"/>
              <p:cNvSpPr txBox="1"/>
              <p:nvPr/>
            </p:nvSpPr>
            <p:spPr>
              <a:xfrm>
                <a:off x="403426" y="477308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Graduated: Month, Year</a:t>
                </a:r>
                <a:endParaRPr i="1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328" name="Google Shape;328;p15"/>
            <p:cNvGrpSpPr/>
            <p:nvPr/>
          </p:nvGrpSpPr>
          <p:grpSpPr>
            <a:xfrm>
              <a:off x="403426" y="5114091"/>
              <a:ext cx="1999500" cy="663856"/>
              <a:chOff x="403426" y="4247831"/>
              <a:chExt cx="1999500" cy="663856"/>
            </a:xfrm>
          </p:grpSpPr>
          <p:sp>
            <p:nvSpPr>
              <p:cNvPr id="329" name="Google Shape;329;p15"/>
              <p:cNvSpPr txBox="1"/>
              <p:nvPr/>
            </p:nvSpPr>
            <p:spPr>
              <a:xfrm>
                <a:off x="403426" y="4247831"/>
                <a:ext cx="1999500" cy="61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DOCTOR OF BUSINESS ADMINISTRATION (DBA)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120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330" name="Google Shape;330;p15"/>
              <p:cNvSpPr txBox="1"/>
              <p:nvPr/>
            </p:nvSpPr>
            <p:spPr>
              <a:xfrm>
                <a:off x="403426" y="460843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University Name, City, State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331" name="Google Shape;331;p15"/>
              <p:cNvSpPr txBox="1"/>
              <p:nvPr/>
            </p:nvSpPr>
            <p:spPr>
              <a:xfrm>
                <a:off x="403426" y="477308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Graduated: Month, Year</a:t>
                </a:r>
                <a:endParaRPr i="1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332" name="Google Shape;332;p15"/>
          <p:cNvGrpSpPr/>
          <p:nvPr/>
        </p:nvGrpSpPr>
        <p:grpSpPr>
          <a:xfrm>
            <a:off x="403426" y="6331405"/>
            <a:ext cx="1999500" cy="2149847"/>
            <a:chOff x="403426" y="6331405"/>
            <a:chExt cx="1999500" cy="2149847"/>
          </a:xfrm>
        </p:grpSpPr>
        <p:sp>
          <p:nvSpPr>
            <p:cNvPr id="333" name="Google Shape;333;p15"/>
            <p:cNvSpPr txBox="1"/>
            <p:nvPr/>
          </p:nvSpPr>
          <p:spPr>
            <a:xfrm>
              <a:off x="403426" y="6331405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SKILLS: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334" name="Google Shape;334;p15"/>
            <p:cNvSpPr txBox="1"/>
            <p:nvPr/>
          </p:nvSpPr>
          <p:spPr>
            <a:xfrm>
              <a:off x="403426" y="673427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Project Management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35" name="Google Shape;335;p15"/>
            <p:cNvSpPr txBox="1"/>
            <p:nvPr/>
          </p:nvSpPr>
          <p:spPr>
            <a:xfrm>
              <a:off x="403426" y="691298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Data Analysis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36" name="Google Shape;336;p15"/>
            <p:cNvSpPr txBox="1"/>
            <p:nvPr/>
          </p:nvSpPr>
          <p:spPr>
            <a:xfrm>
              <a:off x="403426" y="709169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Strategic Planning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37" name="Google Shape;337;p15"/>
            <p:cNvSpPr txBox="1"/>
            <p:nvPr/>
          </p:nvSpPr>
          <p:spPr>
            <a:xfrm>
              <a:off x="403426" y="7270402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Team Leadership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38" name="Google Shape;338;p15"/>
            <p:cNvSpPr txBox="1"/>
            <p:nvPr/>
          </p:nvSpPr>
          <p:spPr>
            <a:xfrm>
              <a:off x="403426" y="7449110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Communication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39" name="Google Shape;339;p15"/>
            <p:cNvSpPr txBox="1"/>
            <p:nvPr/>
          </p:nvSpPr>
          <p:spPr>
            <a:xfrm>
              <a:off x="403426" y="7627818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Problem-Solving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40" name="Google Shape;340;p15"/>
            <p:cNvSpPr txBox="1"/>
            <p:nvPr/>
          </p:nvSpPr>
          <p:spPr>
            <a:xfrm>
              <a:off x="403426" y="780652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Critical Thinking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41" name="Google Shape;341;p15"/>
            <p:cNvSpPr txBox="1"/>
            <p:nvPr/>
          </p:nvSpPr>
          <p:spPr>
            <a:xfrm>
              <a:off x="403426" y="798523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Adaptability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42" name="Google Shape;342;p15"/>
            <p:cNvSpPr txBox="1"/>
            <p:nvPr/>
          </p:nvSpPr>
          <p:spPr>
            <a:xfrm>
              <a:off x="403426" y="816394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Active Listening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43" name="Google Shape;343;p15"/>
            <p:cNvSpPr txBox="1"/>
            <p:nvPr/>
          </p:nvSpPr>
          <p:spPr>
            <a:xfrm>
              <a:off x="403426" y="8342652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Creativity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344" name="Google Shape;344;p15"/>
          <p:cNvGrpSpPr/>
          <p:nvPr/>
        </p:nvGrpSpPr>
        <p:grpSpPr>
          <a:xfrm>
            <a:off x="403426" y="8985455"/>
            <a:ext cx="1999500" cy="720180"/>
            <a:chOff x="403426" y="8985455"/>
            <a:chExt cx="1999500" cy="720180"/>
          </a:xfrm>
        </p:grpSpPr>
        <p:sp>
          <p:nvSpPr>
            <p:cNvPr id="345" name="Google Shape;345;p15"/>
            <p:cNvSpPr txBox="1"/>
            <p:nvPr/>
          </p:nvSpPr>
          <p:spPr>
            <a:xfrm>
              <a:off x="403426" y="8985455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LANGUAGES: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346" name="Google Shape;346;p15"/>
            <p:cNvSpPr txBox="1"/>
            <p:nvPr/>
          </p:nvSpPr>
          <p:spPr>
            <a:xfrm>
              <a:off x="403426" y="938832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English </a:t>
              </a: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(Native Proficiency)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347" name="Google Shape;347;p15"/>
            <p:cNvSpPr txBox="1"/>
            <p:nvPr/>
          </p:nvSpPr>
          <p:spPr>
            <a:xfrm>
              <a:off x="403426" y="956703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Spanish </a:t>
              </a: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(Conversational)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cxnSp>
        <p:nvCxnSpPr>
          <p:cNvPr id="348" name="Google Shape;348;p15"/>
          <p:cNvCxnSpPr/>
          <p:nvPr/>
        </p:nvCxnSpPr>
        <p:spPr>
          <a:xfrm>
            <a:off x="2882575" y="894022"/>
            <a:ext cx="46872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49" name="Google Shape;349;p15"/>
          <p:cNvGrpSpPr/>
          <p:nvPr/>
        </p:nvGrpSpPr>
        <p:grpSpPr>
          <a:xfrm>
            <a:off x="2881396" y="1395500"/>
            <a:ext cx="2859600" cy="317200"/>
            <a:chOff x="2881396" y="1395500"/>
            <a:chExt cx="2859600" cy="317200"/>
          </a:xfrm>
        </p:grpSpPr>
        <p:sp>
          <p:nvSpPr>
            <p:cNvPr id="350" name="Google Shape;350;p15"/>
            <p:cNvSpPr txBox="1"/>
            <p:nvPr/>
          </p:nvSpPr>
          <p:spPr>
            <a:xfrm>
              <a:off x="2881396" y="1395500"/>
              <a:ext cx="285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Dear 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51" name="Google Shape;351;p15"/>
            <p:cNvSpPr txBox="1"/>
            <p:nvPr/>
          </p:nvSpPr>
          <p:spPr>
            <a:xfrm>
              <a:off x="2881396" y="1574100"/>
              <a:ext cx="285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Hiring Manager,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352" name="Google Shape;352;p15"/>
          <p:cNvSpPr txBox="1"/>
          <p:nvPr/>
        </p:nvSpPr>
        <p:spPr>
          <a:xfrm>
            <a:off x="2881402" y="1922725"/>
            <a:ext cx="4327800" cy="30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rPr>
              <a:t>I am writing to express my keen interest in the [position title] position at [company/organization]. With over [number] years of diverse experience in [relevant field], including roles as a Senior Project Manager, Business Analyst, Operations Manager, and Marketing Coordinator, I am confident in my ability to bring value to your team.</a:t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rPr>
              <a:t>Throughout my career, I have consistently demonstrated my ability to lead teams, drive strategic initiatives, and deliver results. My expertise in [specific skills or areas of expertise] combined with my strong analytical skills make me well-equipped to tackle the challenges faced by your organization.</a:t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rPr>
              <a:t>I am particularly impressed by [mention specific aspect of the job or company that interests you], and I am eager to contribute to [company/organization]’s continued success in this area. Enclosed is my resume, which provides further details about my experience and qualifications.</a:t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rPr>
              <a:t>Thank you for considering my application. I am enthusiastic about the opportunity to discuss how my background, skills, and achievements align with the needs of your team.</a:t>
            </a:r>
            <a:endParaRPr sz="900">
              <a:solidFill>
                <a:srgbClr val="373737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353" name="Google Shape;353;p15"/>
          <p:cNvGrpSpPr/>
          <p:nvPr/>
        </p:nvGrpSpPr>
        <p:grpSpPr>
          <a:xfrm>
            <a:off x="2881396" y="5112126"/>
            <a:ext cx="2859600" cy="317200"/>
            <a:chOff x="2881396" y="5112126"/>
            <a:chExt cx="2859600" cy="317200"/>
          </a:xfrm>
        </p:grpSpPr>
        <p:sp>
          <p:nvSpPr>
            <p:cNvPr id="354" name="Google Shape;354;p15"/>
            <p:cNvSpPr txBox="1"/>
            <p:nvPr/>
          </p:nvSpPr>
          <p:spPr>
            <a:xfrm>
              <a:off x="2881396" y="5112126"/>
              <a:ext cx="285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Sincerely,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55" name="Google Shape;355;p15"/>
            <p:cNvSpPr txBox="1"/>
            <p:nvPr/>
          </p:nvSpPr>
          <p:spPr>
            <a:xfrm>
              <a:off x="2881396" y="5290726"/>
              <a:ext cx="285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Robert Johnson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356" name="Google Shape;356;p15"/>
          <p:cNvSpPr txBox="1"/>
          <p:nvPr/>
        </p:nvSpPr>
        <p:spPr>
          <a:xfrm>
            <a:off x="2881393" y="994442"/>
            <a:ext cx="1927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rPr>
              <a:t>COVER LETTER:</a:t>
            </a:r>
            <a:endParaRPr sz="1300">
              <a:solidFill>
                <a:srgbClr val="373737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6"/>
          <p:cNvSpPr/>
          <p:nvPr/>
        </p:nvSpPr>
        <p:spPr>
          <a:xfrm>
            <a:off x="0" y="0"/>
            <a:ext cx="2520000" cy="106938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2" name="Google Shape;362;p16"/>
          <p:cNvGrpSpPr/>
          <p:nvPr/>
        </p:nvGrpSpPr>
        <p:grpSpPr>
          <a:xfrm>
            <a:off x="381285" y="356773"/>
            <a:ext cx="2126651" cy="1177326"/>
            <a:chOff x="381285" y="356773"/>
            <a:chExt cx="2126651" cy="1177326"/>
          </a:xfrm>
        </p:grpSpPr>
        <p:sp>
          <p:nvSpPr>
            <p:cNvPr id="363" name="Google Shape;363;p16"/>
            <p:cNvSpPr txBox="1"/>
            <p:nvPr/>
          </p:nvSpPr>
          <p:spPr>
            <a:xfrm>
              <a:off x="381285" y="356773"/>
              <a:ext cx="2104500" cy="89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ROBERT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900">
                  <a:solidFill>
                    <a:srgbClr val="373737"/>
                  </a:solidFill>
                  <a:latin typeface="Cormorant Garamond SemiBold"/>
                  <a:ea typeface="Cormorant Garamond SemiBold"/>
                  <a:cs typeface="Cormorant Garamond SemiBold"/>
                  <a:sym typeface="Cormorant Garamond SemiBold"/>
                </a:rPr>
                <a:t>JOHNSON</a:t>
              </a:r>
              <a:endParaRPr sz="2900">
                <a:solidFill>
                  <a:srgbClr val="373737"/>
                </a:solidFill>
                <a:latin typeface="Cormorant Garamond SemiBold"/>
                <a:ea typeface="Cormorant Garamond SemiBold"/>
                <a:cs typeface="Cormorant Garamond SemiBold"/>
                <a:sym typeface="Cormorant Garamond SemiBold"/>
              </a:endParaRPr>
            </a:p>
          </p:txBody>
        </p:sp>
        <p:sp>
          <p:nvSpPr>
            <p:cNvPr id="364" name="Google Shape;364;p16"/>
            <p:cNvSpPr txBox="1"/>
            <p:nvPr/>
          </p:nvSpPr>
          <p:spPr>
            <a:xfrm>
              <a:off x="403436" y="1395499"/>
              <a:ext cx="2104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BUSINESS MANAGER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365" name="Google Shape;365;p16"/>
          <p:cNvGrpSpPr/>
          <p:nvPr/>
        </p:nvGrpSpPr>
        <p:grpSpPr>
          <a:xfrm>
            <a:off x="403426" y="1882500"/>
            <a:ext cx="2012599" cy="1434271"/>
            <a:chOff x="403426" y="1882500"/>
            <a:chExt cx="2012599" cy="1434271"/>
          </a:xfrm>
        </p:grpSpPr>
        <p:sp>
          <p:nvSpPr>
            <p:cNvPr id="366" name="Google Shape;366;p16"/>
            <p:cNvSpPr txBox="1"/>
            <p:nvPr/>
          </p:nvSpPr>
          <p:spPr>
            <a:xfrm>
              <a:off x="403426" y="188250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CONTACT: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367" name="Google Shape;367;p16"/>
            <p:cNvGrpSpPr/>
            <p:nvPr/>
          </p:nvGrpSpPr>
          <p:grpSpPr>
            <a:xfrm>
              <a:off x="416413" y="2271196"/>
              <a:ext cx="1999612" cy="210000"/>
              <a:chOff x="416413" y="2271196"/>
              <a:chExt cx="1999612" cy="210000"/>
            </a:xfrm>
          </p:grpSpPr>
          <p:sp>
            <p:nvSpPr>
              <p:cNvPr id="368" name="Google Shape;368;p16"/>
              <p:cNvSpPr txBox="1"/>
              <p:nvPr/>
            </p:nvSpPr>
            <p:spPr>
              <a:xfrm>
                <a:off x="763325" y="23068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r.johnson@mail.ltd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grpSp>
            <p:nvGrpSpPr>
              <p:cNvPr id="369" name="Google Shape;369;p16"/>
              <p:cNvGrpSpPr/>
              <p:nvPr/>
            </p:nvGrpSpPr>
            <p:grpSpPr>
              <a:xfrm>
                <a:off x="416413" y="2271196"/>
                <a:ext cx="210000" cy="210000"/>
                <a:chOff x="416413" y="2276488"/>
                <a:chExt cx="210000" cy="210000"/>
              </a:xfrm>
            </p:grpSpPr>
            <p:sp>
              <p:nvSpPr>
                <p:cNvPr id="370" name="Google Shape;370;p16"/>
                <p:cNvSpPr/>
                <p:nvPr/>
              </p:nvSpPr>
              <p:spPr>
                <a:xfrm>
                  <a:off x="416413" y="2276488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71" name="Google Shape;371;p16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462500" y="2335300"/>
                  <a:ext cx="117825" cy="92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372" name="Google Shape;372;p16"/>
            <p:cNvGrpSpPr/>
            <p:nvPr/>
          </p:nvGrpSpPr>
          <p:grpSpPr>
            <a:xfrm>
              <a:off x="416413" y="2608096"/>
              <a:ext cx="1999612" cy="210000"/>
              <a:chOff x="416413" y="2608096"/>
              <a:chExt cx="1999612" cy="210000"/>
            </a:xfrm>
          </p:grpSpPr>
          <p:grpSp>
            <p:nvGrpSpPr>
              <p:cNvPr id="373" name="Google Shape;373;p16"/>
              <p:cNvGrpSpPr/>
              <p:nvPr/>
            </p:nvGrpSpPr>
            <p:grpSpPr>
              <a:xfrm>
                <a:off x="416413" y="2608096"/>
                <a:ext cx="210000" cy="210000"/>
                <a:chOff x="416413" y="2608096"/>
                <a:chExt cx="210000" cy="210000"/>
              </a:xfrm>
            </p:grpSpPr>
            <p:sp>
              <p:nvSpPr>
                <p:cNvPr id="374" name="Google Shape;374;p16"/>
                <p:cNvSpPr/>
                <p:nvPr/>
              </p:nvSpPr>
              <p:spPr>
                <a:xfrm>
                  <a:off x="416413" y="260809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75" name="Google Shape;375;p16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73555" y="2643796"/>
                  <a:ext cx="95716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376" name="Google Shape;376;p16"/>
              <p:cNvSpPr txBox="1"/>
              <p:nvPr/>
            </p:nvSpPr>
            <p:spPr>
              <a:xfrm>
                <a:off x="763325" y="2643796"/>
                <a:ext cx="165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377" name="Google Shape;377;p16"/>
            <p:cNvGrpSpPr/>
            <p:nvPr/>
          </p:nvGrpSpPr>
          <p:grpSpPr>
            <a:xfrm>
              <a:off x="416413" y="2957246"/>
              <a:ext cx="1999612" cy="359525"/>
              <a:chOff x="416413" y="2957246"/>
              <a:chExt cx="1999612" cy="359525"/>
            </a:xfrm>
          </p:grpSpPr>
          <p:grpSp>
            <p:nvGrpSpPr>
              <p:cNvPr id="378" name="Google Shape;378;p16"/>
              <p:cNvGrpSpPr/>
              <p:nvPr/>
            </p:nvGrpSpPr>
            <p:grpSpPr>
              <a:xfrm>
                <a:off x="416413" y="2957246"/>
                <a:ext cx="210000" cy="210000"/>
                <a:chOff x="416413" y="2957246"/>
                <a:chExt cx="210000" cy="210000"/>
              </a:xfrm>
            </p:grpSpPr>
            <p:sp>
              <p:nvSpPr>
                <p:cNvPr id="379" name="Google Shape;379;p16"/>
                <p:cNvSpPr/>
                <p:nvPr/>
              </p:nvSpPr>
              <p:spPr>
                <a:xfrm>
                  <a:off x="416413" y="2957246"/>
                  <a:ext cx="210000" cy="210000"/>
                </a:xfrm>
                <a:prstGeom prst="ellipse">
                  <a:avLst/>
                </a:prstGeom>
                <a:solidFill>
                  <a:srgbClr val="37373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80" name="Google Shape;380;p16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473563" y="2992946"/>
                  <a:ext cx="957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381" name="Google Shape;381;p16"/>
              <p:cNvSpPr txBox="1"/>
              <p:nvPr/>
            </p:nvSpPr>
            <p:spPr>
              <a:xfrm>
                <a:off x="763325" y="2991271"/>
                <a:ext cx="16527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123 Main Street, City,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State, ZIP Code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382" name="Google Shape;382;p16"/>
          <p:cNvGrpSpPr/>
          <p:nvPr/>
        </p:nvGrpSpPr>
        <p:grpSpPr>
          <a:xfrm>
            <a:off x="403426" y="3834550"/>
            <a:ext cx="1999500" cy="2063741"/>
            <a:chOff x="403426" y="3834550"/>
            <a:chExt cx="1999500" cy="2063741"/>
          </a:xfrm>
        </p:grpSpPr>
        <p:sp>
          <p:nvSpPr>
            <p:cNvPr id="383" name="Google Shape;383;p16"/>
            <p:cNvSpPr txBox="1"/>
            <p:nvPr/>
          </p:nvSpPr>
          <p:spPr>
            <a:xfrm>
              <a:off x="403426" y="3834550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EDUCATION: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384" name="Google Shape;384;p16"/>
            <p:cNvGrpSpPr/>
            <p:nvPr/>
          </p:nvGrpSpPr>
          <p:grpSpPr>
            <a:xfrm>
              <a:off x="403426" y="4247831"/>
              <a:ext cx="1999500" cy="663856"/>
              <a:chOff x="403426" y="4247831"/>
              <a:chExt cx="1999500" cy="663856"/>
            </a:xfrm>
          </p:grpSpPr>
          <p:sp>
            <p:nvSpPr>
              <p:cNvPr id="385" name="Google Shape;385;p16"/>
              <p:cNvSpPr txBox="1"/>
              <p:nvPr/>
            </p:nvSpPr>
            <p:spPr>
              <a:xfrm>
                <a:off x="403426" y="4247831"/>
                <a:ext cx="1999500" cy="31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BACHELOR OF SCIENCE IN ADMINISTRATION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386" name="Google Shape;386;p16"/>
              <p:cNvSpPr txBox="1"/>
              <p:nvPr/>
            </p:nvSpPr>
            <p:spPr>
              <a:xfrm>
                <a:off x="403426" y="460843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University Name, City, State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387" name="Google Shape;387;p16"/>
              <p:cNvSpPr txBox="1"/>
              <p:nvPr/>
            </p:nvSpPr>
            <p:spPr>
              <a:xfrm>
                <a:off x="403426" y="477308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Graduated: Month, Year</a:t>
                </a:r>
                <a:endParaRPr i="1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388" name="Google Shape;388;p16"/>
            <p:cNvGrpSpPr/>
            <p:nvPr/>
          </p:nvGrpSpPr>
          <p:grpSpPr>
            <a:xfrm>
              <a:off x="403426" y="5114091"/>
              <a:ext cx="1999500" cy="784200"/>
              <a:chOff x="403426" y="4247831"/>
              <a:chExt cx="1999500" cy="784200"/>
            </a:xfrm>
          </p:grpSpPr>
          <p:sp>
            <p:nvSpPr>
              <p:cNvPr id="389" name="Google Shape;389;p16"/>
              <p:cNvSpPr txBox="1"/>
              <p:nvPr/>
            </p:nvSpPr>
            <p:spPr>
              <a:xfrm>
                <a:off x="403426" y="4247831"/>
                <a:ext cx="1999500" cy="78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DOCTOR OF BUSINESS ADMINISTRATION (DBA)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390" name="Google Shape;390;p16"/>
              <p:cNvSpPr txBox="1"/>
              <p:nvPr/>
            </p:nvSpPr>
            <p:spPr>
              <a:xfrm>
                <a:off x="403426" y="460843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University Name, City, State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391" name="Google Shape;391;p16"/>
              <p:cNvSpPr txBox="1"/>
              <p:nvPr/>
            </p:nvSpPr>
            <p:spPr>
              <a:xfrm>
                <a:off x="403426" y="4773088"/>
                <a:ext cx="1999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Graduated: Month, Year</a:t>
                </a:r>
                <a:endParaRPr i="1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392" name="Google Shape;392;p16"/>
          <p:cNvGrpSpPr/>
          <p:nvPr/>
        </p:nvGrpSpPr>
        <p:grpSpPr>
          <a:xfrm>
            <a:off x="403426" y="6331405"/>
            <a:ext cx="1999500" cy="2149847"/>
            <a:chOff x="403426" y="6331405"/>
            <a:chExt cx="1999500" cy="2149847"/>
          </a:xfrm>
        </p:grpSpPr>
        <p:sp>
          <p:nvSpPr>
            <p:cNvPr id="393" name="Google Shape;393;p16"/>
            <p:cNvSpPr txBox="1"/>
            <p:nvPr/>
          </p:nvSpPr>
          <p:spPr>
            <a:xfrm>
              <a:off x="403426" y="6331405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SKILLS: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394" name="Google Shape;394;p16"/>
            <p:cNvSpPr txBox="1"/>
            <p:nvPr/>
          </p:nvSpPr>
          <p:spPr>
            <a:xfrm>
              <a:off x="403426" y="673427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Project Management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95" name="Google Shape;395;p16"/>
            <p:cNvSpPr txBox="1"/>
            <p:nvPr/>
          </p:nvSpPr>
          <p:spPr>
            <a:xfrm>
              <a:off x="403426" y="691298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Data Analysis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96" name="Google Shape;396;p16"/>
            <p:cNvSpPr txBox="1"/>
            <p:nvPr/>
          </p:nvSpPr>
          <p:spPr>
            <a:xfrm>
              <a:off x="403426" y="709169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Strategic Planning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97" name="Google Shape;397;p16"/>
            <p:cNvSpPr txBox="1"/>
            <p:nvPr/>
          </p:nvSpPr>
          <p:spPr>
            <a:xfrm>
              <a:off x="403426" y="7270402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Team Leadership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98" name="Google Shape;398;p16"/>
            <p:cNvSpPr txBox="1"/>
            <p:nvPr/>
          </p:nvSpPr>
          <p:spPr>
            <a:xfrm>
              <a:off x="403426" y="7449110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Communication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399" name="Google Shape;399;p16"/>
            <p:cNvSpPr txBox="1"/>
            <p:nvPr/>
          </p:nvSpPr>
          <p:spPr>
            <a:xfrm>
              <a:off x="403426" y="7627818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Problem-Solving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400" name="Google Shape;400;p16"/>
            <p:cNvSpPr txBox="1"/>
            <p:nvPr/>
          </p:nvSpPr>
          <p:spPr>
            <a:xfrm>
              <a:off x="403426" y="780652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Critical Thinking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401" name="Google Shape;401;p16"/>
            <p:cNvSpPr txBox="1"/>
            <p:nvPr/>
          </p:nvSpPr>
          <p:spPr>
            <a:xfrm>
              <a:off x="403426" y="798523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Adaptability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402" name="Google Shape;402;p16"/>
            <p:cNvSpPr txBox="1"/>
            <p:nvPr/>
          </p:nvSpPr>
          <p:spPr>
            <a:xfrm>
              <a:off x="403426" y="8163943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</a:t>
              </a: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Active Listening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403" name="Google Shape;403;p16"/>
            <p:cNvSpPr txBox="1"/>
            <p:nvPr/>
          </p:nvSpPr>
          <p:spPr>
            <a:xfrm>
              <a:off x="403426" y="8342652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-  Creativity</a:t>
              </a:r>
              <a:endParaRPr sz="900">
                <a:solidFill>
                  <a:srgbClr val="373737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404" name="Google Shape;404;p16"/>
          <p:cNvGrpSpPr/>
          <p:nvPr/>
        </p:nvGrpSpPr>
        <p:grpSpPr>
          <a:xfrm>
            <a:off x="403426" y="8985455"/>
            <a:ext cx="1999500" cy="720180"/>
            <a:chOff x="403426" y="8985455"/>
            <a:chExt cx="1999500" cy="720180"/>
          </a:xfrm>
        </p:grpSpPr>
        <p:sp>
          <p:nvSpPr>
            <p:cNvPr id="405" name="Google Shape;405;p16"/>
            <p:cNvSpPr txBox="1"/>
            <p:nvPr/>
          </p:nvSpPr>
          <p:spPr>
            <a:xfrm>
              <a:off x="403426" y="8985455"/>
              <a:ext cx="1999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LANGUAGES: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406" name="Google Shape;406;p16"/>
            <p:cNvSpPr txBox="1"/>
            <p:nvPr/>
          </p:nvSpPr>
          <p:spPr>
            <a:xfrm>
              <a:off x="403426" y="9388327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English </a:t>
              </a: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(Native Proficiency)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407" name="Google Shape;407;p16"/>
            <p:cNvSpPr txBox="1"/>
            <p:nvPr/>
          </p:nvSpPr>
          <p:spPr>
            <a:xfrm>
              <a:off x="403426" y="9567035"/>
              <a:ext cx="1999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rPr>
                <a:t>Spanish </a:t>
              </a:r>
              <a:r>
                <a:rPr lang="uk"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(Conversational)</a:t>
              </a:r>
              <a:endParaRPr sz="9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cxnSp>
        <p:nvCxnSpPr>
          <p:cNvPr id="408" name="Google Shape;408;p16"/>
          <p:cNvCxnSpPr/>
          <p:nvPr/>
        </p:nvCxnSpPr>
        <p:spPr>
          <a:xfrm>
            <a:off x="2882575" y="894022"/>
            <a:ext cx="4687200" cy="0"/>
          </a:xfrm>
          <a:prstGeom prst="straightConnector1">
            <a:avLst/>
          </a:prstGeom>
          <a:noFill/>
          <a:ln cap="flat" cmpd="sng" w="19050">
            <a:solidFill>
              <a:srgbClr val="EAEAE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409" name="Google Shape;409;p16"/>
          <p:cNvGrpSpPr/>
          <p:nvPr/>
        </p:nvGrpSpPr>
        <p:grpSpPr>
          <a:xfrm>
            <a:off x="2881396" y="992832"/>
            <a:ext cx="2859600" cy="8713967"/>
            <a:chOff x="2881396" y="992832"/>
            <a:chExt cx="2859600" cy="8713967"/>
          </a:xfrm>
        </p:grpSpPr>
        <p:sp>
          <p:nvSpPr>
            <p:cNvPr id="410" name="Google Shape;410;p16"/>
            <p:cNvSpPr txBox="1"/>
            <p:nvPr/>
          </p:nvSpPr>
          <p:spPr>
            <a:xfrm>
              <a:off x="2881396" y="992832"/>
              <a:ext cx="2859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REFERENCES:</a:t>
              </a:r>
              <a:endParaRPr sz="1300">
                <a:solidFill>
                  <a:srgbClr val="37373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grpSp>
          <p:nvGrpSpPr>
            <p:cNvPr id="411" name="Google Shape;411;p16"/>
            <p:cNvGrpSpPr/>
            <p:nvPr/>
          </p:nvGrpSpPr>
          <p:grpSpPr>
            <a:xfrm>
              <a:off x="2881396" y="1395500"/>
              <a:ext cx="2859600" cy="847600"/>
              <a:chOff x="2881396" y="1395500"/>
              <a:chExt cx="2859600" cy="847600"/>
            </a:xfrm>
          </p:grpSpPr>
          <p:sp>
            <p:nvSpPr>
              <p:cNvPr id="412" name="Google Shape;412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Jane Smith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13" name="Google Shape;413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Senior Vice President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14" name="Google Shape;414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XYZ Company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15" name="Google Shape;415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jane@mail.ltd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16" name="Google Shape;416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17" name="Google Shape;417;p16"/>
            <p:cNvGrpSpPr/>
            <p:nvPr/>
          </p:nvGrpSpPr>
          <p:grpSpPr>
            <a:xfrm>
              <a:off x="2881396" y="2461743"/>
              <a:ext cx="2859600" cy="847600"/>
              <a:chOff x="2881396" y="1395500"/>
              <a:chExt cx="2859600" cy="847600"/>
            </a:xfrm>
          </p:grpSpPr>
          <p:sp>
            <p:nvSpPr>
              <p:cNvPr id="418" name="Google Shape;418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Michael Johnson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19" name="Google Shape;419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Director of Operations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20" name="Google Shape;420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DEF Inc.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21" name="Google Shape;421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michael@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22" name="Google Shape;422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23" name="Google Shape;423;p16"/>
            <p:cNvGrpSpPr/>
            <p:nvPr/>
          </p:nvGrpSpPr>
          <p:grpSpPr>
            <a:xfrm>
              <a:off x="2881396" y="3527986"/>
              <a:ext cx="2859600" cy="847600"/>
              <a:chOff x="2881396" y="1395500"/>
              <a:chExt cx="2859600" cy="847600"/>
            </a:xfrm>
          </p:grpSpPr>
          <p:sp>
            <p:nvSpPr>
              <p:cNvPr id="424" name="Google Shape;424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Emily Davis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25" name="Google Shape;425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Marketing Manager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26" name="Google Shape;426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GHI Company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27" name="Google Shape;427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emily@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28" name="Google Shape;428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29" name="Google Shape;429;p16"/>
            <p:cNvGrpSpPr/>
            <p:nvPr/>
          </p:nvGrpSpPr>
          <p:grpSpPr>
            <a:xfrm>
              <a:off x="2881396" y="4594228"/>
              <a:ext cx="2859600" cy="847600"/>
              <a:chOff x="2881396" y="1395500"/>
              <a:chExt cx="2859600" cy="847600"/>
            </a:xfrm>
          </p:grpSpPr>
          <p:sp>
            <p:nvSpPr>
              <p:cNvPr id="430" name="Google Shape;430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David Brown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31" name="Google Shape;431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Sales Director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32" name="Google Shape;432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JKL Enterprises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33" name="Google Shape;433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david@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34" name="Google Shape;434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35" name="Google Shape;435;p16"/>
            <p:cNvGrpSpPr/>
            <p:nvPr/>
          </p:nvGrpSpPr>
          <p:grpSpPr>
            <a:xfrm>
              <a:off x="2881396" y="5660471"/>
              <a:ext cx="2859600" cy="847600"/>
              <a:chOff x="2881396" y="1395500"/>
              <a:chExt cx="2859600" cy="847600"/>
            </a:xfrm>
          </p:grpSpPr>
          <p:sp>
            <p:nvSpPr>
              <p:cNvPr id="436" name="Google Shape;436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Sarah Wilson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37" name="Google Shape;437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Finance Manager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38" name="Google Shape;438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MNO Corporation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39" name="Google Shape;439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sarah@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40" name="Google Shape;440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41" name="Google Shape;441;p16"/>
            <p:cNvGrpSpPr/>
            <p:nvPr/>
          </p:nvGrpSpPr>
          <p:grpSpPr>
            <a:xfrm>
              <a:off x="2881396" y="6726714"/>
              <a:ext cx="2859600" cy="847600"/>
              <a:chOff x="2881396" y="1395500"/>
              <a:chExt cx="2859600" cy="847600"/>
            </a:xfrm>
          </p:grpSpPr>
          <p:sp>
            <p:nvSpPr>
              <p:cNvPr id="442" name="Google Shape;442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Robert Clark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43" name="Google Shape;443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CEO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44" name="Google Shape;444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ABC Corporation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45" name="Google Shape;445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robert@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46" name="Google Shape;446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47" name="Google Shape;447;p16"/>
            <p:cNvGrpSpPr/>
            <p:nvPr/>
          </p:nvGrpSpPr>
          <p:grpSpPr>
            <a:xfrm>
              <a:off x="2881396" y="7792957"/>
              <a:ext cx="2859600" cy="847600"/>
              <a:chOff x="2881396" y="1395500"/>
              <a:chExt cx="2859600" cy="847600"/>
            </a:xfrm>
          </p:grpSpPr>
          <p:sp>
            <p:nvSpPr>
              <p:cNvPr id="448" name="Google Shape;448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Lisa Martinez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49" name="Google Shape;449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Human Resources Manager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50" name="Google Shape;450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PQR Company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51" name="Google Shape;451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lisa@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52" name="Google Shape;452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453" name="Google Shape;453;p16"/>
            <p:cNvGrpSpPr/>
            <p:nvPr/>
          </p:nvGrpSpPr>
          <p:grpSpPr>
            <a:xfrm>
              <a:off x="2881396" y="8859200"/>
              <a:ext cx="2859600" cy="847600"/>
              <a:chOff x="2881396" y="1395500"/>
              <a:chExt cx="2859600" cy="847600"/>
            </a:xfrm>
          </p:grpSpPr>
          <p:sp>
            <p:nvSpPr>
              <p:cNvPr id="454" name="Google Shape;454;p16"/>
              <p:cNvSpPr txBox="1"/>
              <p:nvPr/>
            </p:nvSpPr>
            <p:spPr>
              <a:xfrm>
                <a:off x="2881396" y="1395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Daniel Taylor</a:t>
                </a:r>
                <a:endParaRPr sz="900">
                  <a:solidFill>
                    <a:srgbClr val="373737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455" name="Google Shape;455;p16"/>
              <p:cNvSpPr txBox="1"/>
              <p:nvPr/>
            </p:nvSpPr>
            <p:spPr>
              <a:xfrm>
                <a:off x="2881396" y="15741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Position: Senior Business Analyst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56" name="Google Shape;456;p16"/>
              <p:cNvSpPr txBox="1"/>
              <p:nvPr/>
            </p:nvSpPr>
            <p:spPr>
              <a:xfrm>
                <a:off x="2881396" y="175182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Company: UVW Corporation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57" name="Google Shape;457;p16"/>
              <p:cNvSpPr txBox="1"/>
              <p:nvPr/>
            </p:nvSpPr>
            <p:spPr>
              <a:xfrm>
                <a:off x="2881396" y="1926775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Email: daniel@</a:t>
                </a: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mail.ltd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458" name="Google Shape;458;p16"/>
              <p:cNvSpPr txBox="1"/>
              <p:nvPr/>
            </p:nvSpPr>
            <p:spPr>
              <a:xfrm>
                <a:off x="2881396" y="2104500"/>
                <a:ext cx="2859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73737"/>
                    </a:solidFill>
                    <a:latin typeface="Rubik"/>
                    <a:ea typeface="Rubik"/>
                    <a:cs typeface="Rubik"/>
                    <a:sym typeface="Rubik"/>
                  </a:rPr>
                  <a:t>Phone: (123) 456-7890</a:t>
                </a:r>
                <a:endParaRPr sz="900">
                  <a:solidFill>
                    <a:srgbClr val="373737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