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Poppins"/>
      <p:regular r:id="rId6"/>
      <p:bold r:id="rId7"/>
      <p:italic r:id="rId8"/>
      <p:boldItalic r:id="rId9"/>
    </p:embeddedFont>
    <p:embeddedFont>
      <p:font typeface="Poppins Light"/>
      <p:regular r:id="rId10"/>
      <p:bold r:id="rId11"/>
      <p:italic r:id="rId12"/>
      <p:boldItalic r:id="rId13"/>
    </p:embeddedFont>
    <p:embeddedFont>
      <p:font typeface="Poppins Medium"/>
      <p:regular r:id="rId14"/>
      <p:bold r:id="rId15"/>
      <p:italic r:id="rId16"/>
      <p:boldItalic r:id="rId17"/>
    </p:embeddedFont>
    <p:embeddedFont>
      <p:font typeface="Poppins SemiBold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PoppinsSemiBold-italic.fntdata"/><Relationship Id="rId11" Type="http://schemas.openxmlformats.org/officeDocument/2006/relationships/font" Target="fonts/PoppinsLight-bold.fntdata"/><Relationship Id="rId10" Type="http://schemas.openxmlformats.org/officeDocument/2006/relationships/font" Target="fonts/PoppinsLight-regular.fntdata"/><Relationship Id="rId21" Type="http://schemas.openxmlformats.org/officeDocument/2006/relationships/font" Target="fonts/PoppinsSemiBold-boldItalic.fntdata"/><Relationship Id="rId13" Type="http://schemas.openxmlformats.org/officeDocument/2006/relationships/font" Target="fonts/PoppinsLight-boldItalic.fntdata"/><Relationship Id="rId12" Type="http://schemas.openxmlformats.org/officeDocument/2006/relationships/font" Target="fonts/PoppinsLight-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Poppins-boldItalic.fntdata"/><Relationship Id="rId15" Type="http://schemas.openxmlformats.org/officeDocument/2006/relationships/font" Target="fonts/PoppinsMedium-bold.fntdata"/><Relationship Id="rId14" Type="http://schemas.openxmlformats.org/officeDocument/2006/relationships/font" Target="fonts/PoppinsMedium-regular.fntdata"/><Relationship Id="rId17" Type="http://schemas.openxmlformats.org/officeDocument/2006/relationships/font" Target="fonts/PoppinsMedium-boldItalic.fntdata"/><Relationship Id="rId16" Type="http://schemas.openxmlformats.org/officeDocument/2006/relationships/font" Target="fonts/PoppinsMedium-italic.fntdata"/><Relationship Id="rId5" Type="http://schemas.openxmlformats.org/officeDocument/2006/relationships/slide" Target="slides/slide1.xml"/><Relationship Id="rId19" Type="http://schemas.openxmlformats.org/officeDocument/2006/relationships/font" Target="fonts/PoppinsSemiBold-bold.fntdata"/><Relationship Id="rId6" Type="http://schemas.openxmlformats.org/officeDocument/2006/relationships/font" Target="fonts/Poppins-regular.fntdata"/><Relationship Id="rId18" Type="http://schemas.openxmlformats.org/officeDocument/2006/relationships/font" Target="fonts/PoppinsSemiBold-regular.fntdata"/><Relationship Id="rId7" Type="http://schemas.openxmlformats.org/officeDocument/2006/relationships/font" Target="fonts/Poppins-bold.fntdata"/><Relationship Id="rId8" Type="http://schemas.openxmlformats.org/officeDocument/2006/relationships/font" Target="fonts/Poppins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270000" y="1841725"/>
            <a:ext cx="1926000" cy="8483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1287300" y="387254"/>
            <a:ext cx="49854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21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rPr>
              <a:t>I N T E R N S H I P  C O V E R  L E T T E R</a:t>
            </a:r>
            <a:endParaRPr b="1" sz="2100">
              <a:solidFill>
                <a:srgbClr val="3E3E3E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2607450" y="817707"/>
            <a:ext cx="23451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rPr>
              <a:t>C L A I R E  H O L D E N</a:t>
            </a:r>
            <a:endParaRPr>
              <a:solidFill>
                <a:srgbClr val="3E3E3E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1116350" y="516750"/>
            <a:ext cx="63000" cy="63000"/>
          </a:xfrm>
          <a:prstGeom prst="ellipse">
            <a:avLst/>
          </a:prstGeom>
          <a:solidFill>
            <a:srgbClr val="DBDBD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/>
          <p:nvPr/>
        </p:nvSpPr>
        <p:spPr>
          <a:xfrm>
            <a:off x="6380650" y="516750"/>
            <a:ext cx="63000" cy="63000"/>
          </a:xfrm>
          <a:prstGeom prst="ellipse">
            <a:avLst/>
          </a:prstGeom>
          <a:solidFill>
            <a:srgbClr val="DBDBD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/>
          <p:nvPr/>
        </p:nvSpPr>
        <p:spPr>
          <a:xfrm>
            <a:off x="0" y="1237119"/>
            <a:ext cx="7560000" cy="270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3E3E3E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(123) 456-7890</a:t>
            </a:r>
            <a:r>
              <a:rPr lang="uk" sz="900">
                <a:solidFill>
                  <a:srgbClr val="3E3E3E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   |    12 Oakridge Road, Bristol, BS1 3HA   |   claire.holden@mail.ltd   |   linkedin.com/in/yourname</a:t>
            </a:r>
            <a:endParaRPr sz="900">
              <a:solidFill>
                <a:srgbClr val="3E3E3E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493002" y="2181123"/>
            <a:ext cx="16311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rPr>
              <a:t>To</a:t>
            </a:r>
            <a:endParaRPr sz="1000">
              <a:solidFill>
                <a:srgbClr val="3E3E3E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493002" y="2559523"/>
            <a:ext cx="16311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rPr>
              <a:t>Daniel Carter</a:t>
            </a:r>
            <a:endParaRPr b="1" sz="1000">
              <a:solidFill>
                <a:srgbClr val="3E3E3E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rPr>
              <a:t>Horizon Capital</a:t>
            </a:r>
            <a:endParaRPr sz="1000">
              <a:solidFill>
                <a:srgbClr val="3E3E3E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rPr>
              <a:t>88 Kingfisher Lane</a:t>
            </a:r>
            <a:endParaRPr sz="1000">
              <a:solidFill>
                <a:srgbClr val="3E3E3E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rPr>
              <a:t>Bristol, BS2 4JF</a:t>
            </a:r>
            <a:endParaRPr sz="1000">
              <a:solidFill>
                <a:srgbClr val="3E3E3E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rPr>
              <a:t>(</a:t>
            </a:r>
            <a:r>
              <a:rPr lang="uk"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rPr>
              <a:t>123) 456-7890</a:t>
            </a:r>
            <a:endParaRPr sz="1000">
              <a:solidFill>
                <a:srgbClr val="3E3E3E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2520002" y="2181123"/>
            <a:ext cx="16311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rPr>
              <a:t>Dear Mr. Carter,</a:t>
            </a:r>
            <a:endParaRPr b="1" sz="1000">
              <a:solidFill>
                <a:srgbClr val="3E3E3E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5472702" y="2196611"/>
            <a:ext cx="16311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3E3E3E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April 1, 20XX</a:t>
            </a:r>
            <a:endParaRPr sz="900">
              <a:solidFill>
                <a:srgbClr val="3E3E3E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2520000" y="2559525"/>
            <a:ext cx="4770000" cy="6888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rPr>
              <a:t>I am writing to express my keen interest in the Internship opportunity at Horizon Capital, which I discovered via your company website. As a </a:t>
            </a:r>
            <a:endParaRPr sz="1000">
              <a:solidFill>
                <a:srgbClr val="3E3E3E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rPr>
              <a:t>recent graduate in Business Economics from the University of Bristol, </a:t>
            </a:r>
            <a:endParaRPr sz="1000">
              <a:solidFill>
                <a:srgbClr val="3E3E3E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rPr>
              <a:t>with hands-on internship experience at respected financial firms such </a:t>
            </a:r>
            <a:endParaRPr sz="1000">
              <a:solidFill>
                <a:srgbClr val="3E3E3E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rPr>
              <a:t>as Alderstone Group and Finvest Partners, I am confident in my ability </a:t>
            </a:r>
            <a:endParaRPr sz="1000">
              <a:solidFill>
                <a:srgbClr val="3E3E3E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rPr>
              <a:t>to contribute positively to your team.</a:t>
            </a:r>
            <a:endParaRPr sz="1000">
              <a:solidFill>
                <a:srgbClr val="3E3E3E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3E3E3E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rPr>
              <a:t>During my time as an Intern at Alderstone Group, I developed strong competencies in financial modeling, budget reconciliation, and client reporting. I participated in investment meetings, maintained monthly financial summaries, and supported market research projects, gaining a well-rounded understanding of both internal operations and external economic factors. Notably, I was entrusted with presenting insights to senior analysts, which sharpened my communication and presentation skills.  participated in investment meetings, maintained monthly financial summaries, and supported market research projects, gaining a well-rounded understanding of both internal operations and external economic factors. Notably, I was entrusted with presenting insights to senior analysts, which sharpened my communication and presentation skills.</a:t>
            </a:r>
            <a:endParaRPr sz="1000">
              <a:solidFill>
                <a:srgbClr val="3E3E3E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3E3E3E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rPr>
              <a:t>At Finvest Partners, I worked closely with data analysts and strategic planners to examine investment trends and portfolio risks. I was responsible for evaluating quarterly performance indicators and building reports that assisted decision-makers in adjusting their strategies. This </a:t>
            </a:r>
            <a:endParaRPr sz="1000">
              <a:solidFill>
                <a:srgbClr val="3E3E3E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rPr>
              <a:t>role strengthened my attention to detail and analytical reasoning, as well as my ability to work under pressure in a results-driven environment.</a:t>
            </a:r>
            <a:endParaRPr sz="1000">
              <a:solidFill>
                <a:srgbClr val="3E3E3E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3E3E3E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rPr>
              <a:t>The opportunity to intern at Horizon Capital is exciting, as I am eager to contribute to a firm renowned for its innovation in asset management. I believe my academic foundation, paired with practical experience, makes me a strong candidate. I would welcome the chance to support your mission and further refine my financial expertise within your organization.</a:t>
            </a:r>
            <a:endParaRPr sz="1000">
              <a:solidFill>
                <a:srgbClr val="3E3E3E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3E3E3E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rPr>
              <a:t>Thank you for considering my application. I look forward to the possibility </a:t>
            </a:r>
            <a:endParaRPr sz="1000">
              <a:solidFill>
                <a:srgbClr val="3E3E3E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rPr>
              <a:t>of discussing how I can support your team’s goals.</a:t>
            </a:r>
            <a:endParaRPr sz="1000">
              <a:solidFill>
                <a:srgbClr val="3E3E3E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2520002" y="9649929"/>
            <a:ext cx="16311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rPr>
              <a:t>Yours sincerely,</a:t>
            </a:r>
            <a:endParaRPr sz="1000">
              <a:solidFill>
                <a:srgbClr val="3E3E3E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2520002" y="9832604"/>
            <a:ext cx="16311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rPr>
              <a:t>Claire Holden</a:t>
            </a:r>
            <a:endParaRPr b="1" sz="1000">
              <a:solidFill>
                <a:srgbClr val="3E3E3E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