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ABeeZee"/>
      <p:regular r:id="rId7"/>
      <p:italic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4535">
          <p15:clr>
            <a:srgbClr val="747775"/>
          </p15:clr>
        </p15:guide>
        <p15:guide id="3" orient="horz" pos="227">
          <p15:clr>
            <a:srgbClr val="747775"/>
          </p15:clr>
        </p15:guide>
        <p15:guide id="4" orient="horz" pos="907">
          <p15:clr>
            <a:srgbClr val="747775"/>
          </p15:clr>
        </p15:guide>
        <p15:guide id="5" orient="horz" pos="6576">
          <p15:clr>
            <a:srgbClr val="747775"/>
          </p15:clr>
        </p15:guide>
        <p15:guide id="6" orient="horz" pos="52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535"/>
        <p:guide pos="227" orient="horz"/>
        <p:guide pos="907" orient="horz"/>
        <p:guide pos="6576" orient="horz"/>
        <p:guide pos="525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BeeZee-regular.fntdata"/><Relationship Id="rId8" Type="http://schemas.openxmlformats.org/officeDocument/2006/relationships/font" Target="fonts/ABeeZee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440000"/>
          </a:xfrm>
          <a:prstGeom prst="rect">
            <a:avLst/>
          </a:prstGeom>
          <a:solidFill>
            <a:srgbClr val="032D4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0" y="10448004"/>
            <a:ext cx="7560000" cy="249600"/>
          </a:xfrm>
          <a:prstGeom prst="rect">
            <a:avLst/>
          </a:prstGeom>
          <a:solidFill>
            <a:srgbClr val="032D4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7012550" y="0"/>
            <a:ext cx="187500" cy="832800"/>
          </a:xfrm>
          <a:prstGeom prst="rect">
            <a:avLst/>
          </a:prstGeom>
          <a:solidFill>
            <a:srgbClr val="77CBA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" name="Google Shape;57;p13"/>
          <p:cNvGrpSpPr/>
          <p:nvPr/>
        </p:nvGrpSpPr>
        <p:grpSpPr>
          <a:xfrm>
            <a:off x="482601" y="197700"/>
            <a:ext cx="5130600" cy="952881"/>
            <a:chOff x="482601" y="197700"/>
            <a:chExt cx="5130600" cy="952881"/>
          </a:xfrm>
        </p:grpSpPr>
        <p:sp>
          <p:nvSpPr>
            <p:cNvPr id="58" name="Google Shape;58;p13"/>
            <p:cNvSpPr txBox="1"/>
            <p:nvPr/>
          </p:nvSpPr>
          <p:spPr>
            <a:xfrm>
              <a:off x="482601" y="197700"/>
              <a:ext cx="5130600" cy="78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5100">
                  <a:solidFill>
                    <a:schemeClr val="lt1"/>
                  </a:solidFill>
                  <a:latin typeface="ABeeZee"/>
                  <a:ea typeface="ABeeZee"/>
                  <a:cs typeface="ABeeZee"/>
                  <a:sym typeface="ABeeZee"/>
                </a:rPr>
                <a:t>Houston Lynch</a:t>
              </a:r>
              <a:endParaRPr sz="5100">
                <a:solidFill>
                  <a:schemeClr val="lt1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523172" y="904281"/>
              <a:ext cx="25665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solidFill>
                    <a:schemeClr val="lt1"/>
                  </a:solidFill>
                  <a:latin typeface="ABeeZee"/>
                  <a:ea typeface="ABeeZee"/>
                  <a:cs typeface="ABeeZee"/>
                  <a:sym typeface="ABeeZee"/>
                </a:rPr>
                <a:t>Professional Title</a:t>
              </a:r>
              <a:endParaRPr sz="1600">
                <a:solidFill>
                  <a:schemeClr val="lt1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</p:grpSp>
      <p:grpSp>
        <p:nvGrpSpPr>
          <p:cNvPr id="60" name="Google Shape;60;p13"/>
          <p:cNvGrpSpPr/>
          <p:nvPr/>
        </p:nvGrpSpPr>
        <p:grpSpPr>
          <a:xfrm>
            <a:off x="531174" y="1776908"/>
            <a:ext cx="2106300" cy="1214857"/>
            <a:chOff x="531174" y="1776908"/>
            <a:chExt cx="2106300" cy="1214857"/>
          </a:xfrm>
        </p:grpSpPr>
        <p:sp>
          <p:nvSpPr>
            <p:cNvPr id="61" name="Google Shape;61;p13"/>
            <p:cNvSpPr txBox="1"/>
            <p:nvPr/>
          </p:nvSpPr>
          <p:spPr>
            <a:xfrm>
              <a:off x="531179" y="1776908"/>
              <a:ext cx="17610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latin typeface="ABeeZee"/>
                  <a:ea typeface="ABeeZee"/>
                  <a:cs typeface="ABeeZee"/>
                  <a:sym typeface="ABeeZee"/>
                </a:rPr>
                <a:t>Contact:</a:t>
              </a:r>
              <a:endParaRPr sz="1600">
                <a:latin typeface="ABeeZee"/>
                <a:ea typeface="ABeeZee"/>
                <a:cs typeface="ABeeZee"/>
                <a:sym typeface="ABeeZee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531174" y="2118343"/>
              <a:ext cx="21063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200">
                  <a:solidFill>
                    <a:srgbClr val="4C4C4C"/>
                  </a:solidFill>
                  <a:latin typeface="ABeeZee"/>
                  <a:ea typeface="ABeeZee"/>
                  <a:cs typeface="ABeeZee"/>
                  <a:sym typeface="ABeeZee"/>
                </a:rPr>
                <a:t>908 Lowes Alley</a:t>
              </a:r>
              <a:endParaRPr sz="12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ABeeZee"/>
                  <a:ea typeface="ABeeZee"/>
                  <a:cs typeface="ABeeZee"/>
                  <a:sym typeface="ABeeZee"/>
                </a:rPr>
                <a:t>Columbus, Ohio, Columbus</a:t>
              </a:r>
              <a:endParaRPr sz="12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531174" y="2573504"/>
              <a:ext cx="21063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ABeeZee"/>
                  <a:ea typeface="ABeeZee"/>
                  <a:cs typeface="ABeeZee"/>
                  <a:sym typeface="ABeeZee"/>
                </a:rPr>
                <a:t>mail@domain.ltd</a:t>
              </a:r>
              <a:endParaRPr sz="12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531174" y="2806965"/>
              <a:ext cx="21063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ABeeZee"/>
                  <a:ea typeface="ABeeZee"/>
                  <a:cs typeface="ABeeZee"/>
                  <a:sym typeface="ABeeZee"/>
                </a:rPr>
                <a:t>+1  740-273-8575</a:t>
              </a:r>
              <a:endParaRPr sz="12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</p:grpSp>
      <p:grpSp>
        <p:nvGrpSpPr>
          <p:cNvPr id="65" name="Google Shape;65;p13"/>
          <p:cNvGrpSpPr/>
          <p:nvPr/>
        </p:nvGrpSpPr>
        <p:grpSpPr>
          <a:xfrm>
            <a:off x="3276174" y="1776908"/>
            <a:ext cx="2106300" cy="1203096"/>
            <a:chOff x="3276174" y="1776908"/>
            <a:chExt cx="2106300" cy="1203096"/>
          </a:xfrm>
        </p:grpSpPr>
        <p:grpSp>
          <p:nvGrpSpPr>
            <p:cNvPr id="66" name="Google Shape;66;p13"/>
            <p:cNvGrpSpPr/>
            <p:nvPr/>
          </p:nvGrpSpPr>
          <p:grpSpPr>
            <a:xfrm>
              <a:off x="3276174" y="1776908"/>
              <a:ext cx="2106300" cy="1203096"/>
              <a:chOff x="531174" y="1776908"/>
              <a:chExt cx="2106300" cy="1203096"/>
            </a:xfrm>
          </p:grpSpPr>
          <p:sp>
            <p:nvSpPr>
              <p:cNvPr id="67" name="Google Shape;67;p13"/>
              <p:cNvSpPr txBox="1"/>
              <p:nvPr/>
            </p:nvSpPr>
            <p:spPr>
              <a:xfrm>
                <a:off x="531179" y="1776908"/>
                <a:ext cx="17610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latin typeface="ABeeZee"/>
                    <a:ea typeface="ABeeZee"/>
                    <a:cs typeface="ABeeZee"/>
                    <a:sym typeface="ABeeZee"/>
                  </a:rPr>
                  <a:t>To:</a:t>
                </a:r>
                <a:endParaRPr sz="1600"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68" name="Google Shape;68;p13"/>
              <p:cNvSpPr txBox="1"/>
              <p:nvPr/>
            </p:nvSpPr>
            <p:spPr>
              <a:xfrm>
                <a:off x="531174" y="2118343"/>
                <a:ext cx="210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4C4C4C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Halle Prosacco</a:t>
                </a:r>
                <a:endParaRPr sz="1200">
                  <a:solidFill>
                    <a:srgbClr val="4C4C4C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69" name="Google Shape;69;p13"/>
              <p:cNvSpPr txBox="1"/>
              <p:nvPr/>
            </p:nvSpPr>
            <p:spPr>
              <a:xfrm>
                <a:off x="531174" y="2573504"/>
                <a:ext cx="2106300" cy="40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4C4C4C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4263 Maple Court,</a:t>
                </a:r>
                <a:endParaRPr sz="1200">
                  <a:solidFill>
                    <a:srgbClr val="4C4C4C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4C4C4C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Bonne Terre, Missouri, 63628</a:t>
                </a:r>
                <a:endParaRPr sz="1200">
                  <a:solidFill>
                    <a:srgbClr val="4C4C4C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</p:grpSp>
        <p:sp>
          <p:nvSpPr>
            <p:cNvPr id="70" name="Google Shape;70;p13"/>
            <p:cNvSpPr txBox="1"/>
            <p:nvPr/>
          </p:nvSpPr>
          <p:spPr>
            <a:xfrm>
              <a:off x="3276174" y="2345918"/>
              <a:ext cx="21063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ABeeZee"/>
                  <a:ea typeface="ABeeZee"/>
                  <a:cs typeface="ABeeZee"/>
                  <a:sym typeface="ABeeZee"/>
                </a:rPr>
                <a:t>Goodwin and Simonis</a:t>
              </a:r>
              <a:endParaRPr sz="12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</p:grpSp>
      <p:sp>
        <p:nvSpPr>
          <p:cNvPr id="71" name="Google Shape;71;p13"/>
          <p:cNvSpPr txBox="1"/>
          <p:nvPr/>
        </p:nvSpPr>
        <p:spPr>
          <a:xfrm>
            <a:off x="525183" y="3280526"/>
            <a:ext cx="2272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latin typeface="ABeeZee"/>
                <a:ea typeface="ABeeZee"/>
                <a:cs typeface="ABeeZee"/>
                <a:sym typeface="ABeeZee"/>
              </a:rPr>
              <a:t>Dear Halle Prosacco</a:t>
            </a:r>
            <a:endParaRPr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6004878" y="3280526"/>
            <a:ext cx="1421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latin typeface="ABeeZee"/>
                <a:ea typeface="ABeeZee"/>
                <a:cs typeface="ABeeZee"/>
                <a:sym typeface="ABeeZee"/>
              </a:rPr>
              <a:t>01/09/2025</a:t>
            </a:r>
            <a:endParaRPr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533163" y="3757808"/>
            <a:ext cx="66747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rPr>
              <a:t>I am writing to express my interest in the [Position Title] at [Company Name], as advertised on [where you found the job posting, if applicable]. With a background in [relevant experience or education], I am excited about the opportunity to contribute my skills and expertise to your esteemed team.</a:t>
            </a:r>
            <a:endParaRPr sz="1100">
              <a:solidFill>
                <a:srgbClr val="4C4C4C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533163" y="4908098"/>
            <a:ext cx="6674700" cy="6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1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rPr>
              <a:t>[Paragraph 1: Introduction]</a:t>
            </a:r>
            <a:endParaRPr sz="1100">
              <a:solidFill>
                <a:srgbClr val="4C4C4C"/>
              </a:solidFill>
              <a:latin typeface="ABeeZee"/>
              <a:ea typeface="ABeeZee"/>
              <a:cs typeface="ABeeZee"/>
              <a:sym typeface="ABeeZee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1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rPr>
              <a:t>Express your enthusiasm for the role and briefly highlight why you are an excellent fit. </a:t>
            </a:r>
            <a:endParaRPr sz="1100">
              <a:solidFill>
                <a:srgbClr val="4C4C4C"/>
              </a:solidFill>
              <a:latin typeface="ABeeZee"/>
              <a:ea typeface="ABeeZee"/>
              <a:cs typeface="ABeeZee"/>
              <a:sym typeface="ABeeZee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rPr>
              <a:t>Mention how you learned about the position or any connection you have to the company.</a:t>
            </a:r>
            <a:endParaRPr sz="1100">
              <a:solidFill>
                <a:srgbClr val="4C4C4C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533163" y="5821387"/>
            <a:ext cx="6674700" cy="6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rPr>
              <a:t>[Paragraph 2: Key Skills and Experiences]</a:t>
            </a:r>
            <a:endParaRPr sz="1100">
              <a:solidFill>
                <a:srgbClr val="4C4C4C"/>
              </a:solidFill>
              <a:latin typeface="ABeeZee"/>
              <a:ea typeface="ABeeZee"/>
              <a:cs typeface="ABeeZee"/>
              <a:sym typeface="ABeeZee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rPr>
              <a:t>Outline 2-3 specific experiences, achievements, or skills that directly relate to the job </a:t>
            </a:r>
            <a:endParaRPr sz="1100">
              <a:solidFill>
                <a:srgbClr val="4C4C4C"/>
              </a:solidFill>
              <a:latin typeface="ABeeZee"/>
              <a:ea typeface="ABeeZee"/>
              <a:cs typeface="ABeeZee"/>
              <a:sym typeface="ABeeZee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rPr>
              <a:t>requirements. Use examples that demonstrate your qualifications for the role.</a:t>
            </a:r>
            <a:endParaRPr sz="1100">
              <a:solidFill>
                <a:srgbClr val="4C4C4C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533163" y="6734676"/>
            <a:ext cx="6674700" cy="6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rPr>
              <a:t>[Paragraph 3: Fit with Company Culture/Values]</a:t>
            </a:r>
            <a:endParaRPr sz="1100">
              <a:solidFill>
                <a:srgbClr val="4C4C4C"/>
              </a:solidFill>
              <a:latin typeface="ABeeZee"/>
              <a:ea typeface="ABeeZee"/>
              <a:cs typeface="ABeeZee"/>
              <a:sym typeface="ABeeZee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rPr>
              <a:t>Explain why you are drawn to the company. Highlight your alignment with the company’s </a:t>
            </a:r>
            <a:endParaRPr sz="1100">
              <a:solidFill>
                <a:srgbClr val="4C4C4C"/>
              </a:solidFill>
              <a:latin typeface="ABeeZee"/>
              <a:ea typeface="ABeeZee"/>
              <a:cs typeface="ABeeZee"/>
              <a:sym typeface="ABeeZee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rPr>
              <a:t>values, culture, or specific projects they're involved in.</a:t>
            </a:r>
            <a:endParaRPr sz="1100">
              <a:solidFill>
                <a:srgbClr val="4C4C4C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533163" y="7647965"/>
            <a:ext cx="66747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rPr>
              <a:t>[Paragraph 4: Closing &amp; Call to Action]</a:t>
            </a:r>
            <a:endParaRPr sz="1100">
              <a:solidFill>
                <a:srgbClr val="4C4C4C"/>
              </a:solidFill>
              <a:latin typeface="ABeeZee"/>
              <a:ea typeface="ABeeZee"/>
              <a:cs typeface="ABeeZee"/>
              <a:sym typeface="ABeeZee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rPr>
              <a:t>Express gratitude for considering your application and reinforce your interest in discussing the opportunity further. Politely request an interview or meeting to discuss how your skills align </a:t>
            </a:r>
            <a:endParaRPr sz="1100">
              <a:solidFill>
                <a:srgbClr val="4C4C4C"/>
              </a:solidFill>
              <a:latin typeface="ABeeZee"/>
              <a:ea typeface="ABeeZee"/>
              <a:cs typeface="ABeeZee"/>
              <a:sym typeface="ABeeZee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rPr>
              <a:t>with the company’s needs.</a:t>
            </a:r>
            <a:endParaRPr sz="1100">
              <a:solidFill>
                <a:srgbClr val="4C4C4C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533175" y="8798254"/>
            <a:ext cx="6479400" cy="6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4C4C4C"/>
                </a:solidFill>
                <a:latin typeface="ABeeZee"/>
                <a:ea typeface="ABeeZee"/>
                <a:cs typeface="ABeeZee"/>
                <a:sym typeface="ABeeZee"/>
              </a:rPr>
              <a:t>Thank you for considering my application. I am enthusiastic about the possibility of contributing to [Company Name] and am eager to further discuss how my background, skills, and passion align with your team’s goals.</a:t>
            </a:r>
            <a:endParaRPr sz="1100">
              <a:solidFill>
                <a:srgbClr val="4C4C4C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533175" y="9817812"/>
            <a:ext cx="2068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rPr>
              <a:t>Warm regards,</a:t>
            </a:r>
            <a:endParaRPr sz="1200">
              <a:solidFill>
                <a:schemeClr val="dk1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5810188" y="9787212"/>
            <a:ext cx="1421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rPr>
              <a:t>Houston Lynch</a:t>
            </a:r>
            <a:endParaRPr>
              <a:solidFill>
                <a:schemeClr val="dk1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