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Quicksand"/>
      <p:regular r:id="rId7"/>
      <p:bold r:id="rId8"/>
    </p:embeddedFont>
    <p:embeddedFont>
      <p:font typeface="Ojuju ExtraBold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jujuExtra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11" y="1"/>
            <a:ext cx="7559577" cy="10691999"/>
            <a:chOff x="211" y="1"/>
            <a:chExt cx="7559577" cy="10691999"/>
          </a:xfrm>
        </p:grpSpPr>
        <p:pic>
          <p:nvPicPr>
            <p:cNvPr id="55" name="Google Shape;55;p13" title="Image 1.png"/>
            <p:cNvPicPr preferRelativeResize="0"/>
            <p:nvPr/>
          </p:nvPicPr>
          <p:blipFill rotWithShape="1">
            <a:blip r:embed="rId3">
              <a:alphaModFix/>
            </a:blip>
            <a:srcRect b="99" l="99" r="99" t="99"/>
            <a:stretch/>
          </p:blipFill>
          <p:spPr>
            <a:xfrm>
              <a:off x="211" y="1"/>
              <a:ext cx="7559577" cy="10691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 title="Dots.pn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3301" y="1"/>
              <a:ext cx="7413398" cy="106919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1709250" y="2257108"/>
            <a:ext cx="4141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22122"/>
                </a:solidFill>
                <a:latin typeface="Quicksand"/>
                <a:ea typeface="Quicksand"/>
                <a:cs typeface="Quicksand"/>
                <a:sym typeface="Quicksand"/>
              </a:rPr>
              <a:t>JOIN US FOR</a:t>
            </a:r>
            <a:endParaRPr b="1" sz="2800">
              <a:solidFill>
                <a:srgbClr val="22212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27125" y="3021658"/>
            <a:ext cx="6305700" cy="24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200">
                <a:solidFill>
                  <a:srgbClr val="824B88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C</a:t>
            </a:r>
            <a:r>
              <a:rPr lang="en" sz="9200">
                <a:solidFill>
                  <a:srgbClr val="FEBE2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O</a:t>
            </a:r>
            <a:r>
              <a:rPr lang="en" sz="9200">
                <a:solidFill>
                  <a:srgbClr val="FE659B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S</a:t>
            </a:r>
            <a:r>
              <a:rPr lang="en" sz="9200">
                <a:solidFill>
                  <a:srgbClr val="57CFD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T</a:t>
            </a:r>
            <a:r>
              <a:rPr lang="en" sz="9200">
                <a:solidFill>
                  <a:srgbClr val="FEBE2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U</a:t>
            </a:r>
            <a:r>
              <a:rPr lang="en" sz="9200">
                <a:solidFill>
                  <a:srgbClr val="FE659B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M</a:t>
            </a:r>
            <a:r>
              <a:rPr lang="en" sz="9200">
                <a:solidFill>
                  <a:srgbClr val="57CFD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E</a:t>
            </a:r>
            <a:endParaRPr sz="9200">
              <a:solidFill>
                <a:srgbClr val="57CFD4"/>
              </a:solidFill>
              <a:latin typeface="Ojuju ExtraBold"/>
              <a:ea typeface="Ojuju ExtraBold"/>
              <a:cs typeface="Ojuju ExtraBold"/>
              <a:sym typeface="Ojuju ExtraBold"/>
            </a:endParaRPr>
          </a:p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200">
                <a:solidFill>
                  <a:srgbClr val="FE659B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P</a:t>
            </a:r>
            <a:r>
              <a:rPr lang="en" sz="9200">
                <a:solidFill>
                  <a:srgbClr val="57CFD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A</a:t>
            </a:r>
            <a:r>
              <a:rPr lang="en" sz="9200">
                <a:solidFill>
                  <a:srgbClr val="FEBE2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R</a:t>
            </a:r>
            <a:r>
              <a:rPr lang="en" sz="9200">
                <a:solidFill>
                  <a:srgbClr val="57CFD4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T</a:t>
            </a:r>
            <a:r>
              <a:rPr lang="en" sz="9200">
                <a:solidFill>
                  <a:srgbClr val="E3DE37"/>
                </a:solidFill>
                <a:latin typeface="Ojuju ExtraBold"/>
                <a:ea typeface="Ojuju ExtraBold"/>
                <a:cs typeface="Ojuju ExtraBold"/>
                <a:sym typeface="Ojuju ExtraBold"/>
              </a:rPr>
              <a:t>Y</a:t>
            </a:r>
            <a:endParaRPr sz="9200">
              <a:solidFill>
                <a:srgbClr val="E3DE37"/>
              </a:solidFill>
              <a:latin typeface="Ojuju ExtraBold"/>
              <a:ea typeface="Ojuju ExtraBold"/>
              <a:cs typeface="Ojuju ExtraBold"/>
              <a:sym typeface="Ojuju Extra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709250" y="5467731"/>
            <a:ext cx="4141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E659B"/>
                </a:solidFill>
                <a:latin typeface="Quicksand"/>
                <a:ea typeface="Quicksand"/>
                <a:cs typeface="Quicksand"/>
                <a:sym typeface="Quicksand"/>
              </a:rPr>
              <a:t>OCTOBER 14 | 9 PM</a:t>
            </a:r>
            <a:endParaRPr b="1" sz="3000">
              <a:solidFill>
                <a:srgbClr val="FE659B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114375" y="6203204"/>
            <a:ext cx="5331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824B88"/>
                </a:solidFill>
                <a:latin typeface="Quicksand"/>
                <a:ea typeface="Quicksand"/>
                <a:cs typeface="Quicksand"/>
                <a:sym typeface="Quicksand"/>
              </a:rPr>
              <a:t>LIVE DJ </a:t>
            </a:r>
            <a:r>
              <a:rPr b="1" lang="en" sz="3000">
                <a:solidFill>
                  <a:srgbClr val="222122"/>
                </a:solidFill>
                <a:latin typeface="Quicksand"/>
                <a:ea typeface="Quicksand"/>
                <a:cs typeface="Quicksand"/>
                <a:sym typeface="Quicksand"/>
              </a:rPr>
              <a:t>•</a:t>
            </a:r>
            <a:r>
              <a:rPr b="1" lang="en" sz="3000">
                <a:solidFill>
                  <a:srgbClr val="824B88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b="1" lang="en" sz="3000">
                <a:solidFill>
                  <a:srgbClr val="57CFD4"/>
                </a:solidFill>
                <a:latin typeface="Quicksand"/>
                <a:ea typeface="Quicksand"/>
                <a:cs typeface="Quicksand"/>
                <a:sym typeface="Quicksand"/>
              </a:rPr>
              <a:t>GAMES</a:t>
            </a:r>
            <a:r>
              <a:rPr b="1" lang="en" sz="3000">
                <a:solidFill>
                  <a:srgbClr val="824B88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b="1" lang="en" sz="3000">
                <a:solidFill>
                  <a:srgbClr val="222122"/>
                </a:solidFill>
                <a:latin typeface="Quicksand"/>
                <a:ea typeface="Quicksand"/>
                <a:cs typeface="Quicksand"/>
                <a:sym typeface="Quicksand"/>
              </a:rPr>
              <a:t>•</a:t>
            </a:r>
            <a:r>
              <a:rPr b="1" lang="en" sz="3000">
                <a:solidFill>
                  <a:srgbClr val="824B88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b="1" lang="en" sz="3000">
                <a:solidFill>
                  <a:srgbClr val="FEBE24"/>
                </a:solidFill>
                <a:latin typeface="Quicksand"/>
                <a:ea typeface="Quicksand"/>
                <a:cs typeface="Quicksand"/>
                <a:sym typeface="Quicksand"/>
              </a:rPr>
              <a:t>TREATS</a:t>
            </a:r>
            <a:endParaRPr b="1" sz="3000">
              <a:solidFill>
                <a:srgbClr val="FEBE24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282475" y="6938677"/>
            <a:ext cx="49950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222122"/>
                </a:solidFill>
                <a:latin typeface="Quicksand"/>
                <a:ea typeface="Quicksand"/>
                <a:cs typeface="Quicksand"/>
                <a:sym typeface="Quicksand"/>
              </a:rPr>
              <a:t>Dress to impress and bring your best mask!</a:t>
            </a:r>
            <a:endParaRPr b="1" sz="1500">
              <a:solidFill>
                <a:srgbClr val="222122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222122"/>
                </a:solidFill>
                <a:latin typeface="Quicksand"/>
                <a:ea typeface="Quicksand"/>
                <a:cs typeface="Quicksand"/>
                <a:sym typeface="Quicksand"/>
              </a:rPr>
              <a:t>Get ready for a night full of surprises, music, and unforgettable memories.</a:t>
            </a:r>
            <a:endParaRPr b="1" sz="1500">
              <a:solidFill>
                <a:srgbClr val="222122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82475" y="7904850"/>
            <a:ext cx="4995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E659B"/>
                </a:solidFill>
                <a:latin typeface="Quicksand"/>
                <a:ea typeface="Quicksand"/>
                <a:cs typeface="Quicksand"/>
                <a:sym typeface="Quicksand"/>
              </a:rPr>
              <a:t>T</a:t>
            </a:r>
            <a:r>
              <a:rPr b="1" lang="en" sz="1500">
                <a:solidFill>
                  <a:srgbClr val="FE659B"/>
                </a:solidFill>
                <a:latin typeface="Quicksand"/>
                <a:ea typeface="Quicksand"/>
                <a:cs typeface="Quicksand"/>
                <a:sym typeface="Quicksand"/>
              </a:rPr>
              <a:t>he Velvet Room, 17 Ashwood Street</a:t>
            </a:r>
            <a:endParaRPr b="1" sz="1500">
              <a:solidFill>
                <a:srgbClr val="FE659B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E659B"/>
                </a:solidFill>
                <a:latin typeface="Quicksand"/>
                <a:ea typeface="Quicksand"/>
                <a:cs typeface="Quicksand"/>
                <a:sym typeface="Quicksand"/>
              </a:rPr>
              <a:t>@velvetmasquerade</a:t>
            </a:r>
            <a:endParaRPr b="1" sz="1500">
              <a:solidFill>
                <a:srgbClr val="FE659B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