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692000" cx="7560000"/>
  <p:notesSz cx="6858000" cy="9144000"/>
  <p:embeddedFontLst>
    <p:embeddedFont>
      <p:font typeface="Montserrat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4CB85BB-759E-4EB9-85B9-0CEE0A987171}">
  <a:tblStyle styleId="{54CB85BB-759E-4EB9-85B9-0CEE0A98717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9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5a567cee9a_0_29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5a567cee9a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0"/>
            <a:ext cx="7560000" cy="1617000"/>
            <a:chOff x="0" y="0"/>
            <a:chExt cx="7560000" cy="1617000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7560000" cy="1488900"/>
            </a:xfrm>
            <a:prstGeom prst="rect">
              <a:avLst/>
            </a:prstGeom>
            <a:solidFill>
              <a:srgbClr val="80A1A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 rot="10800000">
              <a:off x="391225" y="1464300"/>
              <a:ext cx="315900" cy="152700"/>
            </a:xfrm>
            <a:prstGeom prst="triangle">
              <a:avLst>
                <a:gd fmla="val 50000" name="adj"/>
              </a:avLst>
            </a:prstGeom>
            <a:solidFill>
              <a:srgbClr val="80A1A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13"/>
          <p:cNvSpPr txBox="1"/>
          <p:nvPr/>
        </p:nvSpPr>
        <p:spPr>
          <a:xfrm>
            <a:off x="391221" y="326325"/>
            <a:ext cx="44040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27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CORPORATE</a:t>
            </a:r>
            <a:endParaRPr sz="27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27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MEETING MINUTES</a:t>
            </a:r>
            <a:endParaRPr b="1" sz="27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/>
          <p:nvPr/>
        </p:nvSpPr>
        <p:spPr>
          <a:xfrm rot="10800000">
            <a:off x="6843300" y="-125"/>
            <a:ext cx="302700" cy="1464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9" name="Google Shape;59;p13"/>
          <p:cNvGrpSpPr/>
          <p:nvPr/>
        </p:nvGrpSpPr>
        <p:grpSpPr>
          <a:xfrm>
            <a:off x="4962598" y="709820"/>
            <a:ext cx="2183400" cy="385677"/>
            <a:chOff x="4995723" y="709820"/>
            <a:chExt cx="2183400" cy="385677"/>
          </a:xfrm>
        </p:grpSpPr>
        <p:sp>
          <p:nvSpPr>
            <p:cNvPr id="60" name="Google Shape;60;p13"/>
            <p:cNvSpPr txBox="1"/>
            <p:nvPr/>
          </p:nvSpPr>
          <p:spPr>
            <a:xfrm>
              <a:off x="4995723" y="709820"/>
              <a:ext cx="2183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Meeting Date:</a:t>
              </a:r>
              <a:r>
                <a:rPr lang="uk" sz="10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April 29, 2025</a:t>
              </a:r>
              <a:endParaRPr b="1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1" name="Google Shape;61;p13"/>
            <p:cNvSpPr txBox="1"/>
            <p:nvPr/>
          </p:nvSpPr>
          <p:spPr>
            <a:xfrm>
              <a:off x="4995723" y="941597"/>
              <a:ext cx="2183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Timeframe: </a:t>
              </a:r>
              <a:r>
                <a:rPr lang="uk" sz="10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10:00 AM – 12:30 PM</a:t>
              </a:r>
              <a:endParaRPr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62" name="Google Shape;62;p13"/>
          <p:cNvGrpSpPr/>
          <p:nvPr/>
        </p:nvGrpSpPr>
        <p:grpSpPr>
          <a:xfrm>
            <a:off x="413861" y="1930491"/>
            <a:ext cx="6732001" cy="604580"/>
            <a:chOff x="413885" y="1930477"/>
            <a:chExt cx="4966800" cy="604580"/>
          </a:xfrm>
        </p:grpSpPr>
        <p:sp>
          <p:nvSpPr>
            <p:cNvPr id="63" name="Google Shape;63;p13"/>
            <p:cNvSpPr txBox="1"/>
            <p:nvPr/>
          </p:nvSpPr>
          <p:spPr>
            <a:xfrm>
              <a:off x="413885" y="1930477"/>
              <a:ext cx="49668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Company / Entity: </a:t>
              </a:r>
              <a:r>
                <a:rPr lang="uk" sz="100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AurumTech Solutions Ltd.</a:t>
              </a:r>
              <a:endParaRPr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4" name="Google Shape;64;p13"/>
            <p:cNvSpPr txBox="1"/>
            <p:nvPr/>
          </p:nvSpPr>
          <p:spPr>
            <a:xfrm>
              <a:off x="413885" y="2155817"/>
              <a:ext cx="49668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Venue: </a:t>
              </a:r>
              <a:r>
                <a:rPr lang="uk" sz="100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Conference Room B, 12th Floor, 87 Hudson Street, London, UK</a:t>
              </a:r>
              <a:endParaRPr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5" name="Google Shape;65;p13"/>
            <p:cNvSpPr txBox="1"/>
            <p:nvPr/>
          </p:nvSpPr>
          <p:spPr>
            <a:xfrm>
              <a:off x="413885" y="2381157"/>
              <a:ext cx="49668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Facilitator: </a:t>
              </a:r>
              <a:r>
                <a:rPr lang="uk" sz="100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Laura Whitman, Senior Board Chair</a:t>
              </a:r>
              <a:endParaRPr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66" name="Google Shape;66;p13"/>
          <p:cNvSpPr/>
          <p:nvPr/>
        </p:nvSpPr>
        <p:spPr>
          <a:xfrm>
            <a:off x="0" y="2926900"/>
            <a:ext cx="7560000" cy="282300"/>
          </a:xfrm>
          <a:prstGeom prst="rect">
            <a:avLst/>
          </a:prstGeom>
          <a:solidFill>
            <a:srgbClr val="E7F0F2"/>
          </a:solidFill>
          <a:ln>
            <a:noFill/>
          </a:ln>
        </p:spPr>
        <p:txBody>
          <a:bodyPr anchorCtr="0" anchor="ctr" bIns="91425" lIns="414000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200">
                <a:solidFill>
                  <a:srgbClr val="80A1A8"/>
                </a:solidFill>
                <a:latin typeface="Montserrat"/>
                <a:ea typeface="Montserrat"/>
                <a:cs typeface="Montserrat"/>
                <a:sym typeface="Montserrat"/>
              </a:rPr>
              <a:t>OPENING:</a:t>
            </a:r>
            <a:endParaRPr b="1" sz="1200">
              <a:solidFill>
                <a:srgbClr val="80A1A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413861" y="3420370"/>
            <a:ext cx="67320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The session was officially opened at </a:t>
            </a:r>
            <a:r>
              <a:rPr b="1"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10:00 AM</a:t>
            </a:r>
            <a:r>
              <a:rPr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by </a:t>
            </a:r>
            <a:r>
              <a:rPr b="1"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Laura Whitman.</a:t>
            </a:r>
            <a:endParaRPr b="1"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0" y="3904050"/>
            <a:ext cx="7560000" cy="282300"/>
          </a:xfrm>
          <a:prstGeom prst="rect">
            <a:avLst/>
          </a:prstGeom>
          <a:solidFill>
            <a:srgbClr val="E7F0F2"/>
          </a:solidFill>
          <a:ln>
            <a:noFill/>
          </a:ln>
        </p:spPr>
        <p:txBody>
          <a:bodyPr anchorCtr="0" anchor="ctr" bIns="91425" lIns="414000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200">
                <a:solidFill>
                  <a:srgbClr val="80A1A8"/>
                </a:solidFill>
                <a:latin typeface="Montserrat"/>
                <a:ea typeface="Montserrat"/>
                <a:cs typeface="Montserrat"/>
                <a:sym typeface="Montserrat"/>
              </a:rPr>
              <a:t>PARTICIPANTS:</a:t>
            </a:r>
            <a:endParaRPr b="1" sz="1200">
              <a:solidFill>
                <a:srgbClr val="80A1A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0" y="6203175"/>
            <a:ext cx="7560000" cy="282300"/>
          </a:xfrm>
          <a:prstGeom prst="rect">
            <a:avLst/>
          </a:prstGeom>
          <a:solidFill>
            <a:srgbClr val="E7F0F2"/>
          </a:solidFill>
          <a:ln>
            <a:noFill/>
          </a:ln>
        </p:spPr>
        <p:txBody>
          <a:bodyPr anchorCtr="0" anchor="ctr" bIns="91425" lIns="414000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200">
                <a:solidFill>
                  <a:srgbClr val="80A1A8"/>
                </a:solidFill>
                <a:latin typeface="Montserrat"/>
                <a:ea typeface="Montserrat"/>
                <a:cs typeface="Montserrat"/>
                <a:sym typeface="Montserrat"/>
              </a:rPr>
              <a:t>APPROVAL OF PAST RECORDS:</a:t>
            </a:r>
            <a:endParaRPr b="1" sz="1200">
              <a:solidFill>
                <a:srgbClr val="80A1A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413861" y="6696645"/>
            <a:ext cx="6732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 motion was introduced by </a:t>
            </a:r>
            <a:r>
              <a:rPr b="1"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Daniel Kim</a:t>
            </a:r>
            <a:r>
              <a:rPr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to validate the meeting log from </a:t>
            </a:r>
            <a:r>
              <a:rPr b="1"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March 25, 2025</a:t>
            </a:r>
            <a:r>
              <a:rPr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 It was seconded by </a:t>
            </a:r>
            <a:r>
              <a:rPr b="1"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Natalie Brooks</a:t>
            </a:r>
            <a:r>
              <a:rPr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 The motion was </a:t>
            </a:r>
            <a:r>
              <a:rPr b="1"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Accepted</a:t>
            </a:r>
            <a:r>
              <a:rPr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unanimously.</a:t>
            </a:r>
            <a:endParaRPr b="1"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71" name="Google Shape;71;p13"/>
          <p:cNvGraphicFramePr/>
          <p:nvPr/>
        </p:nvGraphicFramePr>
        <p:xfrm>
          <a:off x="413850" y="4396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{54CB85BB-759E-4EB9-85B9-0CEE0A987171}</a:tableStyleId>
              </a:tblPr>
              <a:tblGrid>
                <a:gridCol w="2244000"/>
                <a:gridCol w="2244000"/>
                <a:gridCol w="2244000"/>
              </a:tblGrid>
              <a:tr h="310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FULL NAME</a:t>
                      </a:r>
                      <a:endParaRPr b="1"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POSITION / DIVISION</a:t>
                      </a:r>
                      <a:endParaRPr b="1"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ATTENDANCE STATUS</a:t>
                      </a:r>
                      <a:endParaRPr b="1"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</a:tr>
              <a:tr h="287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Alex Carter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COO / Operations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Present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7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Natalie Brooks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Head of Legal Affairs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Present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7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Daniel Kim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CTO / Technology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Present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7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Sophie Turner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Director / HR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Present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2" name="Google Shape;72;p13"/>
          <p:cNvSpPr/>
          <p:nvPr/>
        </p:nvSpPr>
        <p:spPr>
          <a:xfrm>
            <a:off x="0" y="7369175"/>
            <a:ext cx="7560000" cy="282300"/>
          </a:xfrm>
          <a:prstGeom prst="rect">
            <a:avLst/>
          </a:prstGeom>
          <a:solidFill>
            <a:srgbClr val="E7F0F2"/>
          </a:solidFill>
          <a:ln>
            <a:noFill/>
          </a:ln>
        </p:spPr>
        <p:txBody>
          <a:bodyPr anchorCtr="0" anchor="ctr" bIns="91425" lIns="414000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200">
                <a:solidFill>
                  <a:srgbClr val="80A1A8"/>
                </a:solidFill>
                <a:latin typeface="Montserrat"/>
                <a:ea typeface="Montserrat"/>
                <a:cs typeface="Montserrat"/>
                <a:sym typeface="Montserrat"/>
              </a:rPr>
              <a:t>DISCUSSION TOPICS:</a:t>
            </a:r>
            <a:endParaRPr b="1" sz="1200">
              <a:solidFill>
                <a:srgbClr val="80A1A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73" name="Google Shape;73;p13"/>
          <p:cNvGraphicFramePr/>
          <p:nvPr/>
        </p:nvGraphicFramePr>
        <p:xfrm>
          <a:off x="413850" y="7861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{54CB85BB-759E-4EB9-85B9-0CEE0A987171}</a:tableStyleId>
              </a:tblPr>
              <a:tblGrid>
                <a:gridCol w="1091500"/>
                <a:gridCol w="5640500"/>
              </a:tblGrid>
              <a:tr h="410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TOPIC 1:</a:t>
                      </a:r>
                      <a:endParaRPr b="1"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Expansion Strategy in the EU Market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</a:tr>
              <a:tr h="478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SPEAKER: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Alex Carter, COO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8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OVERVIEW: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An outline of the proposed logistics and partnerships for entering Germany, France, and the Netherlands.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8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DIALOGUE: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Concerns raised about legal frameworks and local tax compliance. Natalie suggested forming a regional advisory team.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8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OUTCOMES: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Plan approved to initiate legal research and market entry roadmap by June 2025.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/>
          <p:nvPr/>
        </p:nvSpPr>
        <p:spPr>
          <a:xfrm>
            <a:off x="0" y="9756450"/>
            <a:ext cx="7560000" cy="941700"/>
          </a:xfrm>
          <a:prstGeom prst="rect">
            <a:avLst/>
          </a:prstGeom>
          <a:solidFill>
            <a:srgbClr val="80A1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4"/>
          <p:cNvSpPr/>
          <p:nvPr/>
        </p:nvSpPr>
        <p:spPr>
          <a:xfrm rot="10800000">
            <a:off x="391225" y="-3275"/>
            <a:ext cx="315900" cy="152700"/>
          </a:xfrm>
          <a:prstGeom prst="triangle">
            <a:avLst>
              <a:gd fmla="val 50000" name="adj"/>
            </a:avLst>
          </a:prstGeom>
          <a:solidFill>
            <a:srgbClr val="80A1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4"/>
          <p:cNvSpPr/>
          <p:nvPr/>
        </p:nvSpPr>
        <p:spPr>
          <a:xfrm>
            <a:off x="6843300" y="10551750"/>
            <a:ext cx="302700" cy="1464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1" name="Google Shape;81;p14"/>
          <p:cNvGrpSpPr/>
          <p:nvPr/>
        </p:nvGrpSpPr>
        <p:grpSpPr>
          <a:xfrm>
            <a:off x="415534" y="9942656"/>
            <a:ext cx="2183400" cy="385677"/>
            <a:chOff x="4995723" y="709820"/>
            <a:chExt cx="2183400" cy="385677"/>
          </a:xfrm>
        </p:grpSpPr>
        <p:sp>
          <p:nvSpPr>
            <p:cNvPr id="82" name="Google Shape;82;p14"/>
            <p:cNvSpPr txBox="1"/>
            <p:nvPr/>
          </p:nvSpPr>
          <p:spPr>
            <a:xfrm>
              <a:off x="4995723" y="709820"/>
              <a:ext cx="2183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Recorded by: </a:t>
              </a:r>
              <a:r>
                <a:rPr lang="uk" sz="10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Megan Lee</a:t>
              </a:r>
              <a:endParaRPr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83" name="Google Shape;83;p14"/>
            <p:cNvSpPr txBox="1"/>
            <p:nvPr/>
          </p:nvSpPr>
          <p:spPr>
            <a:xfrm>
              <a:off x="4995723" y="941597"/>
              <a:ext cx="2183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Position:</a:t>
              </a:r>
              <a:r>
                <a:rPr lang="uk" sz="10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Executive Secretary</a:t>
              </a:r>
              <a:endParaRPr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84" name="Google Shape;84;p14"/>
          <p:cNvGrpSpPr/>
          <p:nvPr/>
        </p:nvGrpSpPr>
        <p:grpSpPr>
          <a:xfrm>
            <a:off x="4962609" y="9942656"/>
            <a:ext cx="2183400" cy="385677"/>
            <a:chOff x="4995723" y="709820"/>
            <a:chExt cx="2183400" cy="385677"/>
          </a:xfrm>
        </p:grpSpPr>
        <p:sp>
          <p:nvSpPr>
            <p:cNvPr id="85" name="Google Shape;85;p14"/>
            <p:cNvSpPr txBox="1"/>
            <p:nvPr/>
          </p:nvSpPr>
          <p:spPr>
            <a:xfrm>
              <a:off x="4995723" y="709820"/>
              <a:ext cx="2183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Endorsed by: </a:t>
              </a:r>
              <a:r>
                <a:rPr lang="uk" sz="10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Laura Whitman</a:t>
              </a:r>
              <a:endParaRPr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86" name="Google Shape;86;p14"/>
            <p:cNvSpPr txBox="1"/>
            <p:nvPr/>
          </p:nvSpPr>
          <p:spPr>
            <a:xfrm>
              <a:off x="4995723" y="941597"/>
              <a:ext cx="2183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Record Date:</a:t>
              </a:r>
              <a:r>
                <a:rPr lang="uk" sz="100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April 29, 2025</a:t>
              </a:r>
              <a:endParaRPr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87" name="Google Shape;87;p14"/>
          <p:cNvSpPr/>
          <p:nvPr/>
        </p:nvSpPr>
        <p:spPr>
          <a:xfrm>
            <a:off x="0" y="357525"/>
            <a:ext cx="7560000" cy="282300"/>
          </a:xfrm>
          <a:prstGeom prst="rect">
            <a:avLst/>
          </a:prstGeom>
          <a:solidFill>
            <a:srgbClr val="E7F0F2"/>
          </a:solidFill>
          <a:ln>
            <a:noFill/>
          </a:ln>
        </p:spPr>
        <p:txBody>
          <a:bodyPr anchorCtr="0" anchor="ctr" bIns="91425" lIns="414000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200">
                <a:solidFill>
                  <a:srgbClr val="80A1A8"/>
                </a:solidFill>
                <a:latin typeface="Montserrat"/>
                <a:ea typeface="Montserrat"/>
                <a:cs typeface="Montserrat"/>
                <a:sym typeface="Montserrat"/>
              </a:rPr>
              <a:t>UNFINISHED MATTERS:</a:t>
            </a:r>
            <a:endParaRPr b="1" sz="1200">
              <a:solidFill>
                <a:srgbClr val="80A1A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0" y="2356250"/>
            <a:ext cx="7560000" cy="282300"/>
          </a:xfrm>
          <a:prstGeom prst="rect">
            <a:avLst/>
          </a:prstGeom>
          <a:solidFill>
            <a:srgbClr val="E7F0F2"/>
          </a:solidFill>
          <a:ln>
            <a:noFill/>
          </a:ln>
        </p:spPr>
        <p:txBody>
          <a:bodyPr anchorCtr="0" anchor="ctr" bIns="91425" lIns="414000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200">
                <a:solidFill>
                  <a:srgbClr val="80A1A8"/>
                </a:solidFill>
                <a:latin typeface="Montserrat"/>
                <a:ea typeface="Montserrat"/>
                <a:cs typeface="Montserrat"/>
                <a:sym typeface="Montserrat"/>
              </a:rPr>
              <a:t>NEW ITEMS FOR REVIEW:</a:t>
            </a:r>
            <a:endParaRPr b="1" sz="1200">
              <a:solidFill>
                <a:srgbClr val="80A1A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89" name="Google Shape;89;p14"/>
          <p:cNvGraphicFramePr/>
          <p:nvPr/>
        </p:nvGraphicFramePr>
        <p:xfrm>
          <a:off x="413850" y="847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{54CB85BB-759E-4EB9-85B9-0CEE0A987171}</a:tableStyleId>
              </a:tblPr>
              <a:tblGrid>
                <a:gridCol w="1156900"/>
                <a:gridCol w="5575100"/>
              </a:tblGrid>
              <a:tr h="310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ITEM:</a:t>
                      </a:r>
                      <a:endParaRPr b="1"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Internal Recruitment Guidelines Revision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</a:tr>
              <a:tr h="276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SUMMARY: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Policy update draft still under internal review.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DISCUSSION: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Sophie was expected to finalize HR alignment but was absent.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RESOLUTION: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Plan approved to initiate legal research and market entry roadmap by June 2025.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90" name="Google Shape;90;p14"/>
          <p:cNvGraphicFramePr/>
          <p:nvPr/>
        </p:nvGraphicFramePr>
        <p:xfrm>
          <a:off x="413850" y="2855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{54CB85BB-759E-4EB9-85B9-0CEE0A987171}</a:tableStyleId>
              </a:tblPr>
              <a:tblGrid>
                <a:gridCol w="1156900"/>
                <a:gridCol w="5575100"/>
              </a:tblGrid>
              <a:tr h="310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ITEM:</a:t>
                      </a:r>
                      <a:endParaRPr b="1"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Sustainability Audit Proposal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</a:tr>
              <a:tr h="276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OVERVIEW: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Proposal from GreenWave Consultants to audit energy use across offices.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DISCUSSION: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Initial budget approved for feasibility review; full audit contingent on Q2 financials.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RESOLUTION: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GreenWave to present a full plan in May.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1" name="Google Shape;91;p14"/>
          <p:cNvSpPr/>
          <p:nvPr/>
        </p:nvSpPr>
        <p:spPr>
          <a:xfrm>
            <a:off x="0" y="4315375"/>
            <a:ext cx="7560000" cy="282300"/>
          </a:xfrm>
          <a:prstGeom prst="rect">
            <a:avLst/>
          </a:prstGeom>
          <a:solidFill>
            <a:srgbClr val="E7F0F2"/>
          </a:solidFill>
          <a:ln>
            <a:noFill/>
          </a:ln>
        </p:spPr>
        <p:txBody>
          <a:bodyPr anchorCtr="0" anchor="ctr" bIns="91425" lIns="414000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200">
                <a:solidFill>
                  <a:srgbClr val="80A1A8"/>
                </a:solidFill>
                <a:latin typeface="Montserrat"/>
                <a:ea typeface="Montserrat"/>
                <a:cs typeface="Montserrat"/>
                <a:sym typeface="Montserrat"/>
              </a:rPr>
              <a:t>NOTICES:</a:t>
            </a:r>
            <a:endParaRPr b="1" sz="1200">
              <a:solidFill>
                <a:srgbClr val="80A1A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92" name="Google Shape;92;p14"/>
          <p:cNvGraphicFramePr/>
          <p:nvPr/>
        </p:nvGraphicFramePr>
        <p:xfrm>
          <a:off x="413850" y="4814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{54CB85BB-759E-4EB9-85B9-0CEE0A987171}</a:tableStyleId>
              </a:tblPr>
              <a:tblGrid>
                <a:gridCol w="1156900"/>
                <a:gridCol w="5575100"/>
              </a:tblGrid>
              <a:tr h="325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SUBJECT:</a:t>
                      </a:r>
                      <a:endParaRPr b="1"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Office Renovation Notice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</a:tr>
              <a:tr h="438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DETAILS: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Renovations on 13th floor to start May 20. Expect noise disruptions from 8:30 AM to 5:00 PM daily.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8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RESOLUTION: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Sophie was expected to finalize HR alignment but was absent.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3" name="Google Shape;93;p14"/>
          <p:cNvSpPr/>
          <p:nvPr/>
        </p:nvSpPr>
        <p:spPr>
          <a:xfrm>
            <a:off x="0" y="6317800"/>
            <a:ext cx="7560000" cy="282300"/>
          </a:xfrm>
          <a:prstGeom prst="rect">
            <a:avLst/>
          </a:prstGeom>
          <a:solidFill>
            <a:srgbClr val="E7F0F2"/>
          </a:solidFill>
          <a:ln>
            <a:noFill/>
          </a:ln>
        </p:spPr>
        <p:txBody>
          <a:bodyPr anchorCtr="0" anchor="ctr" bIns="91425" lIns="414000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200">
                <a:solidFill>
                  <a:srgbClr val="80A1A8"/>
                </a:solidFill>
                <a:latin typeface="Montserrat"/>
                <a:ea typeface="Montserrat"/>
                <a:cs typeface="Montserrat"/>
                <a:sym typeface="Montserrat"/>
              </a:rPr>
              <a:t>OPEN INPUT SEGMENT:</a:t>
            </a:r>
            <a:endParaRPr b="1" sz="1200">
              <a:solidFill>
                <a:srgbClr val="80A1A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94" name="Google Shape;94;p14"/>
          <p:cNvGraphicFramePr/>
          <p:nvPr/>
        </p:nvGraphicFramePr>
        <p:xfrm>
          <a:off x="413850" y="685289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{54CB85BB-759E-4EB9-85B9-0CEE0A987171}</a:tableStyleId>
              </a:tblPr>
              <a:tblGrid>
                <a:gridCol w="1558375"/>
                <a:gridCol w="5173625"/>
              </a:tblGrid>
              <a:tr h="265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NATALIE BROOKS: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Requested updated insurance provider list by end of May.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DANIEL KIM:</a:t>
                      </a:r>
                      <a:endParaRPr b="1"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Proposed team-building offsite in September to improve collaboration.</a:t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72000" anchor="ctr">
                    <a:lnL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ED1D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5" name="Google Shape;95;p14"/>
          <p:cNvSpPr/>
          <p:nvPr/>
        </p:nvSpPr>
        <p:spPr>
          <a:xfrm>
            <a:off x="0" y="7758350"/>
            <a:ext cx="7560000" cy="282300"/>
          </a:xfrm>
          <a:prstGeom prst="rect">
            <a:avLst/>
          </a:prstGeom>
          <a:solidFill>
            <a:srgbClr val="E7F0F2"/>
          </a:solidFill>
          <a:ln>
            <a:noFill/>
          </a:ln>
        </p:spPr>
        <p:txBody>
          <a:bodyPr anchorCtr="0" anchor="ctr" bIns="91425" lIns="414000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200">
                <a:solidFill>
                  <a:srgbClr val="80A1A8"/>
                </a:solidFill>
                <a:latin typeface="Montserrat"/>
                <a:ea typeface="Montserrat"/>
                <a:cs typeface="Montserrat"/>
                <a:sym typeface="Montserrat"/>
              </a:rPr>
              <a:t>CLOSURE:</a:t>
            </a:r>
            <a:endParaRPr b="1" sz="1200">
              <a:solidFill>
                <a:srgbClr val="80A1A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413861" y="8233860"/>
            <a:ext cx="67320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 motion to end the session was proposed by Alex Carter and seconded by Natalie Brooks.</a:t>
            </a:r>
            <a:endParaRPr b="1"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7" name="Google Shape;97;p14"/>
          <p:cNvSpPr txBox="1"/>
          <p:nvPr/>
        </p:nvSpPr>
        <p:spPr>
          <a:xfrm>
            <a:off x="413856" y="9176825"/>
            <a:ext cx="3366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Planned for May 27, 2025 at 10:00 AM</a:t>
            </a: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via Microsoft Teams.</a:t>
            </a: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98" name="Google Shape;98;p14"/>
          <p:cNvGraphicFramePr/>
          <p:nvPr/>
        </p:nvGraphicFramePr>
        <p:xfrm>
          <a:off x="-150" y="8708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{54CB85BB-759E-4EB9-85B9-0CEE0A987171}</a:tableStyleId>
              </a:tblPr>
              <a:tblGrid>
                <a:gridCol w="3780000"/>
                <a:gridCol w="3780000"/>
              </a:tblGrid>
              <a:tr h="28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200">
                          <a:solidFill>
                            <a:srgbClr val="80A1A8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NEXT GATHERING:</a:t>
                      </a:r>
                      <a:endParaRPr b="1" sz="1200">
                        <a:solidFill>
                          <a:srgbClr val="80A1A8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3960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300">
                          <a:solidFill>
                            <a:srgbClr val="80A1A8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SUPPORTING MATERIALS:</a:t>
                      </a:r>
                      <a:endParaRPr b="1" sz="1300">
                        <a:solidFill>
                          <a:srgbClr val="80A1A8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39600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0F2"/>
                    </a:solidFill>
                  </a:tcPr>
                </a:tc>
              </a:tr>
            </a:tbl>
          </a:graphicData>
        </a:graphic>
      </p:graphicFrame>
      <p:sp>
        <p:nvSpPr>
          <p:cNvPr id="99" name="Google Shape;99;p14"/>
          <p:cNvSpPr txBox="1"/>
          <p:nvPr/>
        </p:nvSpPr>
        <p:spPr>
          <a:xfrm>
            <a:off x="3779856" y="9176825"/>
            <a:ext cx="3366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Cybersecurity Audit Report – Q1 2025</a:t>
            </a: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EU Market Entry Strategy Slides</a:t>
            </a: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