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692000" cx="7560000"/>
  <p:notesSz cx="6858000" cy="9144000"/>
  <p:embeddedFontLst>
    <p:embeddedFont>
      <p:font typeface="Nunito SemiBold"/>
      <p:regular r:id="rId10"/>
      <p:bold r:id="rId11"/>
      <p:italic r:id="rId12"/>
      <p:boldItalic r:id="rId13"/>
    </p:embeddedFont>
    <p:embeddedFont>
      <p:font typeface="Nunito"/>
      <p:regular r:id="rId14"/>
      <p:bold r:id="rId15"/>
      <p:italic r:id="rId16"/>
      <p:boldItalic r:id="rId17"/>
    </p:embeddedFont>
    <p:embeddedFont>
      <p:font typeface="Libre Baskerville"/>
      <p:regular r:id="rId18"/>
      <p:bold r:id="rId19"/>
      <p: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40">
          <p15:clr>
            <a:srgbClr val="747775"/>
          </p15:clr>
        </p15:guide>
        <p15:guide id="2" pos="4422">
          <p15:clr>
            <a:srgbClr val="747775"/>
          </p15:clr>
        </p15:guide>
        <p15:guide id="3" orient="horz" pos="340">
          <p15:clr>
            <a:srgbClr val="747775"/>
          </p15:clr>
        </p15:guide>
        <p15:guide id="4" orient="horz" pos="638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0"/>
        <p:guide pos="4422"/>
        <p:guide pos="340" orient="horz"/>
        <p:guide pos="6388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ibreBaskerville-italic.fntdata"/><Relationship Id="rId11" Type="http://schemas.openxmlformats.org/officeDocument/2006/relationships/font" Target="fonts/NunitoSemiBold-bold.fntdata"/><Relationship Id="rId10" Type="http://schemas.openxmlformats.org/officeDocument/2006/relationships/font" Target="fonts/NunitoSemiBold-regular.fntdata"/><Relationship Id="rId13" Type="http://schemas.openxmlformats.org/officeDocument/2006/relationships/font" Target="fonts/NunitoSemiBold-boldItalic.fntdata"/><Relationship Id="rId12" Type="http://schemas.openxmlformats.org/officeDocument/2006/relationships/font" Target="fonts/NunitoSemiBold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bold.fntdata"/><Relationship Id="rId14" Type="http://schemas.openxmlformats.org/officeDocument/2006/relationships/font" Target="fonts/Nunito-regular.fntdata"/><Relationship Id="rId17" Type="http://schemas.openxmlformats.org/officeDocument/2006/relationships/font" Target="fonts/Nunito-boldItalic.fntdata"/><Relationship Id="rId16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ibreBaskerville-bold.fntdata"/><Relationship Id="rId6" Type="http://schemas.openxmlformats.org/officeDocument/2006/relationships/slide" Target="slides/slide1.xml"/><Relationship Id="rId18" Type="http://schemas.openxmlformats.org/officeDocument/2006/relationships/font" Target="fonts/LibreBaskerville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cb925d46d9_0_90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cb925d46d9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cb925d46d9_0_211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cb925d46d9_0_2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cb925d46d9_0_569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2cb925d46d9_0_5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539993"/>
            <a:ext cx="7560002" cy="1867765"/>
            <a:chOff x="0" y="539993"/>
            <a:chExt cx="7560002" cy="1867765"/>
          </a:xfrm>
        </p:grpSpPr>
        <p:pic>
          <p:nvPicPr>
            <p:cNvPr id="55" name="Google Shape;55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0" y="539993"/>
              <a:ext cx="7560002" cy="186776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56" name="Google Shape;56;p13"/>
            <p:cNvGrpSpPr/>
            <p:nvPr/>
          </p:nvGrpSpPr>
          <p:grpSpPr>
            <a:xfrm>
              <a:off x="0" y="818225"/>
              <a:ext cx="3725700" cy="1311300"/>
              <a:chOff x="0" y="828450"/>
              <a:chExt cx="3725700" cy="1311300"/>
            </a:xfrm>
          </p:grpSpPr>
          <p:sp>
            <p:nvSpPr>
              <p:cNvPr id="57" name="Google Shape;57;p13"/>
              <p:cNvSpPr/>
              <p:nvPr/>
            </p:nvSpPr>
            <p:spPr>
              <a:xfrm>
                <a:off x="0" y="828450"/>
                <a:ext cx="3725700" cy="1311300"/>
              </a:xfrm>
              <a:prstGeom prst="rect">
                <a:avLst/>
              </a:prstGeom>
              <a:solidFill>
                <a:srgbClr val="100F18">
                  <a:alpha val="8000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" name="Google Shape;58;p13"/>
              <p:cNvSpPr txBox="1"/>
              <p:nvPr/>
            </p:nvSpPr>
            <p:spPr>
              <a:xfrm>
                <a:off x="530730" y="1054650"/>
                <a:ext cx="2915100" cy="858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b="1" lang="uk" sz="3100">
                    <a:solidFill>
                      <a:schemeClr val="lt1"/>
                    </a:solidFill>
                    <a:latin typeface="Libre Baskerville"/>
                    <a:ea typeface="Libre Baskerville"/>
                    <a:cs typeface="Libre Baskerville"/>
                    <a:sym typeface="Libre Baskerville"/>
                  </a:rPr>
                  <a:t>Consulting</a:t>
                </a:r>
                <a:r>
                  <a:rPr b="1" lang="uk" sz="3100">
                    <a:solidFill>
                      <a:schemeClr val="dk2"/>
                    </a:solidFill>
                    <a:latin typeface="Libre Baskerville"/>
                    <a:ea typeface="Libre Baskerville"/>
                    <a:cs typeface="Libre Baskerville"/>
                    <a:sym typeface="Libre Baskerville"/>
                  </a:rPr>
                  <a:t> </a:t>
                </a:r>
                <a:endParaRPr b="1" sz="31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endParaRPr>
              </a:p>
              <a:p>
                <a:pPr indent="0" lvl="0" marL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3100">
                    <a:solidFill>
                      <a:srgbClr val="E67331"/>
                    </a:solidFill>
                    <a:latin typeface="Libre Baskerville"/>
                    <a:ea typeface="Libre Baskerville"/>
                    <a:cs typeface="Libre Baskerville"/>
                    <a:sym typeface="Libre Baskerville"/>
                  </a:rPr>
                  <a:t>Proposal</a:t>
                </a:r>
                <a:endParaRPr b="1" sz="3100">
                  <a:solidFill>
                    <a:srgbClr val="E6733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endParaRPr>
              </a:p>
            </p:txBody>
          </p:sp>
        </p:grpSp>
      </p:grpSp>
      <p:grpSp>
        <p:nvGrpSpPr>
          <p:cNvPr id="59" name="Google Shape;59;p13"/>
          <p:cNvGrpSpPr/>
          <p:nvPr/>
        </p:nvGrpSpPr>
        <p:grpSpPr>
          <a:xfrm>
            <a:off x="535475" y="2581150"/>
            <a:ext cx="6484575" cy="153900"/>
            <a:chOff x="535475" y="2581150"/>
            <a:chExt cx="6484575" cy="153900"/>
          </a:xfrm>
        </p:grpSpPr>
        <p:sp>
          <p:nvSpPr>
            <p:cNvPr id="60" name="Google Shape;60;p13"/>
            <p:cNvSpPr txBox="1"/>
            <p:nvPr/>
          </p:nvSpPr>
          <p:spPr>
            <a:xfrm>
              <a:off x="535475" y="2581150"/>
              <a:ext cx="2176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Company Name:</a:t>
              </a: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 </a:t>
              </a:r>
              <a:r>
                <a:rPr lang="uk" sz="10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Goldner-Langworth</a:t>
              </a:r>
              <a:endParaRPr sz="10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cxnSp>
          <p:nvCxnSpPr>
            <p:cNvPr id="61" name="Google Shape;61;p13"/>
            <p:cNvCxnSpPr/>
            <p:nvPr/>
          </p:nvCxnSpPr>
          <p:spPr>
            <a:xfrm>
              <a:off x="2754175" y="2616125"/>
              <a:ext cx="0" cy="111000"/>
            </a:xfrm>
            <a:prstGeom prst="straightConnector1">
              <a:avLst/>
            </a:prstGeom>
            <a:noFill/>
            <a:ln cap="flat" cmpd="sng" w="9525">
              <a:solidFill>
                <a:srgbClr val="5A5A5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2" name="Google Shape;62;p13"/>
            <p:cNvSpPr txBox="1"/>
            <p:nvPr/>
          </p:nvSpPr>
          <p:spPr>
            <a:xfrm>
              <a:off x="2833550" y="2581150"/>
              <a:ext cx="4186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Address: </a:t>
              </a:r>
              <a:r>
                <a:rPr lang="uk" sz="10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46390 Forrest Bridge Apt. 330, Weissnatland, Montana</a:t>
              </a:r>
              <a:endParaRPr sz="10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63" name="Google Shape;63;p13"/>
          <p:cNvGrpSpPr/>
          <p:nvPr/>
        </p:nvGrpSpPr>
        <p:grpSpPr>
          <a:xfrm>
            <a:off x="535475" y="3044489"/>
            <a:ext cx="6484500" cy="932787"/>
            <a:chOff x="535475" y="3044489"/>
            <a:chExt cx="6484500" cy="932787"/>
          </a:xfrm>
        </p:grpSpPr>
        <p:sp>
          <p:nvSpPr>
            <p:cNvPr id="64" name="Google Shape;64;p13"/>
            <p:cNvSpPr txBox="1"/>
            <p:nvPr/>
          </p:nvSpPr>
          <p:spPr>
            <a:xfrm>
              <a:off x="535475" y="3044489"/>
              <a:ext cx="2176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302739"/>
                  </a:solidFill>
                  <a:latin typeface="Nunito"/>
                  <a:ea typeface="Nunito"/>
                  <a:cs typeface="Nunito"/>
                  <a:sym typeface="Nunito"/>
                </a:rPr>
                <a:t>Project Overview:</a:t>
              </a:r>
              <a:endParaRPr>
                <a:solidFill>
                  <a:srgbClr val="302739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535475" y="3367676"/>
              <a:ext cx="6484500" cy="609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We propose to provide consulting services to address [Client's Name] business challenges </a:t>
              </a:r>
              <a:endParaRPr sz="11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and opportunities. Our approach will focus on understanding your specific needs, analyzing relevant data, and delivering actionable insights and recommendations to drive tangible results.</a:t>
              </a:r>
              <a:endParaRPr sz="11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sp>
        <p:nvSpPr>
          <p:cNvPr id="66" name="Google Shape;66;p13"/>
          <p:cNvSpPr txBox="1"/>
          <p:nvPr/>
        </p:nvSpPr>
        <p:spPr>
          <a:xfrm>
            <a:off x="535475" y="4189608"/>
            <a:ext cx="2176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302739"/>
                </a:solidFill>
                <a:latin typeface="Nunito"/>
                <a:ea typeface="Nunito"/>
                <a:cs typeface="Nunito"/>
                <a:sym typeface="Nunito"/>
              </a:rPr>
              <a:t>Objectives:</a:t>
            </a:r>
            <a:endParaRPr b="1">
              <a:solidFill>
                <a:srgbClr val="30273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67" name="Google Shape;67;p13"/>
          <p:cNvGrpSpPr/>
          <p:nvPr/>
        </p:nvGrpSpPr>
        <p:grpSpPr>
          <a:xfrm>
            <a:off x="535475" y="4509381"/>
            <a:ext cx="6487450" cy="1068997"/>
            <a:chOff x="535475" y="4509381"/>
            <a:chExt cx="6487450" cy="1068997"/>
          </a:xfrm>
        </p:grpSpPr>
        <p:sp>
          <p:nvSpPr>
            <p:cNvPr id="68" name="Google Shape;68;p13"/>
            <p:cNvSpPr txBox="1"/>
            <p:nvPr/>
          </p:nvSpPr>
          <p:spPr>
            <a:xfrm>
              <a:off x="535475" y="4509381"/>
              <a:ext cx="6484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02739"/>
                  </a:solidFill>
                  <a:latin typeface="Nunito"/>
                  <a:ea typeface="Nunito"/>
                  <a:cs typeface="Nunito"/>
                  <a:sym typeface="Nunito"/>
                </a:rPr>
                <a:t>1.</a:t>
              </a:r>
              <a:r>
                <a:rPr lang="uk"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 Identify key areas for improvement and growth within [Client's Name] business.</a:t>
              </a:r>
              <a:endParaRPr sz="11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69" name="Google Shape;69;p13"/>
            <p:cNvGrpSpPr/>
            <p:nvPr/>
          </p:nvGrpSpPr>
          <p:grpSpPr>
            <a:xfrm>
              <a:off x="542325" y="4898935"/>
              <a:ext cx="6480600" cy="679443"/>
              <a:chOff x="542325" y="4898935"/>
              <a:chExt cx="6480600" cy="679443"/>
            </a:xfrm>
          </p:grpSpPr>
          <p:cxnSp>
            <p:nvCxnSpPr>
              <p:cNvPr id="70" name="Google Shape;70;p13"/>
              <p:cNvCxnSpPr/>
              <p:nvPr/>
            </p:nvCxnSpPr>
            <p:spPr>
              <a:xfrm>
                <a:off x="542325" y="4898935"/>
                <a:ext cx="648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BEBE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1" name="Google Shape;71;p13"/>
              <p:cNvCxnSpPr/>
              <p:nvPr/>
            </p:nvCxnSpPr>
            <p:spPr>
              <a:xfrm>
                <a:off x="542325" y="5125416"/>
                <a:ext cx="648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BEBE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2" name="Google Shape;72;p13"/>
              <p:cNvCxnSpPr/>
              <p:nvPr/>
            </p:nvCxnSpPr>
            <p:spPr>
              <a:xfrm>
                <a:off x="542325" y="5351897"/>
                <a:ext cx="648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BEBE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3" name="Google Shape;73;p13"/>
              <p:cNvCxnSpPr/>
              <p:nvPr/>
            </p:nvCxnSpPr>
            <p:spPr>
              <a:xfrm>
                <a:off x="542325" y="5578379"/>
                <a:ext cx="648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BEBE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74" name="Google Shape;74;p13"/>
          <p:cNvGrpSpPr/>
          <p:nvPr/>
        </p:nvGrpSpPr>
        <p:grpSpPr>
          <a:xfrm>
            <a:off x="535475" y="5874687"/>
            <a:ext cx="6487450" cy="1285147"/>
            <a:chOff x="535475" y="5874687"/>
            <a:chExt cx="6487450" cy="1285147"/>
          </a:xfrm>
        </p:grpSpPr>
        <p:sp>
          <p:nvSpPr>
            <p:cNvPr id="75" name="Google Shape;75;p13"/>
            <p:cNvSpPr txBox="1"/>
            <p:nvPr/>
          </p:nvSpPr>
          <p:spPr>
            <a:xfrm>
              <a:off x="535475" y="5874687"/>
              <a:ext cx="6484500" cy="38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02739"/>
                  </a:solidFill>
                  <a:latin typeface="Nunito"/>
                  <a:ea typeface="Nunito"/>
                  <a:cs typeface="Nunito"/>
                  <a:sym typeface="Nunito"/>
                </a:rPr>
                <a:t>2. </a:t>
              </a:r>
              <a:r>
                <a:rPr lang="uk"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Develop tailored strategies and solutions to address identified challenges and capitalize on </a:t>
              </a:r>
              <a:endParaRPr sz="11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    opportunities.</a:t>
              </a:r>
              <a:endParaRPr sz="11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76" name="Google Shape;76;p13"/>
            <p:cNvGrpSpPr/>
            <p:nvPr/>
          </p:nvGrpSpPr>
          <p:grpSpPr>
            <a:xfrm>
              <a:off x="542325" y="6490721"/>
              <a:ext cx="6480600" cy="669112"/>
              <a:chOff x="542325" y="6490721"/>
              <a:chExt cx="6480600" cy="669112"/>
            </a:xfrm>
          </p:grpSpPr>
          <p:grpSp>
            <p:nvGrpSpPr>
              <p:cNvPr id="77" name="Google Shape;77;p13"/>
              <p:cNvGrpSpPr/>
              <p:nvPr/>
            </p:nvGrpSpPr>
            <p:grpSpPr>
              <a:xfrm>
                <a:off x="542325" y="6490721"/>
                <a:ext cx="6480600" cy="452962"/>
                <a:chOff x="542325" y="5125416"/>
                <a:chExt cx="6480600" cy="452962"/>
              </a:xfrm>
            </p:grpSpPr>
            <p:cxnSp>
              <p:nvCxnSpPr>
                <p:cNvPr id="78" name="Google Shape;78;p13"/>
                <p:cNvCxnSpPr/>
                <p:nvPr/>
              </p:nvCxnSpPr>
              <p:spPr>
                <a:xfrm>
                  <a:off x="542325" y="5125416"/>
                  <a:ext cx="6480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BEBE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9" name="Google Shape;79;p13"/>
                <p:cNvCxnSpPr/>
                <p:nvPr/>
              </p:nvCxnSpPr>
              <p:spPr>
                <a:xfrm>
                  <a:off x="542325" y="5351897"/>
                  <a:ext cx="6480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BEBE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0" name="Google Shape;80;p13"/>
                <p:cNvCxnSpPr/>
                <p:nvPr/>
              </p:nvCxnSpPr>
              <p:spPr>
                <a:xfrm>
                  <a:off x="542325" y="5578379"/>
                  <a:ext cx="6480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BEBE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cxnSp>
            <p:nvCxnSpPr>
              <p:cNvPr id="81" name="Google Shape;81;p13"/>
              <p:cNvCxnSpPr/>
              <p:nvPr/>
            </p:nvCxnSpPr>
            <p:spPr>
              <a:xfrm>
                <a:off x="542325" y="7159834"/>
                <a:ext cx="648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BEBE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82" name="Google Shape;82;p13"/>
          <p:cNvGrpSpPr/>
          <p:nvPr/>
        </p:nvGrpSpPr>
        <p:grpSpPr>
          <a:xfrm>
            <a:off x="535475" y="7482055"/>
            <a:ext cx="6487450" cy="1068997"/>
            <a:chOff x="535475" y="5874687"/>
            <a:chExt cx="6487450" cy="1068997"/>
          </a:xfrm>
        </p:grpSpPr>
        <p:sp>
          <p:nvSpPr>
            <p:cNvPr id="83" name="Google Shape;83;p13"/>
            <p:cNvSpPr txBox="1"/>
            <p:nvPr/>
          </p:nvSpPr>
          <p:spPr>
            <a:xfrm>
              <a:off x="535475" y="5874687"/>
              <a:ext cx="6484500" cy="38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02739"/>
                  </a:solidFill>
                  <a:latin typeface="Nunito"/>
                  <a:ea typeface="Nunito"/>
                  <a:cs typeface="Nunito"/>
                  <a:sym typeface="Nunito"/>
                </a:rPr>
                <a:t>3. </a:t>
              </a:r>
              <a:r>
                <a:rPr lang="uk"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Provide guidance and support for implementation, ensuring successful execution of recommended   </a:t>
              </a:r>
              <a:endParaRPr sz="11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     initiatives.</a:t>
              </a:r>
              <a:endParaRPr sz="11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84" name="Google Shape;84;p13"/>
            <p:cNvGrpSpPr/>
            <p:nvPr/>
          </p:nvGrpSpPr>
          <p:grpSpPr>
            <a:xfrm>
              <a:off x="542325" y="6490721"/>
              <a:ext cx="6480600" cy="452962"/>
              <a:chOff x="542325" y="5125416"/>
              <a:chExt cx="6480600" cy="452962"/>
            </a:xfrm>
          </p:grpSpPr>
          <p:cxnSp>
            <p:nvCxnSpPr>
              <p:cNvPr id="85" name="Google Shape;85;p13"/>
              <p:cNvCxnSpPr/>
              <p:nvPr/>
            </p:nvCxnSpPr>
            <p:spPr>
              <a:xfrm>
                <a:off x="542325" y="5125416"/>
                <a:ext cx="648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BEBE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6" name="Google Shape;86;p13"/>
              <p:cNvCxnSpPr/>
              <p:nvPr/>
            </p:nvCxnSpPr>
            <p:spPr>
              <a:xfrm>
                <a:off x="542325" y="5351897"/>
                <a:ext cx="648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BEBE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7" name="Google Shape;87;p13"/>
              <p:cNvCxnSpPr/>
              <p:nvPr/>
            </p:nvCxnSpPr>
            <p:spPr>
              <a:xfrm>
                <a:off x="542325" y="5578379"/>
                <a:ext cx="648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BEBE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88" name="Google Shape;88;p13"/>
          <p:cNvGrpSpPr/>
          <p:nvPr/>
        </p:nvGrpSpPr>
        <p:grpSpPr>
          <a:xfrm>
            <a:off x="535475" y="8847397"/>
            <a:ext cx="6487450" cy="1293372"/>
            <a:chOff x="535475" y="8847397"/>
            <a:chExt cx="6487450" cy="1293372"/>
          </a:xfrm>
        </p:grpSpPr>
        <p:sp>
          <p:nvSpPr>
            <p:cNvPr id="89" name="Google Shape;89;p13"/>
            <p:cNvSpPr txBox="1"/>
            <p:nvPr/>
          </p:nvSpPr>
          <p:spPr>
            <a:xfrm>
              <a:off x="535475" y="8847397"/>
              <a:ext cx="6484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02739"/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r>
                <a:rPr lang="uk" sz="1100">
                  <a:solidFill>
                    <a:srgbClr val="302739"/>
                  </a:solidFill>
                  <a:latin typeface="Nunito"/>
                  <a:ea typeface="Nunito"/>
                  <a:cs typeface="Nunito"/>
                  <a:sym typeface="Nunito"/>
                </a:rPr>
                <a:t>. </a:t>
              </a:r>
              <a:r>
                <a:rPr lang="uk"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Enhance [Client's Name] competitive position and facilitate sustainable growth and profitability.</a:t>
              </a:r>
              <a:endParaRPr sz="11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90" name="Google Shape;90;p13"/>
            <p:cNvGrpSpPr/>
            <p:nvPr/>
          </p:nvGrpSpPr>
          <p:grpSpPr>
            <a:xfrm>
              <a:off x="542325" y="9234832"/>
              <a:ext cx="6480600" cy="905937"/>
              <a:chOff x="542325" y="9234832"/>
              <a:chExt cx="6480600" cy="905937"/>
            </a:xfrm>
          </p:grpSpPr>
          <p:grpSp>
            <p:nvGrpSpPr>
              <p:cNvPr id="91" name="Google Shape;91;p13"/>
              <p:cNvGrpSpPr/>
              <p:nvPr/>
            </p:nvGrpSpPr>
            <p:grpSpPr>
              <a:xfrm>
                <a:off x="542325" y="9234832"/>
                <a:ext cx="6480600" cy="452962"/>
                <a:chOff x="542325" y="4820616"/>
                <a:chExt cx="6480600" cy="452962"/>
              </a:xfrm>
            </p:grpSpPr>
            <p:cxnSp>
              <p:nvCxnSpPr>
                <p:cNvPr id="92" name="Google Shape;92;p13"/>
                <p:cNvCxnSpPr/>
                <p:nvPr/>
              </p:nvCxnSpPr>
              <p:spPr>
                <a:xfrm>
                  <a:off x="542325" y="4820616"/>
                  <a:ext cx="6480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BEBE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3" name="Google Shape;93;p13"/>
                <p:cNvCxnSpPr/>
                <p:nvPr/>
              </p:nvCxnSpPr>
              <p:spPr>
                <a:xfrm>
                  <a:off x="542325" y="5047097"/>
                  <a:ext cx="6480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BEBE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4" name="Google Shape;94;p13"/>
                <p:cNvCxnSpPr/>
                <p:nvPr/>
              </p:nvCxnSpPr>
              <p:spPr>
                <a:xfrm>
                  <a:off x="542325" y="5273579"/>
                  <a:ext cx="6480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BEBE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cxnSp>
            <p:nvCxnSpPr>
              <p:cNvPr id="95" name="Google Shape;95;p13"/>
              <p:cNvCxnSpPr/>
              <p:nvPr/>
            </p:nvCxnSpPr>
            <p:spPr>
              <a:xfrm>
                <a:off x="542325" y="9914288"/>
                <a:ext cx="648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BEBE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6" name="Google Shape;96;p13"/>
              <p:cNvCxnSpPr/>
              <p:nvPr/>
            </p:nvCxnSpPr>
            <p:spPr>
              <a:xfrm>
                <a:off x="542325" y="10140769"/>
                <a:ext cx="648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BEBE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sp>
        <p:nvSpPr>
          <p:cNvPr id="97" name="Google Shape;97;p13"/>
          <p:cNvSpPr txBox="1"/>
          <p:nvPr/>
        </p:nvSpPr>
        <p:spPr>
          <a:xfrm>
            <a:off x="3188700" y="10362606"/>
            <a:ext cx="1182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302739"/>
                </a:solidFill>
                <a:latin typeface="Nunito"/>
                <a:ea typeface="Nunito"/>
                <a:cs typeface="Nunito"/>
                <a:sym typeface="Nunito"/>
              </a:rPr>
              <a:t>Page 1</a:t>
            </a:r>
            <a:endParaRPr sz="900">
              <a:solidFill>
                <a:srgbClr val="5A5A5A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 txBox="1"/>
          <p:nvPr/>
        </p:nvSpPr>
        <p:spPr>
          <a:xfrm>
            <a:off x="535475" y="539989"/>
            <a:ext cx="2176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302739"/>
                </a:solidFill>
                <a:latin typeface="Nunito"/>
                <a:ea typeface="Nunito"/>
                <a:cs typeface="Nunito"/>
                <a:sym typeface="Nunito"/>
              </a:rPr>
              <a:t>Scope of Work:</a:t>
            </a:r>
            <a:endParaRPr b="1">
              <a:solidFill>
                <a:srgbClr val="30273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3" name="Google Shape;103;p14"/>
          <p:cNvSpPr txBox="1"/>
          <p:nvPr/>
        </p:nvSpPr>
        <p:spPr>
          <a:xfrm>
            <a:off x="536275" y="5551333"/>
            <a:ext cx="2176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302739"/>
                </a:solidFill>
                <a:latin typeface="Nunito"/>
                <a:ea typeface="Nunito"/>
                <a:cs typeface="Nunito"/>
                <a:sym typeface="Nunito"/>
              </a:rPr>
              <a:t>Deliverables:</a:t>
            </a:r>
            <a:endParaRPr b="1">
              <a:solidFill>
                <a:srgbClr val="30273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104" name="Google Shape;104;p14"/>
          <p:cNvGrpSpPr/>
          <p:nvPr/>
        </p:nvGrpSpPr>
        <p:grpSpPr>
          <a:xfrm>
            <a:off x="536275" y="5871106"/>
            <a:ext cx="6487450" cy="842516"/>
            <a:chOff x="535475" y="4509381"/>
            <a:chExt cx="6487450" cy="842516"/>
          </a:xfrm>
        </p:grpSpPr>
        <p:sp>
          <p:nvSpPr>
            <p:cNvPr id="105" name="Google Shape;105;p14"/>
            <p:cNvSpPr txBox="1"/>
            <p:nvPr/>
          </p:nvSpPr>
          <p:spPr>
            <a:xfrm>
              <a:off x="535475" y="4509381"/>
              <a:ext cx="6484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02739"/>
                  </a:solidFill>
                  <a:latin typeface="Nunito"/>
                  <a:ea typeface="Nunito"/>
                  <a:cs typeface="Nunito"/>
                  <a:sym typeface="Nunito"/>
                </a:rPr>
                <a:t>1.</a:t>
              </a:r>
              <a:r>
                <a:rPr lang="uk"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 </a:t>
              </a:r>
              <a:r>
                <a:rPr lang="uk"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Comprehensive initial assessment report outlining key findings, insights, and recommendations.</a:t>
              </a:r>
              <a:endParaRPr sz="11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106" name="Google Shape;106;p14"/>
            <p:cNvGrpSpPr/>
            <p:nvPr/>
          </p:nvGrpSpPr>
          <p:grpSpPr>
            <a:xfrm>
              <a:off x="542325" y="4898935"/>
              <a:ext cx="6480600" cy="452962"/>
              <a:chOff x="542325" y="4898935"/>
              <a:chExt cx="6480600" cy="452962"/>
            </a:xfrm>
          </p:grpSpPr>
          <p:cxnSp>
            <p:nvCxnSpPr>
              <p:cNvPr id="107" name="Google Shape;107;p14"/>
              <p:cNvCxnSpPr/>
              <p:nvPr/>
            </p:nvCxnSpPr>
            <p:spPr>
              <a:xfrm>
                <a:off x="542325" y="4898935"/>
                <a:ext cx="648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BEBE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8" name="Google Shape;108;p14"/>
              <p:cNvCxnSpPr/>
              <p:nvPr/>
            </p:nvCxnSpPr>
            <p:spPr>
              <a:xfrm>
                <a:off x="542325" y="5125416"/>
                <a:ext cx="648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BEBE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9" name="Google Shape;109;p14"/>
              <p:cNvCxnSpPr/>
              <p:nvPr/>
            </p:nvCxnSpPr>
            <p:spPr>
              <a:xfrm>
                <a:off x="542325" y="5351897"/>
                <a:ext cx="648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BEBE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10" name="Google Shape;110;p14"/>
          <p:cNvGrpSpPr/>
          <p:nvPr/>
        </p:nvGrpSpPr>
        <p:grpSpPr>
          <a:xfrm>
            <a:off x="536275" y="7002273"/>
            <a:ext cx="6487450" cy="868794"/>
            <a:chOff x="535475" y="5640549"/>
            <a:chExt cx="6487450" cy="868794"/>
          </a:xfrm>
        </p:grpSpPr>
        <p:sp>
          <p:nvSpPr>
            <p:cNvPr id="111" name="Google Shape;111;p14"/>
            <p:cNvSpPr txBox="1"/>
            <p:nvPr/>
          </p:nvSpPr>
          <p:spPr>
            <a:xfrm>
              <a:off x="535475" y="5640549"/>
              <a:ext cx="6484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02739"/>
                  </a:solidFill>
                  <a:latin typeface="Nunito"/>
                  <a:ea typeface="Nunito"/>
                  <a:cs typeface="Nunito"/>
                  <a:sym typeface="Nunito"/>
                </a:rPr>
                <a:t>2. </a:t>
              </a:r>
              <a:r>
                <a:rPr lang="uk"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Customized strategic plan with clear objectives, action steps, and implementation roadmap.</a:t>
              </a:r>
              <a:endParaRPr sz="11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112" name="Google Shape;112;p14"/>
            <p:cNvGrpSpPr/>
            <p:nvPr/>
          </p:nvGrpSpPr>
          <p:grpSpPr>
            <a:xfrm>
              <a:off x="542325" y="6050135"/>
              <a:ext cx="6480600" cy="459208"/>
              <a:chOff x="542325" y="4684830"/>
              <a:chExt cx="6480600" cy="459208"/>
            </a:xfrm>
          </p:grpSpPr>
          <p:cxnSp>
            <p:nvCxnSpPr>
              <p:cNvPr id="113" name="Google Shape;113;p14"/>
              <p:cNvCxnSpPr/>
              <p:nvPr/>
            </p:nvCxnSpPr>
            <p:spPr>
              <a:xfrm>
                <a:off x="542325" y="4684830"/>
                <a:ext cx="648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BEBE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4" name="Google Shape;114;p14"/>
              <p:cNvCxnSpPr/>
              <p:nvPr/>
            </p:nvCxnSpPr>
            <p:spPr>
              <a:xfrm>
                <a:off x="542325" y="4911311"/>
                <a:ext cx="648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BEBE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5" name="Google Shape;115;p14"/>
              <p:cNvCxnSpPr/>
              <p:nvPr/>
            </p:nvCxnSpPr>
            <p:spPr>
              <a:xfrm>
                <a:off x="542325" y="5144038"/>
                <a:ext cx="648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BEBE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16" name="Google Shape;116;p14"/>
          <p:cNvGrpSpPr/>
          <p:nvPr/>
        </p:nvGrpSpPr>
        <p:grpSpPr>
          <a:xfrm>
            <a:off x="536275" y="8152442"/>
            <a:ext cx="6487450" cy="851473"/>
            <a:chOff x="536275" y="8152442"/>
            <a:chExt cx="6487450" cy="851473"/>
          </a:xfrm>
        </p:grpSpPr>
        <p:sp>
          <p:nvSpPr>
            <p:cNvPr id="117" name="Google Shape;117;p14"/>
            <p:cNvSpPr txBox="1"/>
            <p:nvPr/>
          </p:nvSpPr>
          <p:spPr>
            <a:xfrm>
              <a:off x="536275" y="8152442"/>
              <a:ext cx="6484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02739"/>
                  </a:solidFill>
                  <a:latin typeface="Nunito"/>
                  <a:ea typeface="Nunito"/>
                  <a:cs typeface="Nunito"/>
                  <a:sym typeface="Nunito"/>
                </a:rPr>
                <a:t>3. </a:t>
              </a:r>
              <a:r>
                <a:rPr lang="uk"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Regular progress reports and performance updates.</a:t>
              </a:r>
              <a:endParaRPr sz="11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cxnSp>
          <p:nvCxnSpPr>
            <p:cNvPr id="118" name="Google Shape;118;p14"/>
            <p:cNvCxnSpPr/>
            <p:nvPr/>
          </p:nvCxnSpPr>
          <p:spPr>
            <a:xfrm>
              <a:off x="543125" y="8539877"/>
              <a:ext cx="6480600" cy="0"/>
            </a:xfrm>
            <a:prstGeom prst="straightConnector1">
              <a:avLst/>
            </a:prstGeom>
            <a:noFill/>
            <a:ln cap="flat" cmpd="sng" w="9525">
              <a:solidFill>
                <a:srgbClr val="EBEB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9" name="Google Shape;119;p14"/>
            <p:cNvCxnSpPr/>
            <p:nvPr/>
          </p:nvCxnSpPr>
          <p:spPr>
            <a:xfrm>
              <a:off x="543125" y="8771896"/>
              <a:ext cx="6480600" cy="0"/>
            </a:xfrm>
            <a:prstGeom prst="straightConnector1">
              <a:avLst/>
            </a:prstGeom>
            <a:noFill/>
            <a:ln cap="flat" cmpd="sng" w="9525">
              <a:solidFill>
                <a:srgbClr val="EBEB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0" name="Google Shape;120;p14"/>
            <p:cNvCxnSpPr/>
            <p:nvPr/>
          </p:nvCxnSpPr>
          <p:spPr>
            <a:xfrm>
              <a:off x="543125" y="9003915"/>
              <a:ext cx="6480600" cy="0"/>
            </a:xfrm>
            <a:prstGeom prst="straightConnector1">
              <a:avLst/>
            </a:prstGeom>
            <a:noFill/>
            <a:ln cap="flat" cmpd="sng" w="9525">
              <a:solidFill>
                <a:srgbClr val="EBEBE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21" name="Google Shape;121;p14"/>
          <p:cNvGrpSpPr/>
          <p:nvPr/>
        </p:nvGrpSpPr>
        <p:grpSpPr>
          <a:xfrm>
            <a:off x="536275" y="9292761"/>
            <a:ext cx="6487450" cy="840397"/>
            <a:chOff x="536275" y="9280470"/>
            <a:chExt cx="6487450" cy="840397"/>
          </a:xfrm>
        </p:grpSpPr>
        <p:sp>
          <p:nvSpPr>
            <p:cNvPr id="122" name="Google Shape;122;p14"/>
            <p:cNvSpPr txBox="1"/>
            <p:nvPr/>
          </p:nvSpPr>
          <p:spPr>
            <a:xfrm>
              <a:off x="536275" y="9280470"/>
              <a:ext cx="6484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302739"/>
                  </a:solidFill>
                  <a:latin typeface="Nunito"/>
                  <a:ea typeface="Nunito"/>
                  <a:cs typeface="Nunito"/>
                  <a:sym typeface="Nunito"/>
                </a:rPr>
                <a:t>4. </a:t>
              </a:r>
              <a:r>
                <a:rPr lang="uk"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Ongoing support and guidance throughout the engagement period.</a:t>
              </a:r>
              <a:endParaRPr sz="11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cxnSp>
          <p:nvCxnSpPr>
            <p:cNvPr id="123" name="Google Shape;123;p14"/>
            <p:cNvCxnSpPr/>
            <p:nvPr/>
          </p:nvCxnSpPr>
          <p:spPr>
            <a:xfrm>
              <a:off x="543125" y="9667905"/>
              <a:ext cx="6480600" cy="0"/>
            </a:xfrm>
            <a:prstGeom prst="straightConnector1">
              <a:avLst/>
            </a:prstGeom>
            <a:noFill/>
            <a:ln cap="flat" cmpd="sng" w="9525">
              <a:solidFill>
                <a:srgbClr val="EBEB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4" name="Google Shape;124;p14"/>
            <p:cNvCxnSpPr/>
            <p:nvPr/>
          </p:nvCxnSpPr>
          <p:spPr>
            <a:xfrm>
              <a:off x="543125" y="9894386"/>
              <a:ext cx="6480600" cy="0"/>
            </a:xfrm>
            <a:prstGeom prst="straightConnector1">
              <a:avLst/>
            </a:prstGeom>
            <a:noFill/>
            <a:ln cap="flat" cmpd="sng" w="9525">
              <a:solidFill>
                <a:srgbClr val="EBEB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5" name="Google Shape;125;p14"/>
            <p:cNvCxnSpPr/>
            <p:nvPr/>
          </p:nvCxnSpPr>
          <p:spPr>
            <a:xfrm>
              <a:off x="543125" y="10120867"/>
              <a:ext cx="6480600" cy="0"/>
            </a:xfrm>
            <a:prstGeom prst="straightConnector1">
              <a:avLst/>
            </a:prstGeom>
            <a:noFill/>
            <a:ln cap="flat" cmpd="sng" w="9525">
              <a:solidFill>
                <a:srgbClr val="EBEBE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26" name="Google Shape;126;p14"/>
          <p:cNvSpPr txBox="1"/>
          <p:nvPr/>
        </p:nvSpPr>
        <p:spPr>
          <a:xfrm>
            <a:off x="3188700" y="10362606"/>
            <a:ext cx="1182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302739"/>
                </a:solidFill>
                <a:latin typeface="Nunito"/>
                <a:ea typeface="Nunito"/>
                <a:cs typeface="Nunito"/>
                <a:sym typeface="Nunito"/>
              </a:rPr>
              <a:t>Page 2</a:t>
            </a:r>
            <a:endParaRPr sz="900">
              <a:solidFill>
                <a:srgbClr val="5A5A5A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127" name="Google Shape;127;p14"/>
          <p:cNvGrpSpPr/>
          <p:nvPr/>
        </p:nvGrpSpPr>
        <p:grpSpPr>
          <a:xfrm>
            <a:off x="535475" y="838878"/>
            <a:ext cx="6484600" cy="1081564"/>
            <a:chOff x="535475" y="838878"/>
            <a:chExt cx="6484600" cy="1081564"/>
          </a:xfrm>
        </p:grpSpPr>
        <p:sp>
          <p:nvSpPr>
            <p:cNvPr id="128" name="Google Shape;128;p14"/>
            <p:cNvSpPr txBox="1"/>
            <p:nvPr/>
          </p:nvSpPr>
          <p:spPr>
            <a:xfrm>
              <a:off x="535475" y="838878"/>
              <a:ext cx="6484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00F1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1. Initial Assessment:</a:t>
              </a:r>
              <a:endParaRPr sz="1100">
                <a:solidFill>
                  <a:srgbClr val="100F1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grpSp>
          <p:nvGrpSpPr>
            <p:cNvPr id="129" name="Google Shape;129;p14"/>
            <p:cNvGrpSpPr/>
            <p:nvPr/>
          </p:nvGrpSpPr>
          <p:grpSpPr>
            <a:xfrm>
              <a:off x="697075" y="1071150"/>
              <a:ext cx="6323000" cy="389400"/>
              <a:chOff x="697075" y="1071150"/>
              <a:chExt cx="6323000" cy="389400"/>
            </a:xfrm>
          </p:grpSpPr>
          <p:sp>
            <p:nvSpPr>
              <p:cNvPr id="130" name="Google Shape;130;p14"/>
              <p:cNvSpPr txBox="1"/>
              <p:nvPr/>
            </p:nvSpPr>
            <p:spPr>
              <a:xfrm>
                <a:off x="787275" y="1071150"/>
                <a:ext cx="6232800" cy="389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Conduct comprehensive analysis of [Client's Name] current operations, market position, 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and competitive landscape.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31" name="Google Shape;131;p14"/>
              <p:cNvSpPr/>
              <p:nvPr/>
            </p:nvSpPr>
            <p:spPr>
              <a:xfrm>
                <a:off x="697075" y="1136775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2" name="Google Shape;132;p14"/>
            <p:cNvGrpSpPr/>
            <p:nvPr/>
          </p:nvGrpSpPr>
          <p:grpSpPr>
            <a:xfrm>
              <a:off x="697075" y="1521296"/>
              <a:ext cx="6323000" cy="169200"/>
              <a:chOff x="697075" y="1521296"/>
              <a:chExt cx="6323000" cy="169200"/>
            </a:xfrm>
          </p:grpSpPr>
          <p:sp>
            <p:nvSpPr>
              <p:cNvPr id="133" name="Google Shape;133;p14"/>
              <p:cNvSpPr txBox="1"/>
              <p:nvPr/>
            </p:nvSpPr>
            <p:spPr>
              <a:xfrm>
                <a:off x="787275" y="1521296"/>
                <a:ext cx="6232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Engage with key stakeholders to gain insights into business goals, challenges, and priorities.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34" name="Google Shape;134;p14"/>
              <p:cNvSpPr/>
              <p:nvPr/>
            </p:nvSpPr>
            <p:spPr>
              <a:xfrm>
                <a:off x="697075" y="1580996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5" name="Google Shape;135;p14"/>
            <p:cNvGrpSpPr/>
            <p:nvPr/>
          </p:nvGrpSpPr>
          <p:grpSpPr>
            <a:xfrm>
              <a:off x="697075" y="1751241"/>
              <a:ext cx="6323000" cy="169200"/>
              <a:chOff x="697075" y="1751241"/>
              <a:chExt cx="6323000" cy="169200"/>
            </a:xfrm>
          </p:grpSpPr>
          <p:sp>
            <p:nvSpPr>
              <p:cNvPr id="136" name="Google Shape;136;p14"/>
              <p:cNvSpPr txBox="1"/>
              <p:nvPr/>
            </p:nvSpPr>
            <p:spPr>
              <a:xfrm>
                <a:off x="787275" y="1751241"/>
                <a:ext cx="6232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Identify areas of strength and opportunities for improvement.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37" name="Google Shape;137;p14"/>
              <p:cNvSpPr/>
              <p:nvPr/>
            </p:nvSpPr>
            <p:spPr>
              <a:xfrm>
                <a:off x="697075" y="1810941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38" name="Google Shape;138;p14"/>
          <p:cNvGrpSpPr/>
          <p:nvPr/>
        </p:nvGrpSpPr>
        <p:grpSpPr>
          <a:xfrm>
            <a:off x="535475" y="2201178"/>
            <a:ext cx="6484600" cy="863689"/>
            <a:chOff x="535475" y="2201178"/>
            <a:chExt cx="6484600" cy="863689"/>
          </a:xfrm>
        </p:grpSpPr>
        <p:sp>
          <p:nvSpPr>
            <p:cNvPr id="139" name="Google Shape;139;p14"/>
            <p:cNvSpPr txBox="1"/>
            <p:nvPr/>
          </p:nvSpPr>
          <p:spPr>
            <a:xfrm>
              <a:off x="535475" y="2201178"/>
              <a:ext cx="6484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00F1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2. Strategy Development:</a:t>
              </a:r>
              <a:endParaRPr sz="1100">
                <a:solidFill>
                  <a:srgbClr val="100F1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grpSp>
          <p:nvGrpSpPr>
            <p:cNvPr id="140" name="Google Shape;140;p14"/>
            <p:cNvGrpSpPr/>
            <p:nvPr/>
          </p:nvGrpSpPr>
          <p:grpSpPr>
            <a:xfrm>
              <a:off x="697075" y="2433450"/>
              <a:ext cx="6323000" cy="169200"/>
              <a:chOff x="697075" y="1071150"/>
              <a:chExt cx="6323000" cy="169200"/>
            </a:xfrm>
          </p:grpSpPr>
          <p:sp>
            <p:nvSpPr>
              <p:cNvPr id="141" name="Google Shape;141;p14"/>
              <p:cNvSpPr txBox="1"/>
              <p:nvPr/>
            </p:nvSpPr>
            <p:spPr>
              <a:xfrm>
                <a:off x="787275" y="1071150"/>
                <a:ext cx="6232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Develop customized strategies to address identified challenges and leverage opportunities.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42" name="Google Shape;142;p14"/>
              <p:cNvSpPr/>
              <p:nvPr/>
            </p:nvSpPr>
            <p:spPr>
              <a:xfrm>
                <a:off x="697075" y="1136775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3" name="Google Shape;143;p14"/>
            <p:cNvGrpSpPr/>
            <p:nvPr/>
          </p:nvGrpSpPr>
          <p:grpSpPr>
            <a:xfrm>
              <a:off x="697075" y="2665721"/>
              <a:ext cx="6323000" cy="169200"/>
              <a:chOff x="697075" y="1521296"/>
              <a:chExt cx="6323000" cy="169200"/>
            </a:xfrm>
          </p:grpSpPr>
          <p:sp>
            <p:nvSpPr>
              <p:cNvPr id="144" name="Google Shape;144;p14"/>
              <p:cNvSpPr txBox="1"/>
              <p:nvPr/>
            </p:nvSpPr>
            <p:spPr>
              <a:xfrm>
                <a:off x="787275" y="1521296"/>
                <a:ext cx="6232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Define clear objectives, metrics, and timelines to measure success.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45" name="Google Shape;145;p14"/>
              <p:cNvSpPr/>
              <p:nvPr/>
            </p:nvSpPr>
            <p:spPr>
              <a:xfrm>
                <a:off x="697075" y="1580996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6" name="Google Shape;146;p14"/>
            <p:cNvGrpSpPr/>
            <p:nvPr/>
          </p:nvGrpSpPr>
          <p:grpSpPr>
            <a:xfrm>
              <a:off x="697075" y="2895666"/>
              <a:ext cx="6323000" cy="169200"/>
              <a:chOff x="697075" y="1751241"/>
              <a:chExt cx="6323000" cy="169200"/>
            </a:xfrm>
          </p:grpSpPr>
          <p:sp>
            <p:nvSpPr>
              <p:cNvPr id="147" name="Google Shape;147;p14"/>
              <p:cNvSpPr txBox="1"/>
              <p:nvPr/>
            </p:nvSpPr>
            <p:spPr>
              <a:xfrm>
                <a:off x="787275" y="1751241"/>
                <a:ext cx="6232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Ensure alignment of strategies with [Client's Name] overall vision and objectives.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48" name="Google Shape;148;p14"/>
              <p:cNvSpPr/>
              <p:nvPr/>
            </p:nvSpPr>
            <p:spPr>
              <a:xfrm>
                <a:off x="697075" y="1810941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49" name="Google Shape;149;p14"/>
          <p:cNvGrpSpPr/>
          <p:nvPr/>
        </p:nvGrpSpPr>
        <p:grpSpPr>
          <a:xfrm>
            <a:off x="535475" y="3345603"/>
            <a:ext cx="6484600" cy="863689"/>
            <a:chOff x="535475" y="2201178"/>
            <a:chExt cx="6484600" cy="863689"/>
          </a:xfrm>
        </p:grpSpPr>
        <p:sp>
          <p:nvSpPr>
            <p:cNvPr id="150" name="Google Shape;150;p14"/>
            <p:cNvSpPr txBox="1"/>
            <p:nvPr/>
          </p:nvSpPr>
          <p:spPr>
            <a:xfrm>
              <a:off x="535475" y="2201178"/>
              <a:ext cx="6484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00F1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3</a:t>
              </a:r>
              <a:r>
                <a:rPr lang="uk" sz="1100">
                  <a:solidFill>
                    <a:srgbClr val="100F1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. </a:t>
              </a:r>
              <a:r>
                <a:rPr lang="uk" sz="1100">
                  <a:solidFill>
                    <a:srgbClr val="100F1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Implementation Support:</a:t>
              </a:r>
              <a:endParaRPr sz="1100">
                <a:solidFill>
                  <a:srgbClr val="100F1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grpSp>
          <p:nvGrpSpPr>
            <p:cNvPr id="151" name="Google Shape;151;p14"/>
            <p:cNvGrpSpPr/>
            <p:nvPr/>
          </p:nvGrpSpPr>
          <p:grpSpPr>
            <a:xfrm>
              <a:off x="697075" y="2433450"/>
              <a:ext cx="6323000" cy="169200"/>
              <a:chOff x="697075" y="1071150"/>
              <a:chExt cx="6323000" cy="169200"/>
            </a:xfrm>
          </p:grpSpPr>
          <p:sp>
            <p:nvSpPr>
              <p:cNvPr id="152" name="Google Shape;152;p14"/>
              <p:cNvSpPr txBox="1"/>
              <p:nvPr/>
            </p:nvSpPr>
            <p:spPr>
              <a:xfrm>
                <a:off x="787275" y="1071150"/>
                <a:ext cx="6232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Provide guidance and support throughout the implementation phase.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53" name="Google Shape;153;p14"/>
              <p:cNvSpPr/>
              <p:nvPr/>
            </p:nvSpPr>
            <p:spPr>
              <a:xfrm>
                <a:off x="697075" y="1136775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4"/>
            <p:cNvGrpSpPr/>
            <p:nvPr/>
          </p:nvGrpSpPr>
          <p:grpSpPr>
            <a:xfrm>
              <a:off x="697075" y="2665721"/>
              <a:ext cx="6323000" cy="169200"/>
              <a:chOff x="697075" y="1521296"/>
              <a:chExt cx="6323000" cy="169200"/>
            </a:xfrm>
          </p:grpSpPr>
          <p:sp>
            <p:nvSpPr>
              <p:cNvPr id="155" name="Google Shape;155;p14"/>
              <p:cNvSpPr txBox="1"/>
              <p:nvPr/>
            </p:nvSpPr>
            <p:spPr>
              <a:xfrm>
                <a:off x="787275" y="1521296"/>
                <a:ext cx="6232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Assist in resource allocation, budgeting, and risk management.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56" name="Google Shape;156;p14"/>
              <p:cNvSpPr/>
              <p:nvPr/>
            </p:nvSpPr>
            <p:spPr>
              <a:xfrm>
                <a:off x="697075" y="1580996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7" name="Google Shape;157;p14"/>
            <p:cNvGrpSpPr/>
            <p:nvPr/>
          </p:nvGrpSpPr>
          <p:grpSpPr>
            <a:xfrm>
              <a:off x="697075" y="2895666"/>
              <a:ext cx="6323000" cy="169200"/>
              <a:chOff x="697075" y="1751241"/>
              <a:chExt cx="6323000" cy="169200"/>
            </a:xfrm>
          </p:grpSpPr>
          <p:sp>
            <p:nvSpPr>
              <p:cNvPr id="158" name="Google Shape;158;p14"/>
              <p:cNvSpPr txBox="1"/>
              <p:nvPr/>
            </p:nvSpPr>
            <p:spPr>
              <a:xfrm>
                <a:off x="787275" y="1751241"/>
                <a:ext cx="6232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Monitor progress and address any issues or obstacles that may arise.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59" name="Google Shape;159;p14"/>
              <p:cNvSpPr/>
              <p:nvPr/>
            </p:nvSpPr>
            <p:spPr>
              <a:xfrm>
                <a:off x="697075" y="1810941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60" name="Google Shape;160;p14"/>
          <p:cNvGrpSpPr/>
          <p:nvPr/>
        </p:nvGrpSpPr>
        <p:grpSpPr>
          <a:xfrm>
            <a:off x="535475" y="4490028"/>
            <a:ext cx="6484600" cy="863689"/>
            <a:chOff x="535475" y="2201178"/>
            <a:chExt cx="6484600" cy="863689"/>
          </a:xfrm>
        </p:grpSpPr>
        <p:sp>
          <p:nvSpPr>
            <p:cNvPr id="161" name="Google Shape;161;p14"/>
            <p:cNvSpPr txBox="1"/>
            <p:nvPr/>
          </p:nvSpPr>
          <p:spPr>
            <a:xfrm>
              <a:off x="535475" y="2201178"/>
              <a:ext cx="6484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00F1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4</a:t>
              </a:r>
              <a:r>
                <a:rPr lang="uk" sz="1100">
                  <a:solidFill>
                    <a:srgbClr val="100F1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. </a:t>
              </a:r>
              <a:r>
                <a:rPr lang="uk" sz="1100">
                  <a:solidFill>
                    <a:srgbClr val="100F1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Performance Monitoring:</a:t>
              </a:r>
              <a:endParaRPr sz="1100">
                <a:solidFill>
                  <a:srgbClr val="100F1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grpSp>
          <p:nvGrpSpPr>
            <p:cNvPr id="162" name="Google Shape;162;p14"/>
            <p:cNvGrpSpPr/>
            <p:nvPr/>
          </p:nvGrpSpPr>
          <p:grpSpPr>
            <a:xfrm>
              <a:off x="697075" y="2433450"/>
              <a:ext cx="6323000" cy="169200"/>
              <a:chOff x="697075" y="1071150"/>
              <a:chExt cx="6323000" cy="169200"/>
            </a:xfrm>
          </p:grpSpPr>
          <p:sp>
            <p:nvSpPr>
              <p:cNvPr id="163" name="Google Shape;163;p14"/>
              <p:cNvSpPr txBox="1"/>
              <p:nvPr/>
            </p:nvSpPr>
            <p:spPr>
              <a:xfrm>
                <a:off x="787275" y="1071150"/>
                <a:ext cx="6232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Establish monitoring mechanisms to track the performance of implemented initiatives.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64" name="Google Shape;164;p14"/>
              <p:cNvSpPr/>
              <p:nvPr/>
            </p:nvSpPr>
            <p:spPr>
              <a:xfrm>
                <a:off x="697075" y="1136775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5" name="Google Shape;165;p14"/>
            <p:cNvGrpSpPr/>
            <p:nvPr/>
          </p:nvGrpSpPr>
          <p:grpSpPr>
            <a:xfrm>
              <a:off x="697075" y="2665721"/>
              <a:ext cx="6323000" cy="169200"/>
              <a:chOff x="697075" y="1521296"/>
              <a:chExt cx="6323000" cy="169200"/>
            </a:xfrm>
          </p:grpSpPr>
          <p:sp>
            <p:nvSpPr>
              <p:cNvPr id="166" name="Google Shape;166;p14"/>
              <p:cNvSpPr txBox="1"/>
              <p:nvPr/>
            </p:nvSpPr>
            <p:spPr>
              <a:xfrm>
                <a:off x="787275" y="1521296"/>
                <a:ext cx="6232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Analyze key metrics and provide regular progress reports to [Client's Name] leadership team.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67" name="Google Shape;167;p14"/>
              <p:cNvSpPr/>
              <p:nvPr/>
            </p:nvSpPr>
            <p:spPr>
              <a:xfrm>
                <a:off x="697075" y="1580996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8" name="Google Shape;168;p14"/>
            <p:cNvGrpSpPr/>
            <p:nvPr/>
          </p:nvGrpSpPr>
          <p:grpSpPr>
            <a:xfrm>
              <a:off x="697075" y="2895666"/>
              <a:ext cx="6323000" cy="169200"/>
              <a:chOff x="697075" y="1751241"/>
              <a:chExt cx="6323000" cy="169200"/>
            </a:xfrm>
          </p:grpSpPr>
          <p:sp>
            <p:nvSpPr>
              <p:cNvPr id="169" name="Google Shape;169;p14"/>
              <p:cNvSpPr txBox="1"/>
              <p:nvPr/>
            </p:nvSpPr>
            <p:spPr>
              <a:xfrm>
                <a:off x="787275" y="1751241"/>
                <a:ext cx="6232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Make adjustments as needed to optimize outcomes and ensure continuous improvement.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70" name="Google Shape;170;p14"/>
              <p:cNvSpPr/>
              <p:nvPr/>
            </p:nvSpPr>
            <p:spPr>
              <a:xfrm>
                <a:off x="697075" y="1810941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5"/>
          <p:cNvSpPr/>
          <p:nvPr/>
        </p:nvSpPr>
        <p:spPr>
          <a:xfrm>
            <a:off x="540000" y="1770975"/>
            <a:ext cx="6480000" cy="3234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EBEBE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5"/>
          <p:cNvSpPr/>
          <p:nvPr/>
        </p:nvSpPr>
        <p:spPr>
          <a:xfrm>
            <a:off x="540000" y="2094375"/>
            <a:ext cx="6480000" cy="2802600"/>
          </a:xfrm>
          <a:prstGeom prst="rect">
            <a:avLst/>
          </a:prstGeom>
          <a:noFill/>
          <a:ln cap="flat" cmpd="sng" w="9525">
            <a:solidFill>
              <a:srgbClr val="EBEBE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77" name="Google Shape;177;p15"/>
          <p:cNvCxnSpPr/>
          <p:nvPr/>
        </p:nvCxnSpPr>
        <p:spPr>
          <a:xfrm>
            <a:off x="1969075" y="2094900"/>
            <a:ext cx="0" cy="2802900"/>
          </a:xfrm>
          <a:prstGeom prst="straightConnector1">
            <a:avLst/>
          </a:prstGeom>
          <a:noFill/>
          <a:ln cap="flat" cmpd="sng" w="9525">
            <a:solidFill>
              <a:srgbClr val="EBEBEB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8" name="Google Shape;178;p15"/>
          <p:cNvCxnSpPr/>
          <p:nvPr/>
        </p:nvCxnSpPr>
        <p:spPr>
          <a:xfrm>
            <a:off x="4757975" y="2094900"/>
            <a:ext cx="0" cy="2802900"/>
          </a:xfrm>
          <a:prstGeom prst="straightConnector1">
            <a:avLst/>
          </a:prstGeom>
          <a:noFill/>
          <a:ln cap="flat" cmpd="sng" w="9525">
            <a:solidFill>
              <a:srgbClr val="EBEBEB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9" name="Google Shape;179;p15"/>
          <p:cNvCxnSpPr/>
          <p:nvPr/>
        </p:nvCxnSpPr>
        <p:spPr>
          <a:xfrm>
            <a:off x="5511875" y="2094900"/>
            <a:ext cx="0" cy="2802900"/>
          </a:xfrm>
          <a:prstGeom prst="straightConnector1">
            <a:avLst/>
          </a:prstGeom>
          <a:noFill/>
          <a:ln cap="flat" cmpd="sng" w="9525">
            <a:solidFill>
              <a:srgbClr val="EBEBEB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0" name="Google Shape;180;p15"/>
          <p:cNvCxnSpPr/>
          <p:nvPr/>
        </p:nvCxnSpPr>
        <p:spPr>
          <a:xfrm>
            <a:off x="6265775" y="2094900"/>
            <a:ext cx="0" cy="2802900"/>
          </a:xfrm>
          <a:prstGeom prst="straightConnector1">
            <a:avLst/>
          </a:prstGeom>
          <a:noFill/>
          <a:ln cap="flat" cmpd="sng" w="9525">
            <a:solidFill>
              <a:srgbClr val="EBEBEB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1" name="Google Shape;181;p15"/>
          <p:cNvCxnSpPr/>
          <p:nvPr/>
        </p:nvCxnSpPr>
        <p:spPr>
          <a:xfrm>
            <a:off x="544275" y="2405597"/>
            <a:ext cx="6484200" cy="0"/>
          </a:xfrm>
          <a:prstGeom prst="straightConnector1">
            <a:avLst/>
          </a:prstGeom>
          <a:noFill/>
          <a:ln cap="flat" cmpd="sng" w="9525">
            <a:solidFill>
              <a:srgbClr val="EBEBEB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2" name="Google Shape;182;p15"/>
          <p:cNvCxnSpPr/>
          <p:nvPr/>
        </p:nvCxnSpPr>
        <p:spPr>
          <a:xfrm>
            <a:off x="544275" y="2717019"/>
            <a:ext cx="6484200" cy="0"/>
          </a:xfrm>
          <a:prstGeom prst="straightConnector1">
            <a:avLst/>
          </a:prstGeom>
          <a:noFill/>
          <a:ln cap="flat" cmpd="sng" w="9525">
            <a:solidFill>
              <a:srgbClr val="EBEBEB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3" name="Google Shape;183;p15"/>
          <p:cNvCxnSpPr/>
          <p:nvPr/>
        </p:nvCxnSpPr>
        <p:spPr>
          <a:xfrm>
            <a:off x="544275" y="3028442"/>
            <a:ext cx="6484200" cy="0"/>
          </a:xfrm>
          <a:prstGeom prst="straightConnector1">
            <a:avLst/>
          </a:prstGeom>
          <a:noFill/>
          <a:ln cap="flat" cmpd="sng" w="9525">
            <a:solidFill>
              <a:srgbClr val="EBEBEB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4" name="Google Shape;184;p15"/>
          <p:cNvCxnSpPr/>
          <p:nvPr/>
        </p:nvCxnSpPr>
        <p:spPr>
          <a:xfrm>
            <a:off x="544275" y="3339864"/>
            <a:ext cx="6484200" cy="0"/>
          </a:xfrm>
          <a:prstGeom prst="straightConnector1">
            <a:avLst/>
          </a:prstGeom>
          <a:noFill/>
          <a:ln cap="flat" cmpd="sng" w="9525">
            <a:solidFill>
              <a:srgbClr val="EBEBEB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5" name="Google Shape;185;p15"/>
          <p:cNvCxnSpPr/>
          <p:nvPr/>
        </p:nvCxnSpPr>
        <p:spPr>
          <a:xfrm>
            <a:off x="544275" y="3651286"/>
            <a:ext cx="6484200" cy="0"/>
          </a:xfrm>
          <a:prstGeom prst="straightConnector1">
            <a:avLst/>
          </a:prstGeom>
          <a:noFill/>
          <a:ln cap="flat" cmpd="sng" w="9525">
            <a:solidFill>
              <a:srgbClr val="EBEBEB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6" name="Google Shape;186;p15"/>
          <p:cNvCxnSpPr/>
          <p:nvPr/>
        </p:nvCxnSpPr>
        <p:spPr>
          <a:xfrm>
            <a:off x="544275" y="3962708"/>
            <a:ext cx="6484200" cy="0"/>
          </a:xfrm>
          <a:prstGeom prst="straightConnector1">
            <a:avLst/>
          </a:prstGeom>
          <a:noFill/>
          <a:ln cap="flat" cmpd="sng" w="9525">
            <a:solidFill>
              <a:srgbClr val="EBEBEB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7" name="Google Shape;187;p15"/>
          <p:cNvCxnSpPr/>
          <p:nvPr/>
        </p:nvCxnSpPr>
        <p:spPr>
          <a:xfrm>
            <a:off x="544275" y="4274131"/>
            <a:ext cx="6484200" cy="0"/>
          </a:xfrm>
          <a:prstGeom prst="straightConnector1">
            <a:avLst/>
          </a:prstGeom>
          <a:noFill/>
          <a:ln cap="flat" cmpd="sng" w="9525">
            <a:solidFill>
              <a:srgbClr val="EBEBEB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8" name="Google Shape;188;p15"/>
          <p:cNvCxnSpPr/>
          <p:nvPr/>
        </p:nvCxnSpPr>
        <p:spPr>
          <a:xfrm>
            <a:off x="544275" y="4585553"/>
            <a:ext cx="6484200" cy="0"/>
          </a:xfrm>
          <a:prstGeom prst="straightConnector1">
            <a:avLst/>
          </a:prstGeom>
          <a:noFill/>
          <a:ln cap="flat" cmpd="sng" w="9525">
            <a:solidFill>
              <a:srgbClr val="EBEBEB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9" name="Google Shape;189;p15"/>
          <p:cNvSpPr txBox="1"/>
          <p:nvPr/>
        </p:nvSpPr>
        <p:spPr>
          <a:xfrm>
            <a:off x="535475" y="522362"/>
            <a:ext cx="2176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302739"/>
                </a:solidFill>
                <a:latin typeface="Nunito"/>
                <a:ea typeface="Nunito"/>
                <a:cs typeface="Nunito"/>
                <a:sym typeface="Nunito"/>
              </a:rPr>
              <a:t>Timeline:</a:t>
            </a:r>
            <a:endParaRPr b="1">
              <a:solidFill>
                <a:srgbClr val="30273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90" name="Google Shape;190;p15"/>
          <p:cNvSpPr txBox="1"/>
          <p:nvPr/>
        </p:nvSpPr>
        <p:spPr>
          <a:xfrm>
            <a:off x="3188700" y="10362606"/>
            <a:ext cx="1182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302739"/>
                </a:solidFill>
                <a:latin typeface="Nunito"/>
                <a:ea typeface="Nunito"/>
                <a:cs typeface="Nunito"/>
                <a:sym typeface="Nunito"/>
              </a:rPr>
              <a:t>Page 3</a:t>
            </a:r>
            <a:endParaRPr sz="900">
              <a:solidFill>
                <a:srgbClr val="5A5A5A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91" name="Google Shape;191;p15"/>
          <p:cNvSpPr txBox="1"/>
          <p:nvPr/>
        </p:nvSpPr>
        <p:spPr>
          <a:xfrm>
            <a:off x="535475" y="821251"/>
            <a:ext cx="64845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rPr>
              <a:t>The proposed timeline for this project is [Insert Timeline], with regular milestones and checkpoints to ensure progress and alignment with [Client's Name] objectives.</a:t>
            </a:r>
            <a:endParaRPr sz="1100">
              <a:solidFill>
                <a:srgbClr val="5A5A5A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92" name="Google Shape;192;p15"/>
          <p:cNvSpPr txBox="1"/>
          <p:nvPr/>
        </p:nvSpPr>
        <p:spPr>
          <a:xfrm>
            <a:off x="535475" y="1505875"/>
            <a:ext cx="37635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rPr>
              <a:t>Here's a basic template you can use:</a:t>
            </a:r>
            <a:endParaRPr sz="1100">
              <a:solidFill>
                <a:srgbClr val="5A5A5A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93" name="Google Shape;193;p15"/>
          <p:cNvSpPr txBox="1"/>
          <p:nvPr/>
        </p:nvSpPr>
        <p:spPr>
          <a:xfrm>
            <a:off x="583301" y="1854325"/>
            <a:ext cx="1311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302739"/>
                </a:solidFill>
                <a:latin typeface="Nunito"/>
                <a:ea typeface="Nunito"/>
                <a:cs typeface="Nunito"/>
                <a:sym typeface="Nunito"/>
              </a:rPr>
              <a:t>Milestone</a:t>
            </a:r>
            <a:endParaRPr b="1" sz="900">
              <a:solidFill>
                <a:srgbClr val="30273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94" name="Google Shape;194;p15"/>
          <p:cNvSpPr txBox="1"/>
          <p:nvPr/>
        </p:nvSpPr>
        <p:spPr>
          <a:xfrm>
            <a:off x="2044424" y="1854325"/>
            <a:ext cx="2540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302739"/>
                </a:solidFill>
                <a:latin typeface="Nunito"/>
                <a:ea typeface="Nunito"/>
                <a:cs typeface="Nunito"/>
                <a:sym typeface="Nunito"/>
              </a:rPr>
              <a:t>Description</a:t>
            </a:r>
            <a:endParaRPr b="1" sz="900">
              <a:solidFill>
                <a:srgbClr val="30273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95" name="Google Shape;195;p15"/>
          <p:cNvSpPr txBox="1"/>
          <p:nvPr/>
        </p:nvSpPr>
        <p:spPr>
          <a:xfrm>
            <a:off x="4757974" y="1854325"/>
            <a:ext cx="7539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302739"/>
                </a:solidFill>
                <a:latin typeface="Nunito"/>
                <a:ea typeface="Nunito"/>
                <a:cs typeface="Nunito"/>
                <a:sym typeface="Nunito"/>
              </a:rPr>
              <a:t>Start Date</a:t>
            </a:r>
            <a:endParaRPr b="1" sz="900">
              <a:solidFill>
                <a:srgbClr val="30273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96" name="Google Shape;196;p15"/>
          <p:cNvSpPr txBox="1"/>
          <p:nvPr/>
        </p:nvSpPr>
        <p:spPr>
          <a:xfrm>
            <a:off x="5511874" y="1854325"/>
            <a:ext cx="7539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302739"/>
                </a:solidFill>
                <a:latin typeface="Nunito"/>
                <a:ea typeface="Nunito"/>
                <a:cs typeface="Nunito"/>
                <a:sym typeface="Nunito"/>
              </a:rPr>
              <a:t>End Date</a:t>
            </a:r>
            <a:endParaRPr b="1" sz="900">
              <a:solidFill>
                <a:srgbClr val="30273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97" name="Google Shape;197;p15"/>
          <p:cNvSpPr txBox="1"/>
          <p:nvPr/>
        </p:nvSpPr>
        <p:spPr>
          <a:xfrm>
            <a:off x="6265774" y="1854325"/>
            <a:ext cx="7539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302739"/>
                </a:solidFill>
                <a:latin typeface="Nunito"/>
                <a:ea typeface="Nunito"/>
                <a:cs typeface="Nunito"/>
                <a:sym typeface="Nunito"/>
              </a:rPr>
              <a:t>Duration</a:t>
            </a:r>
            <a:endParaRPr b="1" sz="900">
              <a:solidFill>
                <a:srgbClr val="30273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198" name="Google Shape;198;p15"/>
          <p:cNvGrpSpPr/>
          <p:nvPr/>
        </p:nvGrpSpPr>
        <p:grpSpPr>
          <a:xfrm>
            <a:off x="583301" y="2180885"/>
            <a:ext cx="6436373" cy="138600"/>
            <a:chOff x="583301" y="2179875"/>
            <a:chExt cx="6436373" cy="138600"/>
          </a:xfrm>
        </p:grpSpPr>
        <p:sp>
          <p:nvSpPr>
            <p:cNvPr id="199" name="Google Shape;199;p15"/>
            <p:cNvSpPr txBox="1"/>
            <p:nvPr/>
          </p:nvSpPr>
          <p:spPr>
            <a:xfrm>
              <a:off x="583301" y="2179875"/>
              <a:ext cx="1311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Proposal Acceptance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00" name="Google Shape;200;p15"/>
            <p:cNvSpPr txBox="1"/>
            <p:nvPr/>
          </p:nvSpPr>
          <p:spPr>
            <a:xfrm>
              <a:off x="2044424" y="2179875"/>
              <a:ext cx="2540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Client accepts the consulting proposal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01" name="Google Shape;201;p15"/>
            <p:cNvSpPr txBox="1"/>
            <p:nvPr/>
          </p:nvSpPr>
          <p:spPr>
            <a:xfrm>
              <a:off x="47579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[Date]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02" name="Google Shape;202;p15"/>
            <p:cNvSpPr txBox="1"/>
            <p:nvPr/>
          </p:nvSpPr>
          <p:spPr>
            <a:xfrm>
              <a:off x="55118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[Date]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03" name="Google Shape;203;p15"/>
            <p:cNvSpPr txBox="1"/>
            <p:nvPr/>
          </p:nvSpPr>
          <p:spPr>
            <a:xfrm>
              <a:off x="62657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[Days]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204" name="Google Shape;204;p15"/>
          <p:cNvGrpSpPr/>
          <p:nvPr/>
        </p:nvGrpSpPr>
        <p:grpSpPr>
          <a:xfrm>
            <a:off x="583301" y="2492008"/>
            <a:ext cx="6436373" cy="138600"/>
            <a:chOff x="583301" y="2179875"/>
            <a:chExt cx="6436373" cy="138600"/>
          </a:xfrm>
        </p:grpSpPr>
        <p:sp>
          <p:nvSpPr>
            <p:cNvPr id="205" name="Google Shape;205;p15"/>
            <p:cNvSpPr txBox="1"/>
            <p:nvPr/>
          </p:nvSpPr>
          <p:spPr>
            <a:xfrm>
              <a:off x="583301" y="2179875"/>
              <a:ext cx="1311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Kickoff Meeting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06" name="Google Shape;206;p15"/>
            <p:cNvSpPr txBox="1"/>
            <p:nvPr/>
          </p:nvSpPr>
          <p:spPr>
            <a:xfrm>
              <a:off x="2044424" y="2179875"/>
              <a:ext cx="2540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Initial meeting to discuss project details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07" name="Google Shape;207;p15"/>
            <p:cNvSpPr txBox="1"/>
            <p:nvPr/>
          </p:nvSpPr>
          <p:spPr>
            <a:xfrm>
              <a:off x="47579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[Date]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08" name="Google Shape;208;p15"/>
            <p:cNvSpPr txBox="1"/>
            <p:nvPr/>
          </p:nvSpPr>
          <p:spPr>
            <a:xfrm>
              <a:off x="55118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[Date]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09" name="Google Shape;209;p15"/>
            <p:cNvSpPr txBox="1"/>
            <p:nvPr/>
          </p:nvSpPr>
          <p:spPr>
            <a:xfrm>
              <a:off x="62657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[Days]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210" name="Google Shape;210;p15"/>
          <p:cNvGrpSpPr/>
          <p:nvPr/>
        </p:nvGrpSpPr>
        <p:grpSpPr>
          <a:xfrm>
            <a:off x="583301" y="2803431"/>
            <a:ext cx="6436373" cy="138600"/>
            <a:chOff x="583301" y="2179875"/>
            <a:chExt cx="6436373" cy="138600"/>
          </a:xfrm>
        </p:grpSpPr>
        <p:sp>
          <p:nvSpPr>
            <p:cNvPr id="211" name="Google Shape;211;p15"/>
            <p:cNvSpPr txBox="1"/>
            <p:nvPr/>
          </p:nvSpPr>
          <p:spPr>
            <a:xfrm>
              <a:off x="583301" y="2179875"/>
              <a:ext cx="1311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Research Phase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12" name="Google Shape;212;p15"/>
            <p:cNvSpPr txBox="1"/>
            <p:nvPr/>
          </p:nvSpPr>
          <p:spPr>
            <a:xfrm>
              <a:off x="2044424" y="2179875"/>
              <a:ext cx="2540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Conduct research and gather necessary data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13" name="Google Shape;213;p15"/>
            <p:cNvSpPr txBox="1"/>
            <p:nvPr/>
          </p:nvSpPr>
          <p:spPr>
            <a:xfrm>
              <a:off x="47579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[Date]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14" name="Google Shape;214;p15"/>
            <p:cNvSpPr txBox="1"/>
            <p:nvPr/>
          </p:nvSpPr>
          <p:spPr>
            <a:xfrm>
              <a:off x="55118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[Date]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15" name="Google Shape;215;p15"/>
            <p:cNvSpPr txBox="1"/>
            <p:nvPr/>
          </p:nvSpPr>
          <p:spPr>
            <a:xfrm>
              <a:off x="62657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[Days]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216" name="Google Shape;216;p15"/>
          <p:cNvGrpSpPr/>
          <p:nvPr/>
        </p:nvGrpSpPr>
        <p:grpSpPr>
          <a:xfrm>
            <a:off x="583301" y="3114853"/>
            <a:ext cx="6436373" cy="138600"/>
            <a:chOff x="583301" y="2179875"/>
            <a:chExt cx="6436373" cy="138600"/>
          </a:xfrm>
        </p:grpSpPr>
        <p:sp>
          <p:nvSpPr>
            <p:cNvPr id="217" name="Google Shape;217;p15"/>
            <p:cNvSpPr txBox="1"/>
            <p:nvPr/>
          </p:nvSpPr>
          <p:spPr>
            <a:xfrm>
              <a:off x="583301" y="2179875"/>
              <a:ext cx="1311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Analysis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18" name="Google Shape;218;p15"/>
            <p:cNvSpPr txBox="1"/>
            <p:nvPr/>
          </p:nvSpPr>
          <p:spPr>
            <a:xfrm>
              <a:off x="2044424" y="2179875"/>
              <a:ext cx="2540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Analyze data and identify key insights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19" name="Google Shape;219;p15"/>
            <p:cNvSpPr txBox="1"/>
            <p:nvPr/>
          </p:nvSpPr>
          <p:spPr>
            <a:xfrm>
              <a:off x="47579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[Date]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20" name="Google Shape;220;p15"/>
            <p:cNvSpPr txBox="1"/>
            <p:nvPr/>
          </p:nvSpPr>
          <p:spPr>
            <a:xfrm>
              <a:off x="55118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[Date]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21" name="Google Shape;221;p15"/>
            <p:cNvSpPr txBox="1"/>
            <p:nvPr/>
          </p:nvSpPr>
          <p:spPr>
            <a:xfrm>
              <a:off x="62657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[Days]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222" name="Google Shape;222;p15"/>
          <p:cNvGrpSpPr/>
          <p:nvPr/>
        </p:nvGrpSpPr>
        <p:grpSpPr>
          <a:xfrm>
            <a:off x="583301" y="3426275"/>
            <a:ext cx="6436373" cy="138600"/>
            <a:chOff x="583301" y="2179875"/>
            <a:chExt cx="6436373" cy="138600"/>
          </a:xfrm>
        </p:grpSpPr>
        <p:sp>
          <p:nvSpPr>
            <p:cNvPr id="223" name="Google Shape;223;p15"/>
            <p:cNvSpPr txBox="1"/>
            <p:nvPr/>
          </p:nvSpPr>
          <p:spPr>
            <a:xfrm>
              <a:off x="583301" y="2179875"/>
              <a:ext cx="1311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Strategy Development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24" name="Google Shape;224;p15"/>
            <p:cNvSpPr txBox="1"/>
            <p:nvPr/>
          </p:nvSpPr>
          <p:spPr>
            <a:xfrm>
              <a:off x="2044425" y="2179875"/>
              <a:ext cx="2688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Develop consulting strategy and recommendations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25" name="Google Shape;225;p15"/>
            <p:cNvSpPr txBox="1"/>
            <p:nvPr/>
          </p:nvSpPr>
          <p:spPr>
            <a:xfrm>
              <a:off x="47579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[Date]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26" name="Google Shape;226;p15"/>
            <p:cNvSpPr txBox="1"/>
            <p:nvPr/>
          </p:nvSpPr>
          <p:spPr>
            <a:xfrm>
              <a:off x="55118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[Date]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27" name="Google Shape;227;p15"/>
            <p:cNvSpPr txBox="1"/>
            <p:nvPr/>
          </p:nvSpPr>
          <p:spPr>
            <a:xfrm>
              <a:off x="62657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[Days]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228" name="Google Shape;228;p15"/>
          <p:cNvGrpSpPr/>
          <p:nvPr/>
        </p:nvGrpSpPr>
        <p:grpSpPr>
          <a:xfrm>
            <a:off x="583301" y="3737697"/>
            <a:ext cx="6436373" cy="138600"/>
            <a:chOff x="583301" y="2179875"/>
            <a:chExt cx="6436373" cy="138600"/>
          </a:xfrm>
        </p:grpSpPr>
        <p:sp>
          <p:nvSpPr>
            <p:cNvPr id="229" name="Google Shape;229;p15"/>
            <p:cNvSpPr txBox="1"/>
            <p:nvPr/>
          </p:nvSpPr>
          <p:spPr>
            <a:xfrm>
              <a:off x="583301" y="2179875"/>
              <a:ext cx="1311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Presentation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30" name="Google Shape;230;p15"/>
            <p:cNvSpPr txBox="1"/>
            <p:nvPr/>
          </p:nvSpPr>
          <p:spPr>
            <a:xfrm>
              <a:off x="2044424" y="2179875"/>
              <a:ext cx="2540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Present findings and recommendations to client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31" name="Google Shape;231;p15"/>
            <p:cNvSpPr txBox="1"/>
            <p:nvPr/>
          </p:nvSpPr>
          <p:spPr>
            <a:xfrm>
              <a:off x="47579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[Date]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32" name="Google Shape;232;p15"/>
            <p:cNvSpPr txBox="1"/>
            <p:nvPr/>
          </p:nvSpPr>
          <p:spPr>
            <a:xfrm>
              <a:off x="55118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[Date]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33" name="Google Shape;233;p15"/>
            <p:cNvSpPr txBox="1"/>
            <p:nvPr/>
          </p:nvSpPr>
          <p:spPr>
            <a:xfrm>
              <a:off x="62657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[Days]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234" name="Google Shape;234;p15"/>
          <p:cNvGrpSpPr/>
          <p:nvPr/>
        </p:nvGrpSpPr>
        <p:grpSpPr>
          <a:xfrm>
            <a:off x="583301" y="4049119"/>
            <a:ext cx="6436373" cy="138600"/>
            <a:chOff x="583301" y="2179875"/>
            <a:chExt cx="6436373" cy="138600"/>
          </a:xfrm>
        </p:grpSpPr>
        <p:sp>
          <p:nvSpPr>
            <p:cNvPr id="235" name="Google Shape;235;p15"/>
            <p:cNvSpPr txBox="1"/>
            <p:nvPr/>
          </p:nvSpPr>
          <p:spPr>
            <a:xfrm>
              <a:off x="583301" y="2179875"/>
              <a:ext cx="1311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Feedback &amp; Revisions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36" name="Google Shape;236;p15"/>
            <p:cNvSpPr txBox="1"/>
            <p:nvPr/>
          </p:nvSpPr>
          <p:spPr>
            <a:xfrm>
              <a:off x="2044424" y="2179875"/>
              <a:ext cx="2540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Incorporate client feedback and make revisions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37" name="Google Shape;237;p15"/>
            <p:cNvSpPr txBox="1"/>
            <p:nvPr/>
          </p:nvSpPr>
          <p:spPr>
            <a:xfrm>
              <a:off x="47579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[Date]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38" name="Google Shape;238;p15"/>
            <p:cNvSpPr txBox="1"/>
            <p:nvPr/>
          </p:nvSpPr>
          <p:spPr>
            <a:xfrm>
              <a:off x="55118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[Date]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39" name="Google Shape;239;p15"/>
            <p:cNvSpPr txBox="1"/>
            <p:nvPr/>
          </p:nvSpPr>
          <p:spPr>
            <a:xfrm>
              <a:off x="62657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[Days]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240" name="Google Shape;240;p15"/>
          <p:cNvGrpSpPr/>
          <p:nvPr/>
        </p:nvGrpSpPr>
        <p:grpSpPr>
          <a:xfrm>
            <a:off x="583301" y="4360542"/>
            <a:ext cx="6436373" cy="138600"/>
            <a:chOff x="583301" y="2179875"/>
            <a:chExt cx="6436373" cy="138600"/>
          </a:xfrm>
        </p:grpSpPr>
        <p:sp>
          <p:nvSpPr>
            <p:cNvPr id="241" name="Google Shape;241;p15"/>
            <p:cNvSpPr txBox="1"/>
            <p:nvPr/>
          </p:nvSpPr>
          <p:spPr>
            <a:xfrm>
              <a:off x="583301" y="2179875"/>
              <a:ext cx="1311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Final Delivery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42" name="Google Shape;242;p15"/>
            <p:cNvSpPr txBox="1"/>
            <p:nvPr/>
          </p:nvSpPr>
          <p:spPr>
            <a:xfrm>
              <a:off x="2044424" y="2179875"/>
              <a:ext cx="2540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Deliver final consulting report or presentation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43" name="Google Shape;243;p15"/>
            <p:cNvSpPr txBox="1"/>
            <p:nvPr/>
          </p:nvSpPr>
          <p:spPr>
            <a:xfrm>
              <a:off x="47579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[Date]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44" name="Google Shape;244;p15"/>
            <p:cNvSpPr txBox="1"/>
            <p:nvPr/>
          </p:nvSpPr>
          <p:spPr>
            <a:xfrm>
              <a:off x="55118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[Date]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45" name="Google Shape;245;p15"/>
            <p:cNvSpPr txBox="1"/>
            <p:nvPr/>
          </p:nvSpPr>
          <p:spPr>
            <a:xfrm>
              <a:off x="62657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[Days]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246" name="Google Shape;246;p15"/>
          <p:cNvGrpSpPr/>
          <p:nvPr/>
        </p:nvGrpSpPr>
        <p:grpSpPr>
          <a:xfrm>
            <a:off x="583301" y="4671965"/>
            <a:ext cx="6436373" cy="138600"/>
            <a:chOff x="583301" y="2179875"/>
            <a:chExt cx="6436373" cy="138600"/>
          </a:xfrm>
        </p:grpSpPr>
        <p:sp>
          <p:nvSpPr>
            <p:cNvPr id="247" name="Google Shape;247;p15"/>
            <p:cNvSpPr txBox="1"/>
            <p:nvPr/>
          </p:nvSpPr>
          <p:spPr>
            <a:xfrm>
              <a:off x="583301" y="2179875"/>
              <a:ext cx="1311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Project Closure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48" name="Google Shape;248;p15"/>
            <p:cNvSpPr txBox="1"/>
            <p:nvPr/>
          </p:nvSpPr>
          <p:spPr>
            <a:xfrm>
              <a:off x="2044424" y="2179875"/>
              <a:ext cx="2540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Close out the project, review outcomes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49" name="Google Shape;249;p15"/>
            <p:cNvSpPr txBox="1"/>
            <p:nvPr/>
          </p:nvSpPr>
          <p:spPr>
            <a:xfrm>
              <a:off x="47579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[Date]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50" name="Google Shape;250;p15"/>
            <p:cNvSpPr txBox="1"/>
            <p:nvPr/>
          </p:nvSpPr>
          <p:spPr>
            <a:xfrm>
              <a:off x="55118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[Date]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51" name="Google Shape;251;p15"/>
            <p:cNvSpPr txBox="1"/>
            <p:nvPr/>
          </p:nvSpPr>
          <p:spPr>
            <a:xfrm>
              <a:off x="6265774" y="2179875"/>
              <a:ext cx="75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[Days]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sp>
        <p:nvSpPr>
          <p:cNvPr id="252" name="Google Shape;252;p15"/>
          <p:cNvSpPr txBox="1"/>
          <p:nvPr/>
        </p:nvSpPr>
        <p:spPr>
          <a:xfrm>
            <a:off x="535475" y="5102912"/>
            <a:ext cx="2176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302739"/>
                </a:solidFill>
                <a:latin typeface="Nunito"/>
                <a:ea typeface="Nunito"/>
                <a:cs typeface="Nunito"/>
                <a:sym typeface="Nunito"/>
              </a:rPr>
              <a:t>Team Composition:</a:t>
            </a:r>
            <a:endParaRPr b="1">
              <a:solidFill>
                <a:srgbClr val="30273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3" name="Google Shape;253;p15"/>
          <p:cNvSpPr txBox="1"/>
          <p:nvPr/>
        </p:nvSpPr>
        <p:spPr>
          <a:xfrm>
            <a:off x="535475" y="5401801"/>
            <a:ext cx="64845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rPr>
              <a:t>Our team consists of experienced consultants with a proven track record of delivering results for clients across various industries. We will assemble a dedicated team with the necessary expertise to address [Client's Name] specific needs and challenges.</a:t>
            </a:r>
            <a:endParaRPr sz="1100">
              <a:solidFill>
                <a:srgbClr val="5A5A5A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4" name="Google Shape;254;p15"/>
          <p:cNvSpPr txBox="1"/>
          <p:nvPr/>
        </p:nvSpPr>
        <p:spPr>
          <a:xfrm>
            <a:off x="535475" y="6241287"/>
            <a:ext cx="2176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302739"/>
                </a:solidFill>
                <a:latin typeface="Nunito"/>
                <a:ea typeface="Nunito"/>
                <a:cs typeface="Nunito"/>
                <a:sym typeface="Nunito"/>
              </a:rPr>
              <a:t>Budget:</a:t>
            </a:r>
            <a:endParaRPr b="1">
              <a:solidFill>
                <a:srgbClr val="30273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5" name="Google Shape;255;p15"/>
          <p:cNvSpPr txBox="1"/>
          <p:nvPr/>
        </p:nvSpPr>
        <p:spPr>
          <a:xfrm>
            <a:off x="535475" y="6540176"/>
            <a:ext cx="6484500" cy="8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rPr>
              <a:t>The total project budget will depend on the scope and complexity of the engagement. We propose a detailed budget breakdown, including consulting fees, travel expenses (if applicable), and any other relevant costs. Our goal is to provide cost-effective solutions that deliver maximum value to [Client's Name].</a:t>
            </a:r>
            <a:endParaRPr sz="1100">
              <a:solidFill>
                <a:srgbClr val="5A5A5A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6" name="Google Shape;256;p15"/>
          <p:cNvSpPr txBox="1"/>
          <p:nvPr/>
        </p:nvSpPr>
        <p:spPr>
          <a:xfrm>
            <a:off x="535475" y="7697125"/>
            <a:ext cx="42225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rPr>
              <a:t>Here's a basic template for a consulting proposal budget table:</a:t>
            </a:r>
            <a:endParaRPr sz="1100">
              <a:solidFill>
                <a:srgbClr val="5A5A5A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257" name="Google Shape;257;p15"/>
          <p:cNvGrpSpPr/>
          <p:nvPr/>
        </p:nvGrpSpPr>
        <p:grpSpPr>
          <a:xfrm>
            <a:off x="540000" y="7962225"/>
            <a:ext cx="6488475" cy="2192325"/>
            <a:chOff x="540000" y="7962225"/>
            <a:chExt cx="6488475" cy="2192325"/>
          </a:xfrm>
        </p:grpSpPr>
        <p:sp>
          <p:nvSpPr>
            <p:cNvPr id="258" name="Google Shape;258;p15"/>
            <p:cNvSpPr/>
            <p:nvPr/>
          </p:nvSpPr>
          <p:spPr>
            <a:xfrm>
              <a:off x="540000" y="7962225"/>
              <a:ext cx="6480000" cy="323400"/>
            </a:xfrm>
            <a:prstGeom prst="rect">
              <a:avLst/>
            </a:prstGeom>
            <a:solidFill>
              <a:srgbClr val="EEEEEE"/>
            </a:solidFill>
            <a:ln cap="flat" cmpd="sng" w="9525">
              <a:solidFill>
                <a:srgbClr val="EBEB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15"/>
            <p:cNvSpPr/>
            <p:nvPr/>
          </p:nvSpPr>
          <p:spPr>
            <a:xfrm>
              <a:off x="540000" y="8285625"/>
              <a:ext cx="6480000" cy="1868400"/>
            </a:xfrm>
            <a:prstGeom prst="rect">
              <a:avLst/>
            </a:prstGeom>
            <a:noFill/>
            <a:ln cap="flat" cmpd="sng" w="9525">
              <a:solidFill>
                <a:srgbClr val="EBEB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60" name="Google Shape;260;p15"/>
            <p:cNvCxnSpPr/>
            <p:nvPr/>
          </p:nvCxnSpPr>
          <p:spPr>
            <a:xfrm>
              <a:off x="1969075" y="8286150"/>
              <a:ext cx="0" cy="1868400"/>
            </a:xfrm>
            <a:prstGeom prst="straightConnector1">
              <a:avLst/>
            </a:prstGeom>
            <a:noFill/>
            <a:ln cap="flat" cmpd="sng" w="9525">
              <a:solidFill>
                <a:srgbClr val="EBEB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1" name="Google Shape;261;p15"/>
            <p:cNvCxnSpPr/>
            <p:nvPr/>
          </p:nvCxnSpPr>
          <p:spPr>
            <a:xfrm>
              <a:off x="6132475" y="8286150"/>
              <a:ext cx="0" cy="1868400"/>
            </a:xfrm>
            <a:prstGeom prst="straightConnector1">
              <a:avLst/>
            </a:prstGeom>
            <a:noFill/>
            <a:ln cap="flat" cmpd="sng" w="9525">
              <a:solidFill>
                <a:srgbClr val="EBEB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2" name="Google Shape;262;p15"/>
            <p:cNvCxnSpPr/>
            <p:nvPr/>
          </p:nvCxnSpPr>
          <p:spPr>
            <a:xfrm>
              <a:off x="544275" y="8596847"/>
              <a:ext cx="6484200" cy="0"/>
            </a:xfrm>
            <a:prstGeom prst="straightConnector1">
              <a:avLst/>
            </a:prstGeom>
            <a:noFill/>
            <a:ln cap="flat" cmpd="sng" w="9525">
              <a:solidFill>
                <a:srgbClr val="EBEB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3" name="Google Shape;263;p15"/>
            <p:cNvCxnSpPr/>
            <p:nvPr/>
          </p:nvCxnSpPr>
          <p:spPr>
            <a:xfrm>
              <a:off x="544275" y="8908269"/>
              <a:ext cx="6484200" cy="0"/>
            </a:xfrm>
            <a:prstGeom prst="straightConnector1">
              <a:avLst/>
            </a:prstGeom>
            <a:noFill/>
            <a:ln cap="flat" cmpd="sng" w="9525">
              <a:solidFill>
                <a:srgbClr val="EBEB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4" name="Google Shape;264;p15"/>
            <p:cNvCxnSpPr/>
            <p:nvPr/>
          </p:nvCxnSpPr>
          <p:spPr>
            <a:xfrm>
              <a:off x="544275" y="9219692"/>
              <a:ext cx="6484200" cy="0"/>
            </a:xfrm>
            <a:prstGeom prst="straightConnector1">
              <a:avLst/>
            </a:prstGeom>
            <a:noFill/>
            <a:ln cap="flat" cmpd="sng" w="9525">
              <a:solidFill>
                <a:srgbClr val="EBEB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5" name="Google Shape;265;p15"/>
            <p:cNvCxnSpPr/>
            <p:nvPr/>
          </p:nvCxnSpPr>
          <p:spPr>
            <a:xfrm>
              <a:off x="544275" y="9531114"/>
              <a:ext cx="6484200" cy="0"/>
            </a:xfrm>
            <a:prstGeom prst="straightConnector1">
              <a:avLst/>
            </a:prstGeom>
            <a:noFill/>
            <a:ln cap="flat" cmpd="sng" w="9525">
              <a:solidFill>
                <a:srgbClr val="EBEB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6" name="Google Shape;266;p15"/>
            <p:cNvCxnSpPr/>
            <p:nvPr/>
          </p:nvCxnSpPr>
          <p:spPr>
            <a:xfrm>
              <a:off x="544275" y="9842536"/>
              <a:ext cx="6484200" cy="0"/>
            </a:xfrm>
            <a:prstGeom prst="straightConnector1">
              <a:avLst/>
            </a:prstGeom>
            <a:noFill/>
            <a:ln cap="flat" cmpd="sng" w="9525">
              <a:solidFill>
                <a:srgbClr val="EBEB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67" name="Google Shape;267;p15"/>
            <p:cNvSpPr txBox="1"/>
            <p:nvPr/>
          </p:nvSpPr>
          <p:spPr>
            <a:xfrm>
              <a:off x="583301" y="8045575"/>
              <a:ext cx="1311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302739"/>
                  </a:solidFill>
                  <a:latin typeface="Nunito"/>
                  <a:ea typeface="Nunito"/>
                  <a:cs typeface="Nunito"/>
                  <a:sym typeface="Nunito"/>
                </a:rPr>
                <a:t>Expense Category</a:t>
              </a:r>
              <a:endParaRPr b="1" sz="900">
                <a:solidFill>
                  <a:srgbClr val="302739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8" name="Google Shape;268;p15"/>
            <p:cNvSpPr txBox="1"/>
            <p:nvPr/>
          </p:nvSpPr>
          <p:spPr>
            <a:xfrm>
              <a:off x="2044424" y="8045575"/>
              <a:ext cx="2540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302739"/>
                  </a:solidFill>
                  <a:latin typeface="Nunito"/>
                  <a:ea typeface="Nunito"/>
                  <a:cs typeface="Nunito"/>
                  <a:sym typeface="Nunito"/>
                </a:rPr>
                <a:t>Description</a:t>
              </a:r>
              <a:endParaRPr b="1" sz="900">
                <a:solidFill>
                  <a:srgbClr val="302739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9" name="Google Shape;269;p15"/>
            <p:cNvSpPr txBox="1"/>
            <p:nvPr/>
          </p:nvSpPr>
          <p:spPr>
            <a:xfrm>
              <a:off x="583301" y="8372135"/>
              <a:ext cx="1311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Personnel   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0" name="Google Shape;270;p15"/>
            <p:cNvSpPr txBox="1"/>
            <p:nvPr/>
          </p:nvSpPr>
          <p:spPr>
            <a:xfrm>
              <a:off x="2044426" y="8372125"/>
              <a:ext cx="3885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Fee for consulting services 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1" name="Google Shape;271;p15"/>
            <p:cNvSpPr txBox="1"/>
            <p:nvPr/>
          </p:nvSpPr>
          <p:spPr>
            <a:xfrm>
              <a:off x="583301" y="8683258"/>
              <a:ext cx="1311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Travel and Lodging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2" name="Google Shape;272;p15"/>
            <p:cNvSpPr txBox="1"/>
            <p:nvPr/>
          </p:nvSpPr>
          <p:spPr>
            <a:xfrm>
              <a:off x="2044426" y="8683251"/>
              <a:ext cx="3885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Cost of air travel for consultants  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3" name="Google Shape;273;p15"/>
            <p:cNvSpPr txBox="1"/>
            <p:nvPr/>
          </p:nvSpPr>
          <p:spPr>
            <a:xfrm>
              <a:off x="583301" y="8994681"/>
              <a:ext cx="1311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Supplies and Materials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4" name="Google Shape;274;p15"/>
            <p:cNvSpPr txBox="1"/>
            <p:nvPr/>
          </p:nvSpPr>
          <p:spPr>
            <a:xfrm>
              <a:off x="2044426" y="8994675"/>
              <a:ext cx="3885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Cost of necessary office supplies    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5" name="Google Shape;275;p15"/>
            <p:cNvSpPr txBox="1"/>
            <p:nvPr/>
          </p:nvSpPr>
          <p:spPr>
            <a:xfrm>
              <a:off x="583301" y="9306103"/>
              <a:ext cx="1311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Miscellaneous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6" name="Google Shape;276;p15"/>
            <p:cNvSpPr txBox="1"/>
            <p:nvPr/>
          </p:nvSpPr>
          <p:spPr>
            <a:xfrm>
              <a:off x="2044426" y="9306099"/>
              <a:ext cx="3885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Cost of liability or other insurance </a:t>
              </a:r>
              <a:endParaRPr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7" name="Google Shape;277;p15"/>
            <p:cNvSpPr txBox="1"/>
            <p:nvPr/>
          </p:nvSpPr>
          <p:spPr>
            <a:xfrm>
              <a:off x="583301" y="9928947"/>
              <a:ext cx="1311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rPr>
                <a:t>Total</a:t>
              </a:r>
              <a:endParaRPr b="1" sz="9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278" name="Google Shape;278;p15"/>
            <p:cNvGrpSpPr/>
            <p:nvPr/>
          </p:nvGrpSpPr>
          <p:grpSpPr>
            <a:xfrm>
              <a:off x="6205974" y="8045575"/>
              <a:ext cx="753900" cy="2021972"/>
              <a:chOff x="6265774" y="8045575"/>
              <a:chExt cx="753900" cy="2021972"/>
            </a:xfrm>
          </p:grpSpPr>
          <p:sp>
            <p:nvSpPr>
              <p:cNvPr id="279" name="Google Shape;279;p15"/>
              <p:cNvSpPr txBox="1"/>
              <p:nvPr/>
            </p:nvSpPr>
            <p:spPr>
              <a:xfrm>
                <a:off x="6265774" y="8045575"/>
                <a:ext cx="753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900">
                    <a:solidFill>
                      <a:srgbClr val="302739"/>
                    </a:solidFill>
                    <a:latin typeface="Nunito"/>
                    <a:ea typeface="Nunito"/>
                    <a:cs typeface="Nunito"/>
                    <a:sym typeface="Nunito"/>
                  </a:rPr>
                  <a:t>Cost (USD)</a:t>
                </a:r>
                <a:endParaRPr b="1" sz="900">
                  <a:solidFill>
                    <a:srgbClr val="302739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80" name="Google Shape;280;p15"/>
              <p:cNvSpPr txBox="1"/>
              <p:nvPr/>
            </p:nvSpPr>
            <p:spPr>
              <a:xfrm>
                <a:off x="6265774" y="8372135"/>
                <a:ext cx="753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$0.00</a:t>
                </a:r>
                <a:endParaRPr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81" name="Google Shape;281;p15"/>
              <p:cNvSpPr txBox="1"/>
              <p:nvPr/>
            </p:nvSpPr>
            <p:spPr>
              <a:xfrm>
                <a:off x="6265774" y="8683258"/>
                <a:ext cx="753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$0.00</a:t>
                </a:r>
                <a:endParaRPr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82" name="Google Shape;282;p15"/>
              <p:cNvSpPr txBox="1"/>
              <p:nvPr/>
            </p:nvSpPr>
            <p:spPr>
              <a:xfrm>
                <a:off x="6265774" y="8994681"/>
                <a:ext cx="753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$0.00</a:t>
                </a:r>
                <a:endParaRPr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83" name="Google Shape;283;p15"/>
              <p:cNvSpPr txBox="1"/>
              <p:nvPr/>
            </p:nvSpPr>
            <p:spPr>
              <a:xfrm>
                <a:off x="6265774" y="9306103"/>
                <a:ext cx="753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$0.00</a:t>
                </a:r>
                <a:endParaRPr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84" name="Google Shape;284;p15"/>
              <p:cNvSpPr txBox="1"/>
              <p:nvPr/>
            </p:nvSpPr>
            <p:spPr>
              <a:xfrm>
                <a:off x="6265774" y="9928947"/>
                <a:ext cx="753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9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$0.00</a:t>
                </a:r>
                <a:endParaRPr b="1" sz="9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6"/>
          <p:cNvSpPr txBox="1"/>
          <p:nvPr/>
        </p:nvSpPr>
        <p:spPr>
          <a:xfrm>
            <a:off x="535475" y="539989"/>
            <a:ext cx="2176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302739"/>
                </a:solidFill>
                <a:latin typeface="Nunito"/>
                <a:ea typeface="Nunito"/>
                <a:cs typeface="Nunito"/>
                <a:sym typeface="Nunito"/>
              </a:rPr>
              <a:t>Next Steps:</a:t>
            </a:r>
            <a:endParaRPr b="1">
              <a:solidFill>
                <a:srgbClr val="30273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0" name="Google Shape;290;p16"/>
          <p:cNvSpPr txBox="1"/>
          <p:nvPr/>
        </p:nvSpPr>
        <p:spPr>
          <a:xfrm>
            <a:off x="3188700" y="10362606"/>
            <a:ext cx="1182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302739"/>
                </a:solidFill>
                <a:latin typeface="Nunito"/>
                <a:ea typeface="Nunito"/>
                <a:cs typeface="Nunito"/>
                <a:sym typeface="Nunito"/>
              </a:rPr>
              <a:t>Page 4</a:t>
            </a:r>
            <a:endParaRPr sz="900">
              <a:solidFill>
                <a:srgbClr val="5A5A5A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1" name="Google Shape;291;p16"/>
          <p:cNvSpPr txBox="1"/>
          <p:nvPr/>
        </p:nvSpPr>
        <p:spPr>
          <a:xfrm>
            <a:off x="535475" y="838878"/>
            <a:ext cx="64845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5A5A5A"/>
                </a:solidFill>
                <a:latin typeface="Nunito"/>
                <a:ea typeface="Nunito"/>
                <a:cs typeface="Nunito"/>
                <a:sym typeface="Nunito"/>
              </a:rPr>
              <a:t>After submitting a consulting proposal, the next steps typically involve follow-up actions to keep the momentum going and eventually secure the consulting project. Here's a suggested plan of action:</a:t>
            </a:r>
            <a:endParaRPr sz="1100">
              <a:solidFill>
                <a:srgbClr val="5A5A5A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292" name="Google Shape;292;p16"/>
          <p:cNvGrpSpPr/>
          <p:nvPr/>
        </p:nvGrpSpPr>
        <p:grpSpPr>
          <a:xfrm>
            <a:off x="535475" y="1362978"/>
            <a:ext cx="6484600" cy="621672"/>
            <a:chOff x="535475" y="2201178"/>
            <a:chExt cx="6484600" cy="621672"/>
          </a:xfrm>
        </p:grpSpPr>
        <p:sp>
          <p:nvSpPr>
            <p:cNvPr id="293" name="Google Shape;293;p16"/>
            <p:cNvSpPr txBox="1"/>
            <p:nvPr/>
          </p:nvSpPr>
          <p:spPr>
            <a:xfrm>
              <a:off x="535475" y="2201178"/>
              <a:ext cx="6484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00F1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1. Thank You Email:</a:t>
              </a:r>
              <a:endParaRPr sz="1100">
                <a:solidFill>
                  <a:srgbClr val="100F1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grpSp>
          <p:nvGrpSpPr>
            <p:cNvPr id="294" name="Google Shape;294;p16"/>
            <p:cNvGrpSpPr/>
            <p:nvPr/>
          </p:nvGrpSpPr>
          <p:grpSpPr>
            <a:xfrm>
              <a:off x="697075" y="2433450"/>
              <a:ext cx="6323000" cy="389400"/>
              <a:chOff x="697075" y="1071150"/>
              <a:chExt cx="6323000" cy="389400"/>
            </a:xfrm>
          </p:grpSpPr>
          <p:sp>
            <p:nvSpPr>
              <p:cNvPr id="295" name="Google Shape;295;p16"/>
              <p:cNvSpPr txBox="1"/>
              <p:nvPr/>
            </p:nvSpPr>
            <p:spPr>
              <a:xfrm>
                <a:off x="787275" y="1071150"/>
                <a:ext cx="6232800" cy="389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Send a thank-you email to the recipient(s) who received your proposal. Express appreciation for 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their time and consideration.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96" name="Google Shape;296;p16"/>
              <p:cNvSpPr/>
              <p:nvPr/>
            </p:nvSpPr>
            <p:spPr>
              <a:xfrm>
                <a:off x="697075" y="1136775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7" name="Google Shape;297;p16"/>
          <p:cNvGrpSpPr/>
          <p:nvPr/>
        </p:nvGrpSpPr>
        <p:grpSpPr>
          <a:xfrm>
            <a:off x="535475" y="2275873"/>
            <a:ext cx="6484600" cy="1066890"/>
            <a:chOff x="535475" y="2284753"/>
            <a:chExt cx="6484600" cy="1066890"/>
          </a:xfrm>
        </p:grpSpPr>
        <p:sp>
          <p:nvSpPr>
            <p:cNvPr id="298" name="Google Shape;298;p16"/>
            <p:cNvSpPr txBox="1"/>
            <p:nvPr/>
          </p:nvSpPr>
          <p:spPr>
            <a:xfrm>
              <a:off x="535475" y="2284753"/>
              <a:ext cx="6484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00F1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2. Follow-Up Call:</a:t>
              </a:r>
              <a:endParaRPr sz="1100">
                <a:solidFill>
                  <a:srgbClr val="100F1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grpSp>
          <p:nvGrpSpPr>
            <p:cNvPr id="299" name="Google Shape;299;p16"/>
            <p:cNvGrpSpPr/>
            <p:nvPr/>
          </p:nvGrpSpPr>
          <p:grpSpPr>
            <a:xfrm>
              <a:off x="697075" y="2517025"/>
              <a:ext cx="6323000" cy="389400"/>
              <a:chOff x="697075" y="1071150"/>
              <a:chExt cx="6323000" cy="389400"/>
            </a:xfrm>
          </p:grpSpPr>
          <p:sp>
            <p:nvSpPr>
              <p:cNvPr id="300" name="Google Shape;300;p16"/>
              <p:cNvSpPr txBox="1"/>
              <p:nvPr/>
            </p:nvSpPr>
            <p:spPr>
              <a:xfrm>
                <a:off x="787275" y="1071150"/>
                <a:ext cx="6232800" cy="389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Wait a few days after sending the proposal, then follow up with a phone call to discuss any 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questions they may have and to gauge their interest in your proposal.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01" name="Google Shape;301;p16"/>
              <p:cNvSpPr/>
              <p:nvPr/>
            </p:nvSpPr>
            <p:spPr>
              <a:xfrm>
                <a:off x="697075" y="1136775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02" name="Google Shape;302;p16"/>
            <p:cNvGrpSpPr/>
            <p:nvPr/>
          </p:nvGrpSpPr>
          <p:grpSpPr>
            <a:xfrm>
              <a:off x="697075" y="2962243"/>
              <a:ext cx="6323000" cy="389400"/>
              <a:chOff x="697075" y="1071150"/>
              <a:chExt cx="6323000" cy="389400"/>
            </a:xfrm>
          </p:grpSpPr>
          <p:sp>
            <p:nvSpPr>
              <p:cNvPr id="303" name="Google Shape;303;p16"/>
              <p:cNvSpPr txBox="1"/>
              <p:nvPr/>
            </p:nvSpPr>
            <p:spPr>
              <a:xfrm>
                <a:off x="787275" y="1071150"/>
                <a:ext cx="6232800" cy="389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Use this opportunity to address any concerns or objections they might have and to emphasize the 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value you can bring to their project or organization.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04" name="Google Shape;304;p16"/>
              <p:cNvSpPr/>
              <p:nvPr/>
            </p:nvSpPr>
            <p:spPr>
              <a:xfrm>
                <a:off x="697075" y="1136775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305" name="Google Shape;305;p16"/>
          <p:cNvGrpSpPr/>
          <p:nvPr/>
        </p:nvGrpSpPr>
        <p:grpSpPr>
          <a:xfrm>
            <a:off x="535475" y="3633987"/>
            <a:ext cx="6484600" cy="625976"/>
            <a:chOff x="535475" y="2284753"/>
            <a:chExt cx="6484600" cy="625976"/>
          </a:xfrm>
        </p:grpSpPr>
        <p:sp>
          <p:nvSpPr>
            <p:cNvPr id="306" name="Google Shape;306;p16"/>
            <p:cNvSpPr txBox="1"/>
            <p:nvPr/>
          </p:nvSpPr>
          <p:spPr>
            <a:xfrm>
              <a:off x="535475" y="2284753"/>
              <a:ext cx="6484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00F1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3. Clarification and Customization:</a:t>
              </a:r>
              <a:endParaRPr sz="1100">
                <a:solidFill>
                  <a:srgbClr val="100F1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grpSp>
          <p:nvGrpSpPr>
            <p:cNvPr id="307" name="Google Shape;307;p16"/>
            <p:cNvGrpSpPr/>
            <p:nvPr/>
          </p:nvGrpSpPr>
          <p:grpSpPr>
            <a:xfrm>
              <a:off x="697075" y="2517025"/>
              <a:ext cx="6323000" cy="169200"/>
              <a:chOff x="697075" y="1071150"/>
              <a:chExt cx="6323000" cy="169200"/>
            </a:xfrm>
          </p:grpSpPr>
          <p:sp>
            <p:nvSpPr>
              <p:cNvPr id="308" name="Google Shape;308;p16"/>
              <p:cNvSpPr txBox="1"/>
              <p:nvPr/>
            </p:nvSpPr>
            <p:spPr>
              <a:xfrm>
                <a:off x="787275" y="1071150"/>
                <a:ext cx="6232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Be prepared to clarify any aspects of your proposal that the client may find unclear.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09" name="Google Shape;309;p16"/>
              <p:cNvSpPr/>
              <p:nvPr/>
            </p:nvSpPr>
            <p:spPr>
              <a:xfrm>
                <a:off x="697075" y="1136775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10" name="Google Shape;310;p16"/>
            <p:cNvGrpSpPr/>
            <p:nvPr/>
          </p:nvGrpSpPr>
          <p:grpSpPr>
            <a:xfrm>
              <a:off x="697075" y="2741528"/>
              <a:ext cx="6323000" cy="169200"/>
              <a:chOff x="697075" y="850435"/>
              <a:chExt cx="6323000" cy="169200"/>
            </a:xfrm>
          </p:grpSpPr>
          <p:sp>
            <p:nvSpPr>
              <p:cNvPr id="311" name="Google Shape;311;p16"/>
              <p:cNvSpPr txBox="1"/>
              <p:nvPr/>
            </p:nvSpPr>
            <p:spPr>
              <a:xfrm>
                <a:off x="787275" y="850435"/>
                <a:ext cx="6232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Offer to customize the proposal further to better meet their specific needs or preferences.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12" name="Google Shape;312;p16"/>
              <p:cNvSpPr/>
              <p:nvPr/>
            </p:nvSpPr>
            <p:spPr>
              <a:xfrm>
                <a:off x="697075" y="916060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313" name="Google Shape;313;p16"/>
          <p:cNvGrpSpPr/>
          <p:nvPr/>
        </p:nvGrpSpPr>
        <p:grpSpPr>
          <a:xfrm>
            <a:off x="535475" y="4551186"/>
            <a:ext cx="6484600" cy="846690"/>
            <a:chOff x="535475" y="2284753"/>
            <a:chExt cx="6484600" cy="846690"/>
          </a:xfrm>
        </p:grpSpPr>
        <p:sp>
          <p:nvSpPr>
            <p:cNvPr id="314" name="Google Shape;314;p16"/>
            <p:cNvSpPr txBox="1"/>
            <p:nvPr/>
          </p:nvSpPr>
          <p:spPr>
            <a:xfrm>
              <a:off x="535475" y="2284753"/>
              <a:ext cx="6484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00F1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4. Negotiation:</a:t>
              </a:r>
              <a:endParaRPr sz="1100">
                <a:solidFill>
                  <a:srgbClr val="100F1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grpSp>
          <p:nvGrpSpPr>
            <p:cNvPr id="315" name="Google Shape;315;p16"/>
            <p:cNvGrpSpPr/>
            <p:nvPr/>
          </p:nvGrpSpPr>
          <p:grpSpPr>
            <a:xfrm>
              <a:off x="697075" y="2517025"/>
              <a:ext cx="6323000" cy="389400"/>
              <a:chOff x="697075" y="1071150"/>
              <a:chExt cx="6323000" cy="389400"/>
            </a:xfrm>
          </p:grpSpPr>
          <p:sp>
            <p:nvSpPr>
              <p:cNvPr id="316" name="Google Shape;316;p16"/>
              <p:cNvSpPr txBox="1"/>
              <p:nvPr/>
            </p:nvSpPr>
            <p:spPr>
              <a:xfrm>
                <a:off x="787275" y="1071150"/>
                <a:ext cx="6232800" cy="389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If the client expresses interest in moving forward, be prepared to negotiate terms, including project 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scope, timeline, deliverables, and fees.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17" name="Google Shape;317;p16"/>
              <p:cNvSpPr/>
              <p:nvPr/>
            </p:nvSpPr>
            <p:spPr>
              <a:xfrm>
                <a:off x="697075" y="1136775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18" name="Google Shape;318;p16"/>
            <p:cNvGrpSpPr/>
            <p:nvPr/>
          </p:nvGrpSpPr>
          <p:grpSpPr>
            <a:xfrm>
              <a:off x="697075" y="2962243"/>
              <a:ext cx="6323000" cy="169200"/>
              <a:chOff x="697075" y="1071150"/>
              <a:chExt cx="6323000" cy="169200"/>
            </a:xfrm>
          </p:grpSpPr>
          <p:sp>
            <p:nvSpPr>
              <p:cNvPr id="319" name="Google Shape;319;p16"/>
              <p:cNvSpPr txBox="1"/>
              <p:nvPr/>
            </p:nvSpPr>
            <p:spPr>
              <a:xfrm>
                <a:off x="787275" y="1071150"/>
                <a:ext cx="6232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Ensure that the terms are mutually beneficial and align with both parties' expectations.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20" name="Google Shape;320;p16"/>
              <p:cNvSpPr/>
              <p:nvPr/>
            </p:nvSpPr>
            <p:spPr>
              <a:xfrm>
                <a:off x="697075" y="1136775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321" name="Google Shape;321;p16"/>
          <p:cNvGrpSpPr/>
          <p:nvPr/>
        </p:nvGrpSpPr>
        <p:grpSpPr>
          <a:xfrm>
            <a:off x="535475" y="5689100"/>
            <a:ext cx="6484600" cy="1312809"/>
            <a:chOff x="535475" y="2284753"/>
            <a:chExt cx="6484600" cy="1312809"/>
          </a:xfrm>
        </p:grpSpPr>
        <p:sp>
          <p:nvSpPr>
            <p:cNvPr id="322" name="Google Shape;322;p16"/>
            <p:cNvSpPr txBox="1"/>
            <p:nvPr/>
          </p:nvSpPr>
          <p:spPr>
            <a:xfrm>
              <a:off x="535475" y="2284753"/>
              <a:ext cx="6484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00F1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5. Formal Agreement:</a:t>
              </a:r>
              <a:endParaRPr sz="1100">
                <a:solidFill>
                  <a:srgbClr val="100F1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grpSp>
          <p:nvGrpSpPr>
            <p:cNvPr id="323" name="Google Shape;323;p16"/>
            <p:cNvGrpSpPr/>
            <p:nvPr/>
          </p:nvGrpSpPr>
          <p:grpSpPr>
            <a:xfrm>
              <a:off x="697075" y="2517025"/>
              <a:ext cx="6323000" cy="609600"/>
              <a:chOff x="697075" y="1071150"/>
              <a:chExt cx="6323000" cy="609600"/>
            </a:xfrm>
          </p:grpSpPr>
          <p:sp>
            <p:nvSpPr>
              <p:cNvPr id="324" name="Google Shape;324;p16"/>
              <p:cNvSpPr txBox="1"/>
              <p:nvPr/>
            </p:nvSpPr>
            <p:spPr>
              <a:xfrm>
                <a:off x="787275" y="1071150"/>
                <a:ext cx="6232800" cy="609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Once the terms are agreed upon, draft a formal consulting agreement or contract outlining the 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details of the project, including scope of work, responsibilities, timelines, deliverables, payment 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terms, etc.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25" name="Google Shape;325;p16"/>
              <p:cNvSpPr/>
              <p:nvPr/>
            </p:nvSpPr>
            <p:spPr>
              <a:xfrm>
                <a:off x="697075" y="1136775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26" name="Google Shape;326;p16"/>
            <p:cNvGrpSpPr/>
            <p:nvPr/>
          </p:nvGrpSpPr>
          <p:grpSpPr>
            <a:xfrm>
              <a:off x="697075" y="3208161"/>
              <a:ext cx="6323000" cy="389400"/>
              <a:chOff x="697075" y="1317068"/>
              <a:chExt cx="6323000" cy="389400"/>
            </a:xfrm>
          </p:grpSpPr>
          <p:sp>
            <p:nvSpPr>
              <p:cNvPr id="327" name="Google Shape;327;p16"/>
              <p:cNvSpPr txBox="1"/>
              <p:nvPr/>
            </p:nvSpPr>
            <p:spPr>
              <a:xfrm>
                <a:off x="787275" y="1317068"/>
                <a:ext cx="6232800" cy="389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Review the agreement with the client and make any necessary revisions before finalizing and 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signing it.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28" name="Google Shape;328;p16"/>
              <p:cNvSpPr/>
              <p:nvPr/>
            </p:nvSpPr>
            <p:spPr>
              <a:xfrm>
                <a:off x="697075" y="1382693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329" name="Google Shape;329;p16"/>
          <p:cNvGrpSpPr/>
          <p:nvPr/>
        </p:nvGrpSpPr>
        <p:grpSpPr>
          <a:xfrm>
            <a:off x="535475" y="7293132"/>
            <a:ext cx="6484600" cy="855609"/>
            <a:chOff x="535475" y="2284753"/>
            <a:chExt cx="6484600" cy="855609"/>
          </a:xfrm>
        </p:grpSpPr>
        <p:sp>
          <p:nvSpPr>
            <p:cNvPr id="330" name="Google Shape;330;p16"/>
            <p:cNvSpPr txBox="1"/>
            <p:nvPr/>
          </p:nvSpPr>
          <p:spPr>
            <a:xfrm>
              <a:off x="535475" y="2284753"/>
              <a:ext cx="6484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00F1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6. Project Kickoff:</a:t>
              </a:r>
              <a:endParaRPr sz="1100">
                <a:solidFill>
                  <a:srgbClr val="100F1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grpSp>
          <p:nvGrpSpPr>
            <p:cNvPr id="331" name="Google Shape;331;p16"/>
            <p:cNvGrpSpPr/>
            <p:nvPr/>
          </p:nvGrpSpPr>
          <p:grpSpPr>
            <a:xfrm>
              <a:off x="697075" y="2517025"/>
              <a:ext cx="6323000" cy="169200"/>
              <a:chOff x="697075" y="1071150"/>
              <a:chExt cx="6323000" cy="169200"/>
            </a:xfrm>
          </p:grpSpPr>
          <p:sp>
            <p:nvSpPr>
              <p:cNvPr id="332" name="Google Shape;332;p16"/>
              <p:cNvSpPr txBox="1"/>
              <p:nvPr/>
            </p:nvSpPr>
            <p:spPr>
              <a:xfrm>
                <a:off x="787275" y="1071150"/>
                <a:ext cx="6232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Schedule a kickoff meeting with the client to officially start the project.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33" name="Google Shape;333;p16"/>
              <p:cNvSpPr/>
              <p:nvPr/>
            </p:nvSpPr>
            <p:spPr>
              <a:xfrm>
                <a:off x="697075" y="1136775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34" name="Google Shape;334;p16"/>
            <p:cNvGrpSpPr/>
            <p:nvPr/>
          </p:nvGrpSpPr>
          <p:grpSpPr>
            <a:xfrm>
              <a:off x="697075" y="2750961"/>
              <a:ext cx="6323000" cy="389400"/>
              <a:chOff x="697075" y="859868"/>
              <a:chExt cx="6323000" cy="389400"/>
            </a:xfrm>
          </p:grpSpPr>
          <p:sp>
            <p:nvSpPr>
              <p:cNvPr id="335" name="Google Shape;335;p16"/>
              <p:cNvSpPr txBox="1"/>
              <p:nvPr/>
            </p:nvSpPr>
            <p:spPr>
              <a:xfrm>
                <a:off x="787275" y="859868"/>
                <a:ext cx="6232800" cy="389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Use this meeting to establish clear communication channels, discuss project milestones and dead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lines, and clarify any remaining questions or concerns.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36" name="Google Shape;336;p16"/>
              <p:cNvSpPr/>
              <p:nvPr/>
            </p:nvSpPr>
            <p:spPr>
              <a:xfrm>
                <a:off x="697075" y="925493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337" name="Google Shape;337;p16"/>
          <p:cNvGrpSpPr/>
          <p:nvPr/>
        </p:nvGrpSpPr>
        <p:grpSpPr>
          <a:xfrm>
            <a:off x="535475" y="8439964"/>
            <a:ext cx="6484600" cy="864009"/>
            <a:chOff x="535475" y="2284753"/>
            <a:chExt cx="6484600" cy="864009"/>
          </a:xfrm>
        </p:grpSpPr>
        <p:sp>
          <p:nvSpPr>
            <p:cNvPr id="338" name="Google Shape;338;p16"/>
            <p:cNvSpPr txBox="1"/>
            <p:nvPr/>
          </p:nvSpPr>
          <p:spPr>
            <a:xfrm>
              <a:off x="535475" y="2284753"/>
              <a:ext cx="6484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00F1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7. Deliver High-Quality Work:</a:t>
              </a:r>
              <a:endParaRPr sz="1100">
                <a:solidFill>
                  <a:srgbClr val="100F1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grpSp>
          <p:nvGrpSpPr>
            <p:cNvPr id="339" name="Google Shape;339;p16"/>
            <p:cNvGrpSpPr/>
            <p:nvPr/>
          </p:nvGrpSpPr>
          <p:grpSpPr>
            <a:xfrm>
              <a:off x="697075" y="2517025"/>
              <a:ext cx="6323000" cy="389400"/>
              <a:chOff x="697075" y="1071150"/>
              <a:chExt cx="6323000" cy="389400"/>
            </a:xfrm>
          </p:grpSpPr>
          <p:sp>
            <p:nvSpPr>
              <p:cNvPr id="340" name="Google Shape;340;p16"/>
              <p:cNvSpPr txBox="1"/>
              <p:nvPr/>
            </p:nvSpPr>
            <p:spPr>
              <a:xfrm>
                <a:off x="787275" y="1071150"/>
                <a:ext cx="6232800" cy="389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Throughout the project, maintain open communication with the client and deliver high-quality 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work according to the agreed-upon timeline and scope.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41" name="Google Shape;341;p16"/>
              <p:cNvSpPr/>
              <p:nvPr/>
            </p:nvSpPr>
            <p:spPr>
              <a:xfrm>
                <a:off x="697075" y="1136775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42" name="Google Shape;342;p16"/>
            <p:cNvGrpSpPr/>
            <p:nvPr/>
          </p:nvGrpSpPr>
          <p:grpSpPr>
            <a:xfrm>
              <a:off x="697075" y="2979561"/>
              <a:ext cx="6323000" cy="169200"/>
              <a:chOff x="697075" y="1088468"/>
              <a:chExt cx="6323000" cy="169200"/>
            </a:xfrm>
          </p:grpSpPr>
          <p:sp>
            <p:nvSpPr>
              <p:cNvPr id="343" name="Google Shape;343;p16"/>
              <p:cNvSpPr txBox="1"/>
              <p:nvPr/>
            </p:nvSpPr>
            <p:spPr>
              <a:xfrm>
                <a:off x="787275" y="1088468"/>
                <a:ext cx="6232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A5A5A"/>
                    </a:solidFill>
                    <a:latin typeface="Nunito"/>
                    <a:ea typeface="Nunito"/>
                    <a:cs typeface="Nunito"/>
                    <a:sym typeface="Nunito"/>
                  </a:rPr>
                  <a:t>Be proactive in addressing any issues or changes that may arise during the project.</a:t>
                </a:r>
                <a:endParaRPr sz="1100">
                  <a:solidFill>
                    <a:srgbClr val="5A5A5A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44" name="Google Shape;344;p16"/>
              <p:cNvSpPr/>
              <p:nvPr/>
            </p:nvSpPr>
            <p:spPr>
              <a:xfrm>
                <a:off x="697075" y="1154093"/>
                <a:ext cx="49800" cy="49800"/>
              </a:xfrm>
              <a:prstGeom prst="ellipse">
                <a:avLst/>
              </a:prstGeom>
              <a:solidFill>
                <a:srgbClr val="5A5A5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