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10692000" cx="7560000"/>
  <p:notesSz cx="6858000" cy="9144000"/>
  <p:embeddedFontLst>
    <p:embeddedFont>
      <p:font typeface="Montserrat Alternates Medium"/>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pos="453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4535"/>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AlternatesMedium-bold.fntdata"/><Relationship Id="rId14" Type="http://schemas.openxmlformats.org/officeDocument/2006/relationships/font" Target="fonts/MontserratAlternatesMedium-regular.fntdata"/><Relationship Id="rId17" Type="http://schemas.openxmlformats.org/officeDocument/2006/relationships/font" Target="fonts/MontserratAlternatesMedium-boldItalic.fntdata"/><Relationship Id="rId16" Type="http://schemas.openxmlformats.org/officeDocument/2006/relationships/font" Target="fonts/MontserratAlternatesMedium-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cbab7b7c93_0_12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cbab7b7c93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cbab7b7c93_0_25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cbab7b7c93_0_2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2cbab7b7c93_0_51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2cbab7b7c93_0_5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2cbab7b7c93_0_63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2cbab7b7c93_0_6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2cbab7b7c93_0_80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2cbab7b7c93_0_8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2cbab7b7c93_0_91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2cbab7b7c93_0_9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9" name="Shape 549"/>
        <p:cNvGrpSpPr/>
        <p:nvPr/>
      </p:nvGrpSpPr>
      <p:grpSpPr>
        <a:xfrm>
          <a:off x="0" y="0"/>
          <a:ext cx="0" cy="0"/>
          <a:chOff x="0" y="0"/>
          <a:chExt cx="0" cy="0"/>
        </a:xfrm>
      </p:grpSpPr>
      <p:sp>
        <p:nvSpPr>
          <p:cNvPr id="550" name="Google Shape;550;g1f58bde22a0_0_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51" name="Google Shape;551;g1f58bde22a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1261150" y="351800"/>
            <a:ext cx="2455800" cy="94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55" name="Google Shape;55;p13"/>
          <p:cNvSpPr txBox="1"/>
          <p:nvPr/>
        </p:nvSpPr>
        <p:spPr>
          <a:xfrm>
            <a:off x="4317450" y="342397"/>
            <a:ext cx="2882700" cy="7542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Clr>
                <a:schemeClr val="dk1"/>
              </a:buClr>
              <a:buSzPts val="1100"/>
              <a:buFont typeface="Arial"/>
              <a:buNone/>
            </a:pPr>
            <a:r>
              <a:rPr b="1" lang="uk" sz="1000">
                <a:solidFill>
                  <a:srgbClr val="1C2534"/>
                </a:solidFill>
                <a:latin typeface="Spartan"/>
                <a:ea typeface="Spartan"/>
                <a:cs typeface="Spartan"/>
                <a:sym typeface="Spartan"/>
              </a:rPr>
              <a:t>A:</a:t>
            </a:r>
            <a:r>
              <a:rPr lang="uk" sz="1000">
                <a:solidFill>
                  <a:srgbClr val="1C2534"/>
                </a:solidFill>
                <a:latin typeface="Spartan"/>
                <a:ea typeface="Spartan"/>
                <a:cs typeface="Spartan"/>
                <a:sym typeface="Spartan"/>
              </a:rPr>
              <a:t> 8280 Lizeth Run Suite 60</a:t>
            </a:r>
            <a:r>
              <a:rPr lang="uk" sz="1000">
                <a:solidFill>
                  <a:srgbClr val="1C2534"/>
                </a:solidFill>
                <a:latin typeface="Spartan"/>
                <a:ea typeface="Spartan"/>
                <a:cs typeface="Spartan"/>
                <a:sym typeface="Spartan"/>
              </a:rPr>
              <a:t>0</a:t>
            </a:r>
            <a:r>
              <a:rPr lang="uk" sz="1000">
                <a:solidFill>
                  <a:srgbClr val="1C2534"/>
                </a:solidFill>
                <a:latin typeface="Spartan"/>
                <a:ea typeface="Spartan"/>
                <a:cs typeface="Spartan"/>
                <a:sym typeface="Spartan"/>
              </a:rPr>
              <a:t>,</a:t>
            </a:r>
            <a:endParaRPr sz="1000">
              <a:solidFill>
                <a:srgbClr val="1C2534"/>
              </a:solidFill>
              <a:latin typeface="Spartan"/>
              <a:ea typeface="Spartan"/>
              <a:cs typeface="Spartan"/>
              <a:sym typeface="Spartan"/>
            </a:endParaRPr>
          </a:p>
          <a:p>
            <a:pPr indent="0" lvl="0" marL="0" rtl="0" algn="r">
              <a:lnSpc>
                <a:spcPct val="130000"/>
              </a:lnSpc>
              <a:spcBef>
                <a:spcPts val="0"/>
              </a:spcBef>
              <a:spcAft>
                <a:spcPts val="0"/>
              </a:spcAft>
              <a:buClr>
                <a:schemeClr val="dk1"/>
              </a:buClr>
              <a:buSzPts val="1100"/>
              <a:buFont typeface="Arial"/>
              <a:buNone/>
            </a:pPr>
            <a:r>
              <a:rPr lang="uk" sz="1000">
                <a:solidFill>
                  <a:srgbClr val="1C2534"/>
                </a:solidFill>
                <a:latin typeface="Spartan"/>
                <a:ea typeface="Spartan"/>
                <a:cs typeface="Spartan"/>
                <a:sym typeface="Spartan"/>
              </a:rPr>
              <a:t>Arnohaven, Indiana 01520</a:t>
            </a:r>
            <a:endParaRPr sz="1000">
              <a:solidFill>
                <a:srgbClr val="1C2534"/>
              </a:solidFill>
              <a:latin typeface="Spartan"/>
              <a:ea typeface="Spartan"/>
              <a:cs typeface="Spartan"/>
              <a:sym typeface="Spartan"/>
            </a:endParaRPr>
          </a:p>
          <a:p>
            <a:pPr indent="0" lvl="0" marL="0" rtl="0" algn="r">
              <a:lnSpc>
                <a:spcPct val="130000"/>
              </a:lnSpc>
              <a:spcBef>
                <a:spcPts val="0"/>
              </a:spcBef>
              <a:spcAft>
                <a:spcPts val="0"/>
              </a:spcAft>
              <a:buClr>
                <a:schemeClr val="dk1"/>
              </a:buClr>
              <a:buSzPts val="1100"/>
              <a:buFont typeface="Arial"/>
              <a:buNone/>
            </a:pPr>
            <a:r>
              <a:rPr b="1" lang="uk" sz="1000">
                <a:solidFill>
                  <a:srgbClr val="1C2534"/>
                </a:solidFill>
                <a:latin typeface="Spartan"/>
                <a:ea typeface="Spartan"/>
                <a:cs typeface="Spartan"/>
                <a:sym typeface="Spartan"/>
              </a:rPr>
              <a:t>P:</a:t>
            </a:r>
            <a:r>
              <a:rPr lang="uk" sz="1000">
                <a:solidFill>
                  <a:srgbClr val="1C2534"/>
                </a:solidFill>
                <a:latin typeface="Spartan"/>
                <a:ea typeface="Spartan"/>
                <a:cs typeface="Spartan"/>
                <a:sym typeface="Spartan"/>
              </a:rPr>
              <a:t> +1 012-4367-890</a:t>
            </a:r>
            <a:endParaRPr sz="1000">
              <a:solidFill>
                <a:srgbClr val="1C2534"/>
              </a:solidFill>
              <a:latin typeface="Spartan"/>
              <a:ea typeface="Spartan"/>
              <a:cs typeface="Spartan"/>
              <a:sym typeface="Spartan"/>
            </a:endParaRPr>
          </a:p>
          <a:p>
            <a:pPr indent="0" lvl="0" marL="0" rtl="0" algn="r">
              <a:lnSpc>
                <a:spcPct val="130000"/>
              </a:lnSpc>
              <a:spcBef>
                <a:spcPts val="0"/>
              </a:spcBef>
              <a:spcAft>
                <a:spcPts val="0"/>
              </a:spcAft>
              <a:buClr>
                <a:schemeClr val="dk1"/>
              </a:buClr>
              <a:buSzPts val="1100"/>
              <a:buFont typeface="Arial"/>
              <a:buNone/>
            </a:pPr>
            <a:r>
              <a:rPr b="1" lang="uk" sz="1000">
                <a:solidFill>
                  <a:srgbClr val="1C2534"/>
                </a:solidFill>
                <a:latin typeface="Spartan"/>
                <a:ea typeface="Spartan"/>
                <a:cs typeface="Spartan"/>
                <a:sym typeface="Spartan"/>
              </a:rPr>
              <a:t>E:</a:t>
            </a:r>
            <a:r>
              <a:rPr lang="uk" sz="1000">
                <a:solidFill>
                  <a:srgbClr val="1C2534"/>
                </a:solidFill>
                <a:latin typeface="Spartan"/>
                <a:ea typeface="Spartan"/>
                <a:cs typeface="Spartan"/>
                <a:sym typeface="Spartan"/>
              </a:rPr>
              <a:t> constructionproposal@mail.ltd</a:t>
            </a:r>
            <a:endParaRPr sz="1000">
              <a:solidFill>
                <a:srgbClr val="1C2534"/>
              </a:solidFill>
              <a:latin typeface="Spartan"/>
              <a:ea typeface="Spartan"/>
              <a:cs typeface="Spartan"/>
              <a:sym typeface="Spartan"/>
            </a:endParaRPr>
          </a:p>
        </p:txBody>
      </p:sp>
      <p:grpSp>
        <p:nvGrpSpPr>
          <p:cNvPr id="56" name="Google Shape;56;p13"/>
          <p:cNvGrpSpPr/>
          <p:nvPr/>
        </p:nvGrpSpPr>
        <p:grpSpPr>
          <a:xfrm>
            <a:off x="360000" y="321275"/>
            <a:ext cx="3934338" cy="805299"/>
            <a:chOff x="360000" y="321275"/>
            <a:chExt cx="3934338" cy="805299"/>
          </a:xfrm>
        </p:grpSpPr>
        <p:sp>
          <p:nvSpPr>
            <p:cNvPr id="57" name="Google Shape;57;p13"/>
            <p:cNvSpPr txBox="1"/>
            <p:nvPr/>
          </p:nvSpPr>
          <p:spPr>
            <a:xfrm>
              <a:off x="1294338" y="321275"/>
              <a:ext cx="3000000" cy="800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2600">
                  <a:solidFill>
                    <a:srgbClr val="1C2534"/>
                  </a:solidFill>
                  <a:latin typeface="Montserrat Alternates Medium"/>
                  <a:ea typeface="Montserrat Alternates Medium"/>
                  <a:cs typeface="Montserrat Alternates Medium"/>
                  <a:sym typeface="Montserrat Alternates Medium"/>
                </a:rPr>
                <a:t>Construction </a:t>
              </a:r>
              <a:endParaRPr sz="2600">
                <a:solidFill>
                  <a:srgbClr val="1C2534"/>
                </a:solidFill>
                <a:latin typeface="Montserrat Alternates Medium"/>
                <a:ea typeface="Montserrat Alternates Medium"/>
                <a:cs typeface="Montserrat Alternates Medium"/>
                <a:sym typeface="Montserrat Alternates Medium"/>
              </a:endParaRPr>
            </a:p>
            <a:p>
              <a:pPr indent="0" lvl="0" marL="0" rtl="0" algn="l">
                <a:spcBef>
                  <a:spcPts val="0"/>
                </a:spcBef>
                <a:spcAft>
                  <a:spcPts val="0"/>
                </a:spcAft>
                <a:buNone/>
              </a:pPr>
              <a:r>
                <a:rPr lang="uk" sz="2600">
                  <a:solidFill>
                    <a:srgbClr val="1C2534"/>
                  </a:solidFill>
                  <a:latin typeface="Montserrat Alternates Medium"/>
                  <a:ea typeface="Montserrat Alternates Medium"/>
                  <a:cs typeface="Montserrat Alternates Medium"/>
                  <a:sym typeface="Montserrat Alternates Medium"/>
                </a:rPr>
                <a:t>Proposal</a:t>
              </a:r>
              <a:endParaRPr sz="2600">
                <a:solidFill>
                  <a:srgbClr val="1C2534"/>
                </a:solidFill>
                <a:latin typeface="Montserrat Alternates Medium"/>
                <a:ea typeface="Montserrat Alternates Medium"/>
                <a:cs typeface="Montserrat Alternates Medium"/>
                <a:sym typeface="Montserrat Alternates Medium"/>
              </a:endParaRPr>
            </a:p>
          </p:txBody>
        </p:sp>
        <p:grpSp>
          <p:nvGrpSpPr>
            <p:cNvPr id="58" name="Google Shape;58;p13"/>
            <p:cNvGrpSpPr/>
            <p:nvPr/>
          </p:nvGrpSpPr>
          <p:grpSpPr>
            <a:xfrm>
              <a:off x="360000" y="356774"/>
              <a:ext cx="769800" cy="769800"/>
              <a:chOff x="360000" y="356774"/>
              <a:chExt cx="769800" cy="769800"/>
            </a:xfrm>
          </p:grpSpPr>
          <p:sp>
            <p:nvSpPr>
              <p:cNvPr id="59" name="Google Shape;59;p13"/>
              <p:cNvSpPr/>
              <p:nvPr/>
            </p:nvSpPr>
            <p:spPr>
              <a:xfrm>
                <a:off x="360000" y="356774"/>
                <a:ext cx="769800" cy="769800"/>
              </a:xfrm>
              <a:prstGeom prst="rect">
                <a:avLst/>
              </a:prstGeom>
              <a:solidFill>
                <a:srgbClr val="1C253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0" name="Google Shape;60;p13"/>
              <p:cNvPicPr preferRelativeResize="0"/>
              <p:nvPr/>
            </p:nvPicPr>
            <p:blipFill>
              <a:blip r:embed="rId3">
                <a:alphaModFix/>
              </a:blip>
              <a:stretch>
                <a:fillRect/>
              </a:stretch>
            </p:blipFill>
            <p:spPr>
              <a:xfrm>
                <a:off x="428674" y="475476"/>
                <a:ext cx="632450" cy="532375"/>
              </a:xfrm>
              <a:prstGeom prst="rect">
                <a:avLst/>
              </a:prstGeom>
              <a:noFill/>
              <a:ln>
                <a:noFill/>
              </a:ln>
            </p:spPr>
          </p:pic>
        </p:grpSp>
      </p:grpSp>
      <p:grpSp>
        <p:nvGrpSpPr>
          <p:cNvPr id="61" name="Google Shape;61;p13"/>
          <p:cNvGrpSpPr/>
          <p:nvPr/>
        </p:nvGrpSpPr>
        <p:grpSpPr>
          <a:xfrm>
            <a:off x="359993" y="1666453"/>
            <a:ext cx="6842132" cy="1060322"/>
            <a:chOff x="359993" y="1666453"/>
            <a:chExt cx="6842132" cy="1060322"/>
          </a:xfrm>
        </p:grpSpPr>
        <p:grpSp>
          <p:nvGrpSpPr>
            <p:cNvPr id="62" name="Google Shape;62;p13"/>
            <p:cNvGrpSpPr/>
            <p:nvPr/>
          </p:nvGrpSpPr>
          <p:grpSpPr>
            <a:xfrm>
              <a:off x="359993" y="1666453"/>
              <a:ext cx="6842132" cy="184800"/>
              <a:chOff x="359993" y="1666453"/>
              <a:chExt cx="6842132" cy="184800"/>
            </a:xfrm>
          </p:grpSpPr>
          <p:sp>
            <p:nvSpPr>
              <p:cNvPr id="63" name="Google Shape;63;p13"/>
              <p:cNvSpPr txBox="1"/>
              <p:nvPr/>
            </p:nvSpPr>
            <p:spPr>
              <a:xfrm>
                <a:off x="359993" y="1666453"/>
                <a:ext cx="1306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1. Introduction</a:t>
                </a:r>
                <a:endParaRPr b="1" sz="1200">
                  <a:solidFill>
                    <a:srgbClr val="1C2534"/>
                  </a:solidFill>
                  <a:latin typeface="Spartan"/>
                  <a:ea typeface="Spartan"/>
                  <a:cs typeface="Spartan"/>
                  <a:sym typeface="Spartan"/>
                </a:endParaRPr>
              </a:p>
            </p:txBody>
          </p:sp>
          <p:cxnSp>
            <p:nvCxnSpPr>
              <p:cNvPr id="64" name="Google Shape;64;p13"/>
              <p:cNvCxnSpPr/>
              <p:nvPr/>
            </p:nvCxnSpPr>
            <p:spPr>
              <a:xfrm>
                <a:off x="1685725" y="1807475"/>
                <a:ext cx="5516400" cy="0"/>
              </a:xfrm>
              <a:prstGeom prst="straightConnector1">
                <a:avLst/>
              </a:prstGeom>
              <a:noFill/>
              <a:ln cap="flat" cmpd="sng" w="19050">
                <a:solidFill>
                  <a:srgbClr val="1C2534"/>
                </a:solidFill>
                <a:prstDash val="solid"/>
                <a:round/>
                <a:headEnd len="med" w="med" type="none"/>
                <a:tailEnd len="med" w="med" type="none"/>
              </a:ln>
            </p:spPr>
          </p:cxnSp>
        </p:grpSp>
        <p:cxnSp>
          <p:nvCxnSpPr>
            <p:cNvPr id="65" name="Google Shape;65;p13"/>
            <p:cNvCxnSpPr/>
            <p:nvPr/>
          </p:nvCxnSpPr>
          <p:spPr>
            <a:xfrm>
              <a:off x="360000" y="203972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66" name="Google Shape;66;p13"/>
            <p:cNvCxnSpPr/>
            <p:nvPr/>
          </p:nvCxnSpPr>
          <p:spPr>
            <a:xfrm>
              <a:off x="360000" y="227395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67" name="Google Shape;67;p13"/>
            <p:cNvCxnSpPr/>
            <p:nvPr/>
          </p:nvCxnSpPr>
          <p:spPr>
            <a:xfrm>
              <a:off x="360000" y="249255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68" name="Google Shape;68;p13"/>
            <p:cNvCxnSpPr/>
            <p:nvPr/>
          </p:nvCxnSpPr>
          <p:spPr>
            <a:xfrm>
              <a:off x="360000" y="2726775"/>
              <a:ext cx="6842100" cy="0"/>
            </a:xfrm>
            <a:prstGeom prst="straightConnector1">
              <a:avLst/>
            </a:prstGeom>
            <a:noFill/>
            <a:ln cap="flat" cmpd="sng" w="19050">
              <a:solidFill>
                <a:srgbClr val="E9E9E9"/>
              </a:solidFill>
              <a:prstDash val="solid"/>
              <a:round/>
              <a:headEnd len="med" w="med" type="none"/>
              <a:tailEnd len="med" w="med" type="none"/>
            </a:ln>
          </p:spPr>
        </p:cxnSp>
      </p:grpSp>
      <p:grpSp>
        <p:nvGrpSpPr>
          <p:cNvPr id="69" name="Google Shape;69;p13"/>
          <p:cNvGrpSpPr/>
          <p:nvPr/>
        </p:nvGrpSpPr>
        <p:grpSpPr>
          <a:xfrm>
            <a:off x="359993" y="2993708"/>
            <a:ext cx="6842107" cy="1513147"/>
            <a:chOff x="359993" y="2993708"/>
            <a:chExt cx="6842107" cy="1513147"/>
          </a:xfrm>
        </p:grpSpPr>
        <p:sp>
          <p:nvSpPr>
            <p:cNvPr id="70" name="Google Shape;70;p13"/>
            <p:cNvSpPr txBox="1"/>
            <p:nvPr/>
          </p:nvSpPr>
          <p:spPr>
            <a:xfrm>
              <a:off x="359993" y="2993708"/>
              <a:ext cx="1306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1.1 About Us:</a:t>
              </a:r>
              <a:endParaRPr sz="1200">
                <a:solidFill>
                  <a:srgbClr val="1C2534"/>
                </a:solidFill>
                <a:latin typeface="Spartan"/>
                <a:ea typeface="Spartan"/>
                <a:cs typeface="Spartan"/>
                <a:sym typeface="Spartan"/>
              </a:endParaRPr>
            </a:p>
          </p:txBody>
        </p:sp>
        <p:cxnSp>
          <p:nvCxnSpPr>
            <p:cNvPr id="71" name="Google Shape;71;p13"/>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72" name="Google Shape;72;p13"/>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73" name="Google Shape;73;p13"/>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74" name="Google Shape;74;p13"/>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75" name="Google Shape;75;p13"/>
            <p:cNvCxnSpPr/>
            <p:nvPr/>
          </p:nvCxnSpPr>
          <p:spPr>
            <a:xfrm>
              <a:off x="360000" y="427263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76" name="Google Shape;76;p13"/>
            <p:cNvCxnSpPr/>
            <p:nvPr/>
          </p:nvCxnSpPr>
          <p:spPr>
            <a:xfrm>
              <a:off x="360000" y="4506855"/>
              <a:ext cx="6842100" cy="0"/>
            </a:xfrm>
            <a:prstGeom prst="straightConnector1">
              <a:avLst/>
            </a:prstGeom>
            <a:noFill/>
            <a:ln cap="flat" cmpd="sng" w="19050">
              <a:solidFill>
                <a:srgbClr val="E9E9E9"/>
              </a:solidFill>
              <a:prstDash val="solid"/>
              <a:round/>
              <a:headEnd len="med" w="med" type="none"/>
              <a:tailEnd len="med" w="med" type="none"/>
            </a:ln>
          </p:spPr>
        </p:cxnSp>
      </p:grpSp>
      <p:grpSp>
        <p:nvGrpSpPr>
          <p:cNvPr id="77" name="Google Shape;77;p13"/>
          <p:cNvGrpSpPr/>
          <p:nvPr/>
        </p:nvGrpSpPr>
        <p:grpSpPr>
          <a:xfrm>
            <a:off x="360000" y="4779000"/>
            <a:ext cx="6842100" cy="1060325"/>
            <a:chOff x="360000" y="2993705"/>
            <a:chExt cx="6842100" cy="1060325"/>
          </a:xfrm>
        </p:grpSpPr>
        <p:sp>
          <p:nvSpPr>
            <p:cNvPr id="78" name="Google Shape;78;p13"/>
            <p:cNvSpPr txBox="1"/>
            <p:nvPr/>
          </p:nvSpPr>
          <p:spPr>
            <a:xfrm>
              <a:off x="360002" y="2993705"/>
              <a:ext cx="1664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1.2 Our Approach:</a:t>
              </a:r>
              <a:endParaRPr sz="1200">
                <a:solidFill>
                  <a:srgbClr val="1C2534"/>
                </a:solidFill>
                <a:latin typeface="Spartan"/>
                <a:ea typeface="Spartan"/>
                <a:cs typeface="Spartan"/>
                <a:sym typeface="Spartan"/>
              </a:endParaRPr>
            </a:p>
          </p:txBody>
        </p:sp>
        <p:cxnSp>
          <p:nvCxnSpPr>
            <p:cNvPr id="79" name="Google Shape;79;p13"/>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80" name="Google Shape;80;p13"/>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81" name="Google Shape;81;p13"/>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82" name="Google Shape;82;p13"/>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grpSp>
      <p:grpSp>
        <p:nvGrpSpPr>
          <p:cNvPr id="83" name="Google Shape;83;p13"/>
          <p:cNvGrpSpPr/>
          <p:nvPr/>
        </p:nvGrpSpPr>
        <p:grpSpPr>
          <a:xfrm>
            <a:off x="360000" y="6127090"/>
            <a:ext cx="6842100" cy="1060325"/>
            <a:chOff x="360000" y="2993705"/>
            <a:chExt cx="6842100" cy="1060325"/>
          </a:xfrm>
        </p:grpSpPr>
        <p:sp>
          <p:nvSpPr>
            <p:cNvPr id="84" name="Google Shape;84;p13"/>
            <p:cNvSpPr txBox="1"/>
            <p:nvPr/>
          </p:nvSpPr>
          <p:spPr>
            <a:xfrm>
              <a:off x="360002" y="2993705"/>
              <a:ext cx="1664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1.3 Why Choose Us:</a:t>
              </a:r>
              <a:endParaRPr sz="1200">
                <a:solidFill>
                  <a:srgbClr val="1C2534"/>
                </a:solidFill>
                <a:latin typeface="Spartan"/>
                <a:ea typeface="Spartan"/>
                <a:cs typeface="Spartan"/>
                <a:sym typeface="Spartan"/>
              </a:endParaRPr>
            </a:p>
          </p:txBody>
        </p:sp>
        <p:cxnSp>
          <p:nvCxnSpPr>
            <p:cNvPr id="85" name="Google Shape;85;p13"/>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86" name="Google Shape;86;p13"/>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87" name="Google Shape;87;p13"/>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88" name="Google Shape;88;p13"/>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grpSp>
      <p:grpSp>
        <p:nvGrpSpPr>
          <p:cNvPr id="89" name="Google Shape;89;p13"/>
          <p:cNvGrpSpPr/>
          <p:nvPr/>
        </p:nvGrpSpPr>
        <p:grpSpPr>
          <a:xfrm>
            <a:off x="360002" y="7435150"/>
            <a:ext cx="6845248" cy="1713581"/>
            <a:chOff x="360002" y="7435150"/>
            <a:chExt cx="6845248" cy="1713581"/>
          </a:xfrm>
        </p:grpSpPr>
        <p:grpSp>
          <p:nvGrpSpPr>
            <p:cNvPr id="90" name="Google Shape;90;p13"/>
            <p:cNvGrpSpPr/>
            <p:nvPr/>
          </p:nvGrpSpPr>
          <p:grpSpPr>
            <a:xfrm>
              <a:off x="360002" y="7435150"/>
              <a:ext cx="6842173" cy="184800"/>
              <a:chOff x="360002" y="1666444"/>
              <a:chExt cx="6842173" cy="184800"/>
            </a:xfrm>
          </p:grpSpPr>
          <p:sp>
            <p:nvSpPr>
              <p:cNvPr id="91" name="Google Shape;91;p13"/>
              <p:cNvSpPr txBox="1"/>
              <p:nvPr/>
            </p:nvSpPr>
            <p:spPr>
              <a:xfrm>
                <a:off x="360002" y="1666444"/>
                <a:ext cx="1699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2</a:t>
                </a:r>
                <a:r>
                  <a:rPr b="1" lang="uk" sz="1200">
                    <a:solidFill>
                      <a:srgbClr val="1C2534"/>
                    </a:solidFill>
                    <a:latin typeface="Spartan"/>
                    <a:ea typeface="Spartan"/>
                    <a:cs typeface="Spartan"/>
                    <a:sym typeface="Spartan"/>
                  </a:rPr>
                  <a:t>. </a:t>
                </a:r>
                <a:r>
                  <a:rPr b="1" lang="uk" sz="1200">
                    <a:solidFill>
                      <a:srgbClr val="1C2534"/>
                    </a:solidFill>
                    <a:latin typeface="Spartan"/>
                    <a:ea typeface="Spartan"/>
                    <a:cs typeface="Spartan"/>
                    <a:sym typeface="Spartan"/>
                  </a:rPr>
                  <a:t>Project Overview</a:t>
                </a:r>
                <a:endParaRPr b="1" sz="1200">
                  <a:solidFill>
                    <a:srgbClr val="1C2534"/>
                  </a:solidFill>
                  <a:latin typeface="Spartan"/>
                  <a:ea typeface="Spartan"/>
                  <a:cs typeface="Spartan"/>
                  <a:sym typeface="Spartan"/>
                </a:endParaRPr>
              </a:p>
            </p:txBody>
          </p:sp>
          <p:cxnSp>
            <p:nvCxnSpPr>
              <p:cNvPr id="92" name="Google Shape;92;p13"/>
              <p:cNvCxnSpPr/>
              <p:nvPr/>
            </p:nvCxnSpPr>
            <p:spPr>
              <a:xfrm>
                <a:off x="2109375" y="1807469"/>
                <a:ext cx="5092800" cy="0"/>
              </a:xfrm>
              <a:prstGeom prst="straightConnector1">
                <a:avLst/>
              </a:prstGeom>
              <a:noFill/>
              <a:ln cap="flat" cmpd="sng" w="19050">
                <a:solidFill>
                  <a:srgbClr val="1C2534"/>
                </a:solidFill>
                <a:prstDash val="solid"/>
                <a:round/>
                <a:headEnd len="med" w="med" type="none"/>
                <a:tailEnd len="med" w="med" type="none"/>
              </a:ln>
            </p:spPr>
          </p:cxnSp>
        </p:grpSp>
        <p:grpSp>
          <p:nvGrpSpPr>
            <p:cNvPr id="93" name="Google Shape;93;p13"/>
            <p:cNvGrpSpPr/>
            <p:nvPr/>
          </p:nvGrpSpPr>
          <p:grpSpPr>
            <a:xfrm>
              <a:off x="363150" y="7809225"/>
              <a:ext cx="6842100" cy="1339506"/>
              <a:chOff x="363150" y="7809225"/>
              <a:chExt cx="6842100" cy="1339506"/>
            </a:xfrm>
          </p:grpSpPr>
          <p:grpSp>
            <p:nvGrpSpPr>
              <p:cNvPr id="94" name="Google Shape;94;p13"/>
              <p:cNvGrpSpPr/>
              <p:nvPr/>
            </p:nvGrpSpPr>
            <p:grpSpPr>
              <a:xfrm>
                <a:off x="363150" y="7809225"/>
                <a:ext cx="6842100" cy="1339506"/>
                <a:chOff x="363150" y="7809225"/>
                <a:chExt cx="6842100" cy="1339506"/>
              </a:xfrm>
            </p:grpSpPr>
            <p:sp>
              <p:nvSpPr>
                <p:cNvPr id="95" name="Google Shape;95;p13"/>
                <p:cNvSpPr/>
                <p:nvPr/>
              </p:nvSpPr>
              <p:spPr>
                <a:xfrm>
                  <a:off x="363150" y="7809225"/>
                  <a:ext cx="6842100" cy="1333500"/>
                </a:xfrm>
                <a:prstGeom prst="rect">
                  <a:avLst/>
                </a:prstGeom>
                <a:noFill/>
                <a:ln cap="flat" cmpd="sng" w="9525">
                  <a:solidFill>
                    <a:srgbClr val="E9E9E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96" name="Google Shape;96;p13"/>
                <p:cNvGrpSpPr/>
                <p:nvPr/>
              </p:nvGrpSpPr>
              <p:grpSpPr>
                <a:xfrm>
                  <a:off x="365550" y="7809225"/>
                  <a:ext cx="6837300" cy="1339506"/>
                  <a:chOff x="365550" y="7809225"/>
                  <a:chExt cx="6837300" cy="1339506"/>
                </a:xfrm>
              </p:grpSpPr>
              <p:cxnSp>
                <p:nvCxnSpPr>
                  <p:cNvPr id="97" name="Google Shape;97;p13"/>
                  <p:cNvCxnSpPr>
                    <a:stCxn id="95" idx="0"/>
                    <a:endCxn id="95" idx="2"/>
                  </p:cNvCxnSpPr>
                  <p:nvPr/>
                </p:nvCxnSpPr>
                <p:spPr>
                  <a:xfrm>
                    <a:off x="3784200" y="7809225"/>
                    <a:ext cx="0" cy="1333500"/>
                  </a:xfrm>
                  <a:prstGeom prst="straightConnector1">
                    <a:avLst/>
                  </a:prstGeom>
                  <a:noFill/>
                  <a:ln cap="flat" cmpd="sng" w="9525">
                    <a:solidFill>
                      <a:srgbClr val="E9E9E9"/>
                    </a:solidFill>
                    <a:prstDash val="solid"/>
                    <a:round/>
                    <a:headEnd len="med" w="med" type="none"/>
                    <a:tailEnd len="med" w="med" type="none"/>
                  </a:ln>
                </p:spPr>
              </p:cxnSp>
              <p:cxnSp>
                <p:nvCxnSpPr>
                  <p:cNvPr id="98" name="Google Shape;98;p13"/>
                  <p:cNvCxnSpPr/>
                  <p:nvPr/>
                </p:nvCxnSpPr>
                <p:spPr>
                  <a:xfrm>
                    <a:off x="365550" y="8143019"/>
                    <a:ext cx="6837300" cy="0"/>
                  </a:xfrm>
                  <a:prstGeom prst="straightConnector1">
                    <a:avLst/>
                  </a:prstGeom>
                  <a:noFill/>
                  <a:ln cap="flat" cmpd="sng" w="9525">
                    <a:solidFill>
                      <a:srgbClr val="E9E9E9"/>
                    </a:solidFill>
                    <a:prstDash val="solid"/>
                    <a:round/>
                    <a:headEnd len="med" w="med" type="none"/>
                    <a:tailEnd len="med" w="med" type="none"/>
                  </a:ln>
                </p:spPr>
              </p:cxnSp>
              <p:cxnSp>
                <p:nvCxnSpPr>
                  <p:cNvPr id="99" name="Google Shape;99;p13"/>
                  <p:cNvCxnSpPr/>
                  <p:nvPr/>
                </p:nvCxnSpPr>
                <p:spPr>
                  <a:xfrm>
                    <a:off x="365550" y="8475963"/>
                    <a:ext cx="6837300" cy="0"/>
                  </a:xfrm>
                  <a:prstGeom prst="straightConnector1">
                    <a:avLst/>
                  </a:prstGeom>
                  <a:noFill/>
                  <a:ln cap="flat" cmpd="sng" w="9525">
                    <a:solidFill>
                      <a:srgbClr val="E9E9E9"/>
                    </a:solidFill>
                    <a:prstDash val="solid"/>
                    <a:round/>
                    <a:headEnd len="med" w="med" type="none"/>
                    <a:tailEnd len="med" w="med" type="none"/>
                  </a:ln>
                </p:spPr>
              </p:cxnSp>
              <p:cxnSp>
                <p:nvCxnSpPr>
                  <p:cNvPr id="100" name="Google Shape;100;p13"/>
                  <p:cNvCxnSpPr/>
                  <p:nvPr/>
                </p:nvCxnSpPr>
                <p:spPr>
                  <a:xfrm>
                    <a:off x="365550" y="8808906"/>
                    <a:ext cx="6837300" cy="0"/>
                  </a:xfrm>
                  <a:prstGeom prst="straightConnector1">
                    <a:avLst/>
                  </a:prstGeom>
                  <a:noFill/>
                  <a:ln cap="flat" cmpd="sng" w="9525">
                    <a:solidFill>
                      <a:srgbClr val="E9E9E9"/>
                    </a:solidFill>
                    <a:prstDash val="solid"/>
                    <a:round/>
                    <a:headEnd len="med" w="med" type="none"/>
                    <a:tailEnd len="med" w="med" type="none"/>
                  </a:ln>
                </p:spPr>
              </p:cxnSp>
              <p:cxnSp>
                <p:nvCxnSpPr>
                  <p:cNvPr id="101" name="Google Shape;101;p13"/>
                  <p:cNvCxnSpPr/>
                  <p:nvPr/>
                </p:nvCxnSpPr>
                <p:spPr>
                  <a:xfrm>
                    <a:off x="365550" y="7813494"/>
                    <a:ext cx="6837300" cy="0"/>
                  </a:xfrm>
                  <a:prstGeom prst="straightConnector1">
                    <a:avLst/>
                  </a:prstGeom>
                  <a:noFill/>
                  <a:ln cap="flat" cmpd="sng" w="9525">
                    <a:solidFill>
                      <a:srgbClr val="E9E9E9"/>
                    </a:solidFill>
                    <a:prstDash val="solid"/>
                    <a:round/>
                    <a:headEnd len="med" w="med" type="none"/>
                    <a:tailEnd len="med" w="med" type="none"/>
                  </a:ln>
                </p:spPr>
              </p:cxnSp>
              <p:cxnSp>
                <p:nvCxnSpPr>
                  <p:cNvPr id="102" name="Google Shape;102;p13"/>
                  <p:cNvCxnSpPr/>
                  <p:nvPr/>
                </p:nvCxnSpPr>
                <p:spPr>
                  <a:xfrm>
                    <a:off x="365550" y="9148731"/>
                    <a:ext cx="6837300" cy="0"/>
                  </a:xfrm>
                  <a:prstGeom prst="straightConnector1">
                    <a:avLst/>
                  </a:prstGeom>
                  <a:noFill/>
                  <a:ln cap="flat" cmpd="sng" w="9525">
                    <a:solidFill>
                      <a:srgbClr val="E9E9E9"/>
                    </a:solidFill>
                    <a:prstDash val="solid"/>
                    <a:round/>
                    <a:headEnd len="med" w="med" type="none"/>
                    <a:tailEnd len="med" w="med" type="none"/>
                  </a:ln>
                </p:spPr>
              </p:cxnSp>
            </p:grpSp>
          </p:grpSp>
          <p:grpSp>
            <p:nvGrpSpPr>
              <p:cNvPr id="103" name="Google Shape;103;p13"/>
              <p:cNvGrpSpPr/>
              <p:nvPr/>
            </p:nvGrpSpPr>
            <p:grpSpPr>
              <a:xfrm>
                <a:off x="479352" y="7901306"/>
                <a:ext cx="5104500" cy="153900"/>
                <a:chOff x="479352" y="7914762"/>
                <a:chExt cx="5104500" cy="153900"/>
              </a:xfrm>
            </p:grpSpPr>
            <p:sp>
              <p:nvSpPr>
                <p:cNvPr id="104" name="Google Shape;104;p13"/>
                <p:cNvSpPr txBox="1"/>
                <p:nvPr/>
              </p:nvSpPr>
              <p:spPr>
                <a:xfrm>
                  <a:off x="479352" y="7914762"/>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Project Name:</a:t>
                  </a:r>
                  <a:endParaRPr b="1" sz="1000">
                    <a:solidFill>
                      <a:srgbClr val="1C2534"/>
                    </a:solidFill>
                    <a:latin typeface="Spartan"/>
                    <a:ea typeface="Spartan"/>
                    <a:cs typeface="Spartan"/>
                    <a:sym typeface="Spartan"/>
                  </a:endParaRPr>
                </a:p>
              </p:txBody>
            </p:sp>
            <p:sp>
              <p:nvSpPr>
                <p:cNvPr id="105" name="Google Shape;105;p13"/>
                <p:cNvSpPr txBox="1"/>
                <p:nvPr/>
              </p:nvSpPr>
              <p:spPr>
                <a:xfrm>
                  <a:off x="3919152" y="7914762"/>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[Insert Project Name]</a:t>
                  </a:r>
                  <a:endParaRPr b="1" sz="1000">
                    <a:solidFill>
                      <a:srgbClr val="1C2534"/>
                    </a:solidFill>
                    <a:latin typeface="Spartan"/>
                    <a:ea typeface="Spartan"/>
                    <a:cs typeface="Spartan"/>
                    <a:sym typeface="Spartan"/>
                  </a:endParaRPr>
                </a:p>
              </p:txBody>
            </p:sp>
          </p:grpSp>
          <p:grpSp>
            <p:nvGrpSpPr>
              <p:cNvPr id="106" name="Google Shape;106;p13"/>
              <p:cNvGrpSpPr/>
              <p:nvPr/>
            </p:nvGrpSpPr>
            <p:grpSpPr>
              <a:xfrm>
                <a:off x="479352" y="8232541"/>
                <a:ext cx="5104500" cy="153900"/>
                <a:chOff x="479352" y="8244287"/>
                <a:chExt cx="5104500" cy="153900"/>
              </a:xfrm>
            </p:grpSpPr>
            <p:sp>
              <p:nvSpPr>
                <p:cNvPr id="107" name="Google Shape;107;p13"/>
                <p:cNvSpPr txBox="1"/>
                <p:nvPr/>
              </p:nvSpPr>
              <p:spPr>
                <a:xfrm>
                  <a:off x="479352" y="8244287"/>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Project Location:</a:t>
                  </a:r>
                  <a:endParaRPr sz="1000">
                    <a:solidFill>
                      <a:srgbClr val="1C2534"/>
                    </a:solidFill>
                    <a:latin typeface="Spartan"/>
                    <a:ea typeface="Spartan"/>
                    <a:cs typeface="Spartan"/>
                    <a:sym typeface="Spartan"/>
                  </a:endParaRPr>
                </a:p>
              </p:txBody>
            </p:sp>
            <p:sp>
              <p:nvSpPr>
                <p:cNvPr id="108" name="Google Shape;108;p13"/>
                <p:cNvSpPr txBox="1"/>
                <p:nvPr/>
              </p:nvSpPr>
              <p:spPr>
                <a:xfrm>
                  <a:off x="3919152" y="8244287"/>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Project Location]</a:t>
                  </a:r>
                  <a:endParaRPr sz="1000">
                    <a:solidFill>
                      <a:srgbClr val="1C2534"/>
                    </a:solidFill>
                    <a:latin typeface="Spartan"/>
                    <a:ea typeface="Spartan"/>
                    <a:cs typeface="Spartan"/>
                    <a:sym typeface="Spartan"/>
                  </a:endParaRPr>
                </a:p>
              </p:txBody>
            </p:sp>
          </p:grpSp>
          <p:grpSp>
            <p:nvGrpSpPr>
              <p:cNvPr id="109" name="Google Shape;109;p13"/>
              <p:cNvGrpSpPr/>
              <p:nvPr/>
            </p:nvGrpSpPr>
            <p:grpSpPr>
              <a:xfrm>
                <a:off x="479352" y="8565484"/>
                <a:ext cx="5104500" cy="153900"/>
                <a:chOff x="479352" y="8584112"/>
                <a:chExt cx="5104500" cy="153900"/>
              </a:xfrm>
            </p:grpSpPr>
            <p:sp>
              <p:nvSpPr>
                <p:cNvPr id="110" name="Google Shape;110;p13"/>
                <p:cNvSpPr txBox="1"/>
                <p:nvPr/>
              </p:nvSpPr>
              <p:spPr>
                <a:xfrm>
                  <a:off x="479352" y="8584112"/>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Start Date:</a:t>
                  </a:r>
                  <a:endParaRPr sz="1000">
                    <a:solidFill>
                      <a:srgbClr val="1C2534"/>
                    </a:solidFill>
                    <a:latin typeface="Spartan"/>
                    <a:ea typeface="Spartan"/>
                    <a:cs typeface="Spartan"/>
                    <a:sym typeface="Spartan"/>
                  </a:endParaRPr>
                </a:p>
              </p:txBody>
            </p:sp>
            <p:sp>
              <p:nvSpPr>
                <p:cNvPr id="111" name="Google Shape;111;p13"/>
                <p:cNvSpPr txBox="1"/>
                <p:nvPr/>
              </p:nvSpPr>
              <p:spPr>
                <a:xfrm>
                  <a:off x="3919152" y="8584112"/>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Start Date]</a:t>
                  </a:r>
                  <a:endParaRPr sz="1000">
                    <a:solidFill>
                      <a:srgbClr val="1C2534"/>
                    </a:solidFill>
                    <a:latin typeface="Spartan"/>
                    <a:ea typeface="Spartan"/>
                    <a:cs typeface="Spartan"/>
                    <a:sym typeface="Spartan"/>
                  </a:endParaRPr>
                </a:p>
              </p:txBody>
            </p:sp>
          </p:grpSp>
          <p:grpSp>
            <p:nvGrpSpPr>
              <p:cNvPr id="112" name="Google Shape;112;p13"/>
              <p:cNvGrpSpPr/>
              <p:nvPr/>
            </p:nvGrpSpPr>
            <p:grpSpPr>
              <a:xfrm>
                <a:off x="479352" y="8901863"/>
                <a:ext cx="5518798" cy="153912"/>
                <a:chOff x="479352" y="8934200"/>
                <a:chExt cx="5518798" cy="153912"/>
              </a:xfrm>
            </p:grpSpPr>
            <p:sp>
              <p:nvSpPr>
                <p:cNvPr id="113" name="Google Shape;113;p13"/>
                <p:cNvSpPr txBox="1"/>
                <p:nvPr/>
              </p:nvSpPr>
              <p:spPr>
                <a:xfrm>
                  <a:off x="479352" y="8934212"/>
                  <a:ext cx="166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Completion Date:</a:t>
                  </a:r>
                  <a:endParaRPr sz="1000">
                    <a:solidFill>
                      <a:srgbClr val="1C2534"/>
                    </a:solidFill>
                    <a:latin typeface="Spartan"/>
                    <a:ea typeface="Spartan"/>
                    <a:cs typeface="Spartan"/>
                    <a:sym typeface="Spartan"/>
                  </a:endParaRPr>
                </a:p>
              </p:txBody>
            </p:sp>
            <p:sp>
              <p:nvSpPr>
                <p:cNvPr id="114" name="Google Shape;114;p13"/>
                <p:cNvSpPr txBox="1"/>
                <p:nvPr/>
              </p:nvSpPr>
              <p:spPr>
                <a:xfrm>
                  <a:off x="3919150" y="8934200"/>
                  <a:ext cx="2079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Completion Date]</a:t>
                  </a:r>
                  <a:endParaRPr sz="1000">
                    <a:solidFill>
                      <a:srgbClr val="1C2534"/>
                    </a:solidFill>
                    <a:latin typeface="Spartan"/>
                    <a:ea typeface="Spartan"/>
                    <a:cs typeface="Spartan"/>
                    <a:sym typeface="Spartan"/>
                  </a:endParaRPr>
                </a:p>
              </p:txBody>
            </p:sp>
          </p:grpSp>
        </p:grpSp>
      </p:grpSp>
      <p:grpSp>
        <p:nvGrpSpPr>
          <p:cNvPr id="115" name="Google Shape;115;p13"/>
          <p:cNvGrpSpPr/>
          <p:nvPr/>
        </p:nvGrpSpPr>
        <p:grpSpPr>
          <a:xfrm>
            <a:off x="359999" y="9411000"/>
            <a:ext cx="6842103" cy="935225"/>
            <a:chOff x="359999" y="9411000"/>
            <a:chExt cx="6842103" cy="935225"/>
          </a:xfrm>
        </p:grpSpPr>
        <p:sp>
          <p:nvSpPr>
            <p:cNvPr id="116" name="Google Shape;116;p13"/>
            <p:cNvSpPr txBox="1"/>
            <p:nvPr/>
          </p:nvSpPr>
          <p:spPr>
            <a:xfrm>
              <a:off x="359999" y="9411000"/>
              <a:ext cx="279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2.1 Project Description:</a:t>
              </a:r>
              <a:endParaRPr sz="1200">
                <a:solidFill>
                  <a:srgbClr val="1C2534"/>
                </a:solidFill>
                <a:latin typeface="Spartan"/>
                <a:ea typeface="Spartan"/>
                <a:cs typeface="Spartan"/>
                <a:sym typeface="Spartan"/>
              </a:endParaRPr>
            </a:p>
          </p:txBody>
        </p:sp>
        <p:sp>
          <p:nvSpPr>
            <p:cNvPr id="117" name="Google Shape;117;p13"/>
            <p:cNvSpPr txBox="1"/>
            <p:nvPr/>
          </p:nvSpPr>
          <p:spPr>
            <a:xfrm>
              <a:off x="360002" y="9770525"/>
              <a:ext cx="68421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1C2534"/>
                  </a:solidFill>
                  <a:latin typeface="Spartan"/>
                  <a:ea typeface="Spartan"/>
                  <a:cs typeface="Spartan"/>
                  <a:sym typeface="Spartan"/>
                </a:rPr>
                <a:t>The [Project Name] project entails [brief description of project purpose and objectives]. </a:t>
              </a:r>
              <a:endParaRPr sz="1100">
                <a:solidFill>
                  <a:srgbClr val="1C2534"/>
                </a:solidFill>
                <a:latin typeface="Spartan"/>
                <a:ea typeface="Spartan"/>
                <a:cs typeface="Spartan"/>
                <a:sym typeface="Spartan"/>
              </a:endParaRPr>
            </a:p>
            <a:p>
              <a:pPr indent="0" lvl="0" marL="0" rtl="0" algn="l">
                <a:lnSpc>
                  <a:spcPct val="120000"/>
                </a:lnSpc>
                <a:spcBef>
                  <a:spcPts val="0"/>
                </a:spcBef>
                <a:spcAft>
                  <a:spcPts val="0"/>
                </a:spcAft>
                <a:buNone/>
              </a:pPr>
              <a:r>
                <a:rPr lang="uk" sz="1100">
                  <a:solidFill>
                    <a:srgbClr val="1C2534"/>
                  </a:solidFill>
                  <a:latin typeface="Spartan"/>
                  <a:ea typeface="Spartan"/>
                  <a:cs typeface="Spartan"/>
                  <a:sym typeface="Spartan"/>
                </a:rPr>
                <a:t>The project will involve [description of major components or features of the project].</a:t>
              </a:r>
              <a:endParaRPr sz="1100">
                <a:solidFill>
                  <a:srgbClr val="1C2534"/>
                </a:solidFill>
                <a:latin typeface="Spartan"/>
                <a:ea typeface="Spartan"/>
                <a:cs typeface="Spartan"/>
                <a:sym typeface="Spartan"/>
              </a:endParaRPr>
            </a:p>
            <a:p>
              <a:pPr indent="0" lvl="0" marL="0" rtl="0" algn="l">
                <a:lnSpc>
                  <a:spcPct val="120000"/>
                </a:lnSpc>
                <a:spcBef>
                  <a:spcPts val="0"/>
                </a:spcBef>
                <a:spcAft>
                  <a:spcPts val="0"/>
                </a:spcAft>
                <a:buNone/>
              </a:pPr>
              <a:r>
                <a:rPr lang="uk" sz="1100">
                  <a:solidFill>
                    <a:srgbClr val="1C2534"/>
                  </a:solidFill>
                  <a:latin typeface="Spartan"/>
                  <a:ea typeface="Spartan"/>
                  <a:cs typeface="Spartan"/>
                  <a:sym typeface="Spartan"/>
                </a:rPr>
                <a:t>Key aspects of the project include:</a:t>
              </a:r>
              <a:endParaRPr sz="1100">
                <a:solidFill>
                  <a:srgbClr val="1C2534"/>
                </a:solidFill>
                <a:latin typeface="Spartan"/>
                <a:ea typeface="Spartan"/>
                <a:cs typeface="Spartan"/>
                <a:sym typeface="Spartan"/>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grpSp>
        <p:nvGrpSpPr>
          <p:cNvPr id="122" name="Google Shape;122;p14"/>
          <p:cNvGrpSpPr/>
          <p:nvPr/>
        </p:nvGrpSpPr>
        <p:grpSpPr>
          <a:xfrm>
            <a:off x="360000" y="327500"/>
            <a:ext cx="6842100" cy="1060331"/>
            <a:chOff x="360000" y="2993699"/>
            <a:chExt cx="6842100" cy="1060331"/>
          </a:xfrm>
        </p:grpSpPr>
        <p:sp>
          <p:nvSpPr>
            <p:cNvPr id="123" name="Google Shape;123;p14"/>
            <p:cNvSpPr txBox="1"/>
            <p:nvPr/>
          </p:nvSpPr>
          <p:spPr>
            <a:xfrm>
              <a:off x="360010" y="2993699"/>
              <a:ext cx="3272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2.1 Project Description Continued:</a:t>
              </a:r>
              <a:endParaRPr sz="1200">
                <a:solidFill>
                  <a:srgbClr val="1C2534"/>
                </a:solidFill>
                <a:latin typeface="Spartan"/>
                <a:ea typeface="Spartan"/>
                <a:cs typeface="Spartan"/>
                <a:sym typeface="Spartan"/>
              </a:endParaRPr>
            </a:p>
          </p:txBody>
        </p:sp>
        <p:cxnSp>
          <p:nvCxnSpPr>
            <p:cNvPr id="124" name="Google Shape;124;p14"/>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25" name="Google Shape;125;p14"/>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26" name="Google Shape;126;p14"/>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27" name="Google Shape;127;p14"/>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grpSp>
      <p:grpSp>
        <p:nvGrpSpPr>
          <p:cNvPr id="128" name="Google Shape;128;p14"/>
          <p:cNvGrpSpPr/>
          <p:nvPr/>
        </p:nvGrpSpPr>
        <p:grpSpPr>
          <a:xfrm>
            <a:off x="359989" y="1631219"/>
            <a:ext cx="6842111" cy="1338987"/>
            <a:chOff x="359989" y="1631219"/>
            <a:chExt cx="6842111" cy="1338987"/>
          </a:xfrm>
        </p:grpSpPr>
        <p:grpSp>
          <p:nvGrpSpPr>
            <p:cNvPr id="129" name="Google Shape;129;p14"/>
            <p:cNvGrpSpPr/>
            <p:nvPr/>
          </p:nvGrpSpPr>
          <p:grpSpPr>
            <a:xfrm>
              <a:off x="359989" y="2026350"/>
              <a:ext cx="6842111" cy="943856"/>
              <a:chOff x="359989" y="3110174"/>
              <a:chExt cx="6842111" cy="943856"/>
            </a:xfrm>
          </p:grpSpPr>
          <p:sp>
            <p:nvSpPr>
              <p:cNvPr id="130" name="Google Shape;130;p14"/>
              <p:cNvSpPr txBox="1"/>
              <p:nvPr/>
            </p:nvSpPr>
            <p:spPr>
              <a:xfrm>
                <a:off x="359989" y="3110174"/>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The scope of work for the [Project Name] project includes, but is not limited to:</a:t>
                </a:r>
                <a:endParaRPr sz="1200">
                  <a:solidFill>
                    <a:srgbClr val="1C2534"/>
                  </a:solidFill>
                  <a:latin typeface="Spartan"/>
                  <a:ea typeface="Spartan"/>
                  <a:cs typeface="Spartan"/>
                  <a:sym typeface="Spartan"/>
                </a:endParaRPr>
              </a:p>
            </p:txBody>
          </p:sp>
          <p:cxnSp>
            <p:nvCxnSpPr>
              <p:cNvPr id="131" name="Google Shape;131;p14"/>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32" name="Google Shape;132;p14"/>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33" name="Google Shape;133;p14"/>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34" name="Google Shape;134;p14"/>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grpSp>
        <p:sp>
          <p:nvSpPr>
            <p:cNvPr id="135" name="Google Shape;135;p14"/>
            <p:cNvSpPr txBox="1"/>
            <p:nvPr/>
          </p:nvSpPr>
          <p:spPr>
            <a:xfrm>
              <a:off x="360010" y="1631219"/>
              <a:ext cx="3272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2.2 Scope of Work</a:t>
              </a:r>
              <a:endParaRPr sz="1200">
                <a:solidFill>
                  <a:srgbClr val="1C2534"/>
                </a:solidFill>
                <a:latin typeface="Spartan"/>
                <a:ea typeface="Spartan"/>
                <a:cs typeface="Spartan"/>
                <a:sym typeface="Spartan"/>
              </a:endParaRPr>
            </a:p>
          </p:txBody>
        </p:sp>
      </p:grpSp>
      <p:grpSp>
        <p:nvGrpSpPr>
          <p:cNvPr id="136" name="Google Shape;136;p14"/>
          <p:cNvGrpSpPr/>
          <p:nvPr/>
        </p:nvGrpSpPr>
        <p:grpSpPr>
          <a:xfrm>
            <a:off x="359989" y="3213594"/>
            <a:ext cx="6842111" cy="1338987"/>
            <a:chOff x="359989" y="1631219"/>
            <a:chExt cx="6842111" cy="1338987"/>
          </a:xfrm>
        </p:grpSpPr>
        <p:grpSp>
          <p:nvGrpSpPr>
            <p:cNvPr id="137" name="Google Shape;137;p14"/>
            <p:cNvGrpSpPr/>
            <p:nvPr/>
          </p:nvGrpSpPr>
          <p:grpSpPr>
            <a:xfrm>
              <a:off x="359989" y="2026350"/>
              <a:ext cx="6842111" cy="943856"/>
              <a:chOff x="359989" y="3110174"/>
              <a:chExt cx="6842111" cy="943856"/>
            </a:xfrm>
          </p:grpSpPr>
          <p:sp>
            <p:nvSpPr>
              <p:cNvPr id="138" name="Google Shape;138;p14"/>
              <p:cNvSpPr txBox="1"/>
              <p:nvPr/>
            </p:nvSpPr>
            <p:spPr>
              <a:xfrm>
                <a:off x="359989" y="3110174"/>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The primary objectives of the [Project Name] project:</a:t>
                </a:r>
                <a:endParaRPr sz="1200">
                  <a:solidFill>
                    <a:srgbClr val="1C2534"/>
                  </a:solidFill>
                  <a:latin typeface="Spartan"/>
                  <a:ea typeface="Spartan"/>
                  <a:cs typeface="Spartan"/>
                  <a:sym typeface="Spartan"/>
                </a:endParaRPr>
              </a:p>
            </p:txBody>
          </p:sp>
          <p:cxnSp>
            <p:nvCxnSpPr>
              <p:cNvPr id="139" name="Google Shape;139;p14"/>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40" name="Google Shape;140;p14"/>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41" name="Google Shape;141;p14"/>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42" name="Google Shape;142;p14"/>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grpSp>
        <p:sp>
          <p:nvSpPr>
            <p:cNvPr id="143" name="Google Shape;143;p14"/>
            <p:cNvSpPr txBox="1"/>
            <p:nvPr/>
          </p:nvSpPr>
          <p:spPr>
            <a:xfrm>
              <a:off x="360010" y="1631219"/>
              <a:ext cx="3272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2.3 Project Objectives</a:t>
              </a:r>
              <a:endParaRPr sz="1200">
                <a:solidFill>
                  <a:srgbClr val="1C2534"/>
                </a:solidFill>
                <a:latin typeface="Spartan"/>
                <a:ea typeface="Spartan"/>
                <a:cs typeface="Spartan"/>
                <a:sym typeface="Spartan"/>
              </a:endParaRPr>
            </a:p>
          </p:txBody>
        </p:sp>
      </p:grpSp>
      <p:grpSp>
        <p:nvGrpSpPr>
          <p:cNvPr id="144" name="Google Shape;144;p14"/>
          <p:cNvGrpSpPr/>
          <p:nvPr/>
        </p:nvGrpSpPr>
        <p:grpSpPr>
          <a:xfrm>
            <a:off x="359989" y="4801507"/>
            <a:ext cx="6842111" cy="1338987"/>
            <a:chOff x="359989" y="1631219"/>
            <a:chExt cx="6842111" cy="1338987"/>
          </a:xfrm>
        </p:grpSpPr>
        <p:grpSp>
          <p:nvGrpSpPr>
            <p:cNvPr id="145" name="Google Shape;145;p14"/>
            <p:cNvGrpSpPr/>
            <p:nvPr/>
          </p:nvGrpSpPr>
          <p:grpSpPr>
            <a:xfrm>
              <a:off x="359989" y="2026350"/>
              <a:ext cx="6842111" cy="943856"/>
              <a:chOff x="359989" y="3110174"/>
              <a:chExt cx="6842111" cy="943856"/>
            </a:xfrm>
          </p:grpSpPr>
          <p:sp>
            <p:nvSpPr>
              <p:cNvPr id="146" name="Google Shape;146;p14"/>
              <p:cNvSpPr txBox="1"/>
              <p:nvPr/>
            </p:nvSpPr>
            <p:spPr>
              <a:xfrm>
                <a:off x="359989" y="3110174"/>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The client has specified the following requirements for the project:</a:t>
                </a:r>
                <a:endParaRPr sz="1200">
                  <a:solidFill>
                    <a:srgbClr val="1C2534"/>
                  </a:solidFill>
                  <a:latin typeface="Spartan"/>
                  <a:ea typeface="Spartan"/>
                  <a:cs typeface="Spartan"/>
                  <a:sym typeface="Spartan"/>
                </a:endParaRPr>
              </a:p>
            </p:txBody>
          </p:sp>
          <p:cxnSp>
            <p:nvCxnSpPr>
              <p:cNvPr id="147" name="Google Shape;147;p14"/>
              <p:cNvCxnSpPr/>
              <p:nvPr/>
            </p:nvCxnSpPr>
            <p:spPr>
              <a:xfrm>
                <a:off x="360000" y="3366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48" name="Google Shape;148;p14"/>
              <p:cNvCxnSpPr/>
              <p:nvPr/>
            </p:nvCxnSpPr>
            <p:spPr>
              <a:xfrm>
                <a:off x="360000" y="36012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49" name="Google Shape;149;p14"/>
              <p:cNvCxnSpPr/>
              <p:nvPr/>
            </p:nvCxnSpPr>
            <p:spPr>
              <a:xfrm>
                <a:off x="360000" y="3819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50" name="Google Shape;150;p14"/>
              <p:cNvCxnSpPr/>
              <p:nvPr/>
            </p:nvCxnSpPr>
            <p:spPr>
              <a:xfrm>
                <a:off x="360000" y="4054030"/>
                <a:ext cx="6842100" cy="0"/>
              </a:xfrm>
              <a:prstGeom prst="straightConnector1">
                <a:avLst/>
              </a:prstGeom>
              <a:noFill/>
              <a:ln cap="flat" cmpd="sng" w="19050">
                <a:solidFill>
                  <a:srgbClr val="E9E9E9"/>
                </a:solidFill>
                <a:prstDash val="solid"/>
                <a:round/>
                <a:headEnd len="med" w="med" type="none"/>
                <a:tailEnd len="med" w="med" type="none"/>
              </a:ln>
            </p:spPr>
          </p:cxnSp>
        </p:grpSp>
        <p:sp>
          <p:nvSpPr>
            <p:cNvPr id="151" name="Google Shape;151;p14"/>
            <p:cNvSpPr txBox="1"/>
            <p:nvPr/>
          </p:nvSpPr>
          <p:spPr>
            <a:xfrm>
              <a:off x="360010" y="1631219"/>
              <a:ext cx="3272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2.4 Client Requirements</a:t>
              </a:r>
              <a:endParaRPr sz="1200">
                <a:solidFill>
                  <a:srgbClr val="1C2534"/>
                </a:solidFill>
                <a:latin typeface="Spartan"/>
                <a:ea typeface="Spartan"/>
                <a:cs typeface="Spartan"/>
                <a:sym typeface="Spartan"/>
              </a:endParaRPr>
            </a:p>
          </p:txBody>
        </p:sp>
      </p:grpSp>
      <p:grpSp>
        <p:nvGrpSpPr>
          <p:cNvPr id="152" name="Google Shape;152;p14"/>
          <p:cNvGrpSpPr/>
          <p:nvPr/>
        </p:nvGrpSpPr>
        <p:grpSpPr>
          <a:xfrm>
            <a:off x="359989" y="6372818"/>
            <a:ext cx="6842111" cy="1573212"/>
            <a:chOff x="359989" y="6372818"/>
            <a:chExt cx="6842111" cy="1573212"/>
          </a:xfrm>
        </p:grpSpPr>
        <p:sp>
          <p:nvSpPr>
            <p:cNvPr id="153" name="Google Shape;153;p14"/>
            <p:cNvSpPr txBox="1"/>
            <p:nvPr/>
          </p:nvSpPr>
          <p:spPr>
            <a:xfrm>
              <a:off x="360010" y="6372818"/>
              <a:ext cx="3272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2.5 Project Stakeholders</a:t>
              </a:r>
              <a:endParaRPr sz="1200">
                <a:solidFill>
                  <a:srgbClr val="1C2534"/>
                </a:solidFill>
                <a:latin typeface="Spartan"/>
                <a:ea typeface="Spartan"/>
                <a:cs typeface="Spartan"/>
                <a:sym typeface="Spartan"/>
              </a:endParaRPr>
            </a:p>
          </p:txBody>
        </p:sp>
        <p:grpSp>
          <p:nvGrpSpPr>
            <p:cNvPr id="154" name="Google Shape;154;p14"/>
            <p:cNvGrpSpPr/>
            <p:nvPr/>
          </p:nvGrpSpPr>
          <p:grpSpPr>
            <a:xfrm>
              <a:off x="359989" y="6767949"/>
              <a:ext cx="6842111" cy="1178081"/>
              <a:chOff x="359989" y="6767949"/>
              <a:chExt cx="6842111" cy="1178081"/>
            </a:xfrm>
          </p:grpSpPr>
          <p:sp>
            <p:nvSpPr>
              <p:cNvPr id="155" name="Google Shape;155;p14"/>
              <p:cNvSpPr txBox="1"/>
              <p:nvPr/>
            </p:nvSpPr>
            <p:spPr>
              <a:xfrm>
                <a:off x="359989" y="6767949"/>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Key stakeholders involved in the [Project Name] project include:</a:t>
                </a:r>
                <a:endParaRPr sz="1200">
                  <a:solidFill>
                    <a:srgbClr val="1C2534"/>
                  </a:solidFill>
                  <a:latin typeface="Spartan"/>
                  <a:ea typeface="Spartan"/>
                  <a:cs typeface="Spartan"/>
                  <a:sym typeface="Spartan"/>
                </a:endParaRPr>
              </a:p>
            </p:txBody>
          </p:sp>
          <p:cxnSp>
            <p:nvCxnSpPr>
              <p:cNvPr id="156" name="Google Shape;156;p14"/>
              <p:cNvCxnSpPr/>
              <p:nvPr/>
            </p:nvCxnSpPr>
            <p:spPr>
              <a:xfrm>
                <a:off x="360000" y="702475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57" name="Google Shape;157;p14"/>
              <p:cNvCxnSpPr/>
              <p:nvPr/>
            </p:nvCxnSpPr>
            <p:spPr>
              <a:xfrm>
                <a:off x="360000" y="72589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58" name="Google Shape;158;p14"/>
              <p:cNvCxnSpPr/>
              <p:nvPr/>
            </p:nvCxnSpPr>
            <p:spPr>
              <a:xfrm>
                <a:off x="360000" y="747758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59" name="Google Shape;159;p14"/>
              <p:cNvCxnSpPr/>
              <p:nvPr/>
            </p:nvCxnSpPr>
            <p:spPr>
              <a:xfrm>
                <a:off x="360000" y="7711805"/>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60" name="Google Shape;160;p14"/>
              <p:cNvCxnSpPr/>
              <p:nvPr/>
            </p:nvCxnSpPr>
            <p:spPr>
              <a:xfrm>
                <a:off x="360000" y="7946030"/>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161" name="Google Shape;161;p14"/>
          <p:cNvGrpSpPr/>
          <p:nvPr/>
        </p:nvGrpSpPr>
        <p:grpSpPr>
          <a:xfrm>
            <a:off x="359989" y="8196593"/>
            <a:ext cx="6842111" cy="2043912"/>
            <a:chOff x="359989" y="8196593"/>
            <a:chExt cx="6842111" cy="2043912"/>
          </a:xfrm>
        </p:grpSpPr>
        <p:sp>
          <p:nvSpPr>
            <p:cNvPr id="162" name="Google Shape;162;p14"/>
            <p:cNvSpPr txBox="1"/>
            <p:nvPr/>
          </p:nvSpPr>
          <p:spPr>
            <a:xfrm>
              <a:off x="360010" y="8196593"/>
              <a:ext cx="3272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2.6 Project Constraints</a:t>
              </a:r>
              <a:endParaRPr sz="1200">
                <a:solidFill>
                  <a:srgbClr val="1C2534"/>
                </a:solidFill>
                <a:latin typeface="Spartan"/>
                <a:ea typeface="Spartan"/>
                <a:cs typeface="Spartan"/>
                <a:sym typeface="Spartan"/>
              </a:endParaRPr>
            </a:p>
          </p:txBody>
        </p:sp>
        <p:sp>
          <p:nvSpPr>
            <p:cNvPr id="163" name="Google Shape;163;p14"/>
            <p:cNvSpPr txBox="1"/>
            <p:nvPr/>
          </p:nvSpPr>
          <p:spPr>
            <a:xfrm>
              <a:off x="359989" y="8591724"/>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The [Project Name] project is subject to the following constraints:</a:t>
              </a:r>
              <a:endParaRPr sz="1200">
                <a:solidFill>
                  <a:srgbClr val="1C2534"/>
                </a:solidFill>
                <a:latin typeface="Spartan"/>
                <a:ea typeface="Spartan"/>
                <a:cs typeface="Spartan"/>
                <a:sym typeface="Spartan"/>
              </a:endParaRPr>
            </a:p>
          </p:txBody>
        </p:sp>
        <p:grpSp>
          <p:nvGrpSpPr>
            <p:cNvPr id="164" name="Google Shape;164;p14"/>
            <p:cNvGrpSpPr/>
            <p:nvPr/>
          </p:nvGrpSpPr>
          <p:grpSpPr>
            <a:xfrm>
              <a:off x="360000" y="8848530"/>
              <a:ext cx="6842100" cy="1391975"/>
              <a:chOff x="360000" y="8848530"/>
              <a:chExt cx="6842100" cy="1391975"/>
            </a:xfrm>
          </p:grpSpPr>
          <p:cxnSp>
            <p:nvCxnSpPr>
              <p:cNvPr id="165" name="Google Shape;165;p14"/>
              <p:cNvCxnSpPr/>
              <p:nvPr/>
            </p:nvCxnSpPr>
            <p:spPr>
              <a:xfrm>
                <a:off x="360000" y="884853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66" name="Google Shape;166;p14"/>
              <p:cNvCxnSpPr/>
              <p:nvPr/>
            </p:nvCxnSpPr>
            <p:spPr>
              <a:xfrm>
                <a:off x="360000" y="9080526"/>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67" name="Google Shape;167;p14"/>
              <p:cNvCxnSpPr/>
              <p:nvPr/>
            </p:nvCxnSpPr>
            <p:spPr>
              <a:xfrm>
                <a:off x="360000" y="931252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68" name="Google Shape;168;p14"/>
              <p:cNvCxnSpPr/>
              <p:nvPr/>
            </p:nvCxnSpPr>
            <p:spPr>
              <a:xfrm>
                <a:off x="360000" y="9544518"/>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69" name="Google Shape;169;p14"/>
              <p:cNvCxnSpPr/>
              <p:nvPr/>
            </p:nvCxnSpPr>
            <p:spPr>
              <a:xfrm>
                <a:off x="360000" y="9776514"/>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70" name="Google Shape;170;p14"/>
              <p:cNvCxnSpPr/>
              <p:nvPr/>
            </p:nvCxnSpPr>
            <p:spPr>
              <a:xfrm>
                <a:off x="360000" y="10008510"/>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171" name="Google Shape;171;p14"/>
              <p:cNvCxnSpPr/>
              <p:nvPr/>
            </p:nvCxnSpPr>
            <p:spPr>
              <a:xfrm>
                <a:off x="360000" y="10240505"/>
                <a:ext cx="6842100" cy="0"/>
              </a:xfrm>
              <a:prstGeom prst="straightConnector1">
                <a:avLst/>
              </a:prstGeom>
              <a:noFill/>
              <a:ln cap="flat" cmpd="sng" w="19050">
                <a:solidFill>
                  <a:srgbClr val="E9E9E9"/>
                </a:solidFill>
                <a:prstDash val="solid"/>
                <a:round/>
                <a:headEnd len="med" w="med" type="none"/>
                <a:tailEnd len="med" w="med" type="none"/>
              </a:ln>
            </p:spPr>
          </p:cxnSp>
        </p:gr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grpSp>
        <p:nvGrpSpPr>
          <p:cNvPr id="176" name="Google Shape;176;p15"/>
          <p:cNvGrpSpPr/>
          <p:nvPr/>
        </p:nvGrpSpPr>
        <p:grpSpPr>
          <a:xfrm>
            <a:off x="360004" y="344125"/>
            <a:ext cx="6844546" cy="184800"/>
            <a:chOff x="360004" y="344125"/>
            <a:chExt cx="6844546" cy="184800"/>
          </a:xfrm>
        </p:grpSpPr>
        <p:sp>
          <p:nvSpPr>
            <p:cNvPr id="177" name="Google Shape;177;p15"/>
            <p:cNvSpPr txBox="1"/>
            <p:nvPr/>
          </p:nvSpPr>
          <p:spPr>
            <a:xfrm>
              <a:off x="360004" y="344125"/>
              <a:ext cx="1965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3. Proposed Timeline</a:t>
              </a:r>
              <a:endParaRPr b="1" sz="1200">
                <a:solidFill>
                  <a:srgbClr val="1C2534"/>
                </a:solidFill>
                <a:latin typeface="Spartan"/>
                <a:ea typeface="Spartan"/>
                <a:cs typeface="Spartan"/>
                <a:sym typeface="Spartan"/>
              </a:endParaRPr>
            </a:p>
          </p:txBody>
        </p:sp>
        <p:cxnSp>
          <p:nvCxnSpPr>
            <p:cNvPr id="178" name="Google Shape;178;p15"/>
            <p:cNvCxnSpPr/>
            <p:nvPr/>
          </p:nvCxnSpPr>
          <p:spPr>
            <a:xfrm>
              <a:off x="2215850" y="492875"/>
              <a:ext cx="4988700" cy="0"/>
            </a:xfrm>
            <a:prstGeom prst="straightConnector1">
              <a:avLst/>
            </a:prstGeom>
            <a:noFill/>
            <a:ln cap="flat" cmpd="sng" w="19050">
              <a:solidFill>
                <a:srgbClr val="1C2534"/>
              </a:solidFill>
              <a:prstDash val="solid"/>
              <a:round/>
              <a:headEnd len="med" w="med" type="none"/>
              <a:tailEnd len="med" w="med" type="none"/>
            </a:ln>
          </p:spPr>
        </p:cxnSp>
      </p:grpSp>
      <p:grpSp>
        <p:nvGrpSpPr>
          <p:cNvPr id="179" name="Google Shape;179;p15"/>
          <p:cNvGrpSpPr/>
          <p:nvPr/>
        </p:nvGrpSpPr>
        <p:grpSpPr>
          <a:xfrm>
            <a:off x="365500" y="758675"/>
            <a:ext cx="6839100" cy="3981925"/>
            <a:chOff x="365500" y="758675"/>
            <a:chExt cx="6839100" cy="3981925"/>
          </a:xfrm>
        </p:grpSpPr>
        <p:grpSp>
          <p:nvGrpSpPr>
            <p:cNvPr id="180" name="Google Shape;180;p15"/>
            <p:cNvGrpSpPr/>
            <p:nvPr/>
          </p:nvGrpSpPr>
          <p:grpSpPr>
            <a:xfrm>
              <a:off x="365500" y="758675"/>
              <a:ext cx="6839100" cy="3981925"/>
              <a:chOff x="365500" y="758675"/>
              <a:chExt cx="6839100" cy="3981925"/>
            </a:xfrm>
          </p:grpSpPr>
          <p:sp>
            <p:nvSpPr>
              <p:cNvPr id="181" name="Google Shape;181;p15"/>
              <p:cNvSpPr/>
              <p:nvPr/>
            </p:nvSpPr>
            <p:spPr>
              <a:xfrm>
                <a:off x="365500" y="759000"/>
                <a:ext cx="6834600" cy="3966000"/>
              </a:xfrm>
              <a:prstGeom prst="rect">
                <a:avLst/>
              </a:prstGeom>
              <a:noFill/>
              <a:ln cap="flat" cmpd="sng" w="9525">
                <a:solidFill>
                  <a:srgbClr val="E9E9E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82" name="Google Shape;182;p15"/>
              <p:cNvCxnSpPr/>
              <p:nvPr/>
            </p:nvCxnSpPr>
            <p:spPr>
              <a:xfrm>
                <a:off x="365500" y="75867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3" name="Google Shape;183;p15"/>
              <p:cNvCxnSpPr/>
              <p:nvPr/>
            </p:nvCxnSpPr>
            <p:spPr>
              <a:xfrm>
                <a:off x="365500" y="10854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4" name="Google Shape;184;p15"/>
              <p:cNvCxnSpPr/>
              <p:nvPr/>
            </p:nvCxnSpPr>
            <p:spPr>
              <a:xfrm>
                <a:off x="365500" y="14232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5" name="Google Shape;185;p15"/>
              <p:cNvCxnSpPr/>
              <p:nvPr/>
            </p:nvCxnSpPr>
            <p:spPr>
              <a:xfrm>
                <a:off x="365500" y="17499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6" name="Google Shape;186;p15"/>
              <p:cNvCxnSpPr/>
              <p:nvPr/>
            </p:nvCxnSpPr>
            <p:spPr>
              <a:xfrm>
                <a:off x="365500" y="20877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7" name="Google Shape;187;p15"/>
              <p:cNvCxnSpPr/>
              <p:nvPr/>
            </p:nvCxnSpPr>
            <p:spPr>
              <a:xfrm>
                <a:off x="365500" y="241445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8" name="Google Shape;188;p15"/>
              <p:cNvCxnSpPr/>
              <p:nvPr/>
            </p:nvCxnSpPr>
            <p:spPr>
              <a:xfrm>
                <a:off x="365500" y="275225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89" name="Google Shape;189;p15"/>
              <p:cNvCxnSpPr/>
              <p:nvPr/>
            </p:nvCxnSpPr>
            <p:spPr>
              <a:xfrm>
                <a:off x="365500" y="307897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90" name="Google Shape;190;p15"/>
              <p:cNvCxnSpPr/>
              <p:nvPr/>
            </p:nvCxnSpPr>
            <p:spPr>
              <a:xfrm>
                <a:off x="365500" y="34168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91" name="Google Shape;191;p15"/>
              <p:cNvCxnSpPr/>
              <p:nvPr/>
            </p:nvCxnSpPr>
            <p:spPr>
              <a:xfrm>
                <a:off x="365500" y="37435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92" name="Google Shape;192;p15"/>
              <p:cNvCxnSpPr/>
              <p:nvPr/>
            </p:nvCxnSpPr>
            <p:spPr>
              <a:xfrm>
                <a:off x="365500" y="40813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93" name="Google Shape;193;p15"/>
              <p:cNvCxnSpPr/>
              <p:nvPr/>
            </p:nvCxnSpPr>
            <p:spPr>
              <a:xfrm>
                <a:off x="365500" y="440805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194" name="Google Shape;194;p15"/>
              <p:cNvCxnSpPr/>
              <p:nvPr/>
            </p:nvCxnSpPr>
            <p:spPr>
              <a:xfrm>
                <a:off x="3773075" y="759000"/>
                <a:ext cx="0" cy="3981600"/>
              </a:xfrm>
              <a:prstGeom prst="straightConnector1">
                <a:avLst/>
              </a:prstGeom>
              <a:noFill/>
              <a:ln cap="flat" cmpd="sng" w="9525">
                <a:solidFill>
                  <a:srgbClr val="E9E9E9"/>
                </a:solidFill>
                <a:prstDash val="solid"/>
                <a:round/>
                <a:headEnd len="med" w="med" type="none"/>
                <a:tailEnd len="med" w="med" type="none"/>
              </a:ln>
            </p:spPr>
          </p:cxnSp>
          <p:cxnSp>
            <p:nvCxnSpPr>
              <p:cNvPr id="195" name="Google Shape;195;p15"/>
              <p:cNvCxnSpPr/>
              <p:nvPr/>
            </p:nvCxnSpPr>
            <p:spPr>
              <a:xfrm>
                <a:off x="5609625" y="759000"/>
                <a:ext cx="0" cy="3981600"/>
              </a:xfrm>
              <a:prstGeom prst="straightConnector1">
                <a:avLst/>
              </a:prstGeom>
              <a:noFill/>
              <a:ln cap="flat" cmpd="sng" w="9525">
                <a:solidFill>
                  <a:srgbClr val="E9E9E9"/>
                </a:solidFill>
                <a:prstDash val="solid"/>
                <a:round/>
                <a:headEnd len="med" w="med" type="none"/>
                <a:tailEnd len="med" w="med" type="none"/>
              </a:ln>
            </p:spPr>
          </p:cxnSp>
        </p:grpSp>
        <p:grpSp>
          <p:nvGrpSpPr>
            <p:cNvPr id="196" name="Google Shape;196;p15"/>
            <p:cNvGrpSpPr/>
            <p:nvPr/>
          </p:nvGrpSpPr>
          <p:grpSpPr>
            <a:xfrm>
              <a:off x="481107" y="856700"/>
              <a:ext cx="6636892" cy="153900"/>
              <a:chOff x="481107" y="856700"/>
              <a:chExt cx="6636892" cy="153900"/>
            </a:xfrm>
          </p:grpSpPr>
          <p:sp>
            <p:nvSpPr>
              <p:cNvPr id="197" name="Google Shape;197;p15"/>
              <p:cNvSpPr txBox="1"/>
              <p:nvPr/>
            </p:nvSpPr>
            <p:spPr>
              <a:xfrm>
                <a:off x="481107" y="856700"/>
                <a:ext cx="3149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Phase</a:t>
                </a:r>
                <a:endParaRPr b="1" sz="1000">
                  <a:solidFill>
                    <a:srgbClr val="1C2534"/>
                  </a:solidFill>
                  <a:latin typeface="Spartan"/>
                  <a:ea typeface="Spartan"/>
                  <a:cs typeface="Spartan"/>
                  <a:sym typeface="Spartan"/>
                </a:endParaRPr>
              </a:p>
            </p:txBody>
          </p:sp>
          <p:sp>
            <p:nvSpPr>
              <p:cNvPr id="198" name="Google Shape;198;p15"/>
              <p:cNvSpPr txBox="1"/>
              <p:nvPr/>
            </p:nvSpPr>
            <p:spPr>
              <a:xfrm>
                <a:off x="3916101" y="856700"/>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Start Date</a:t>
                </a:r>
                <a:endParaRPr b="1" sz="1000">
                  <a:solidFill>
                    <a:srgbClr val="1C2534"/>
                  </a:solidFill>
                  <a:latin typeface="Spartan"/>
                  <a:ea typeface="Spartan"/>
                  <a:cs typeface="Spartan"/>
                  <a:sym typeface="Spartan"/>
                </a:endParaRPr>
              </a:p>
            </p:txBody>
          </p:sp>
          <p:sp>
            <p:nvSpPr>
              <p:cNvPr id="199" name="Google Shape;199;p15"/>
              <p:cNvSpPr txBox="1"/>
              <p:nvPr/>
            </p:nvSpPr>
            <p:spPr>
              <a:xfrm>
                <a:off x="5749100" y="8567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Completion Date</a:t>
                </a:r>
                <a:endParaRPr b="1" sz="1000">
                  <a:solidFill>
                    <a:srgbClr val="1C2534"/>
                  </a:solidFill>
                  <a:latin typeface="Spartan"/>
                  <a:ea typeface="Spartan"/>
                  <a:cs typeface="Spartan"/>
                  <a:sym typeface="Spartan"/>
                </a:endParaRPr>
              </a:p>
            </p:txBody>
          </p:sp>
        </p:grpSp>
        <p:grpSp>
          <p:nvGrpSpPr>
            <p:cNvPr id="200" name="Google Shape;200;p15"/>
            <p:cNvGrpSpPr/>
            <p:nvPr/>
          </p:nvGrpSpPr>
          <p:grpSpPr>
            <a:xfrm>
              <a:off x="481107" y="1177344"/>
              <a:ext cx="6636893" cy="153913"/>
              <a:chOff x="481107" y="1198737"/>
              <a:chExt cx="6636893" cy="153913"/>
            </a:xfrm>
          </p:grpSpPr>
          <p:sp>
            <p:nvSpPr>
              <p:cNvPr id="201" name="Google Shape;201;p15"/>
              <p:cNvSpPr txBox="1"/>
              <p:nvPr/>
            </p:nvSpPr>
            <p:spPr>
              <a:xfrm>
                <a:off x="481107" y="1198737"/>
                <a:ext cx="3095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Project Planning</a:t>
                </a:r>
                <a:endParaRPr sz="1000">
                  <a:solidFill>
                    <a:srgbClr val="1C2534"/>
                  </a:solidFill>
                  <a:latin typeface="Spartan"/>
                  <a:ea typeface="Spartan"/>
                  <a:cs typeface="Spartan"/>
                  <a:sym typeface="Spartan"/>
                </a:endParaRPr>
              </a:p>
            </p:txBody>
          </p:sp>
          <p:sp>
            <p:nvSpPr>
              <p:cNvPr id="202" name="Google Shape;202;p15"/>
              <p:cNvSpPr txBox="1"/>
              <p:nvPr/>
            </p:nvSpPr>
            <p:spPr>
              <a:xfrm>
                <a:off x="3916101" y="1198750"/>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03" name="Google Shape;203;p15"/>
              <p:cNvSpPr txBox="1"/>
              <p:nvPr/>
            </p:nvSpPr>
            <p:spPr>
              <a:xfrm>
                <a:off x="5749100" y="119875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04" name="Google Shape;204;p15"/>
            <p:cNvGrpSpPr/>
            <p:nvPr/>
          </p:nvGrpSpPr>
          <p:grpSpPr>
            <a:xfrm>
              <a:off x="481107" y="1509608"/>
              <a:ext cx="6636892" cy="153910"/>
              <a:chOff x="481107" y="1521616"/>
              <a:chExt cx="6636892" cy="153910"/>
            </a:xfrm>
          </p:grpSpPr>
          <p:sp>
            <p:nvSpPr>
              <p:cNvPr id="205" name="Google Shape;205;p15"/>
              <p:cNvSpPr txBox="1"/>
              <p:nvPr/>
            </p:nvSpPr>
            <p:spPr>
              <a:xfrm>
                <a:off x="481107" y="1521616"/>
                <a:ext cx="3149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Site Preparation</a:t>
                </a:r>
                <a:endParaRPr sz="1000">
                  <a:solidFill>
                    <a:srgbClr val="1C2534"/>
                  </a:solidFill>
                  <a:latin typeface="Spartan"/>
                  <a:ea typeface="Spartan"/>
                  <a:cs typeface="Spartan"/>
                  <a:sym typeface="Spartan"/>
                </a:endParaRPr>
              </a:p>
            </p:txBody>
          </p:sp>
          <p:sp>
            <p:nvSpPr>
              <p:cNvPr id="206" name="Google Shape;206;p15"/>
              <p:cNvSpPr txBox="1"/>
              <p:nvPr/>
            </p:nvSpPr>
            <p:spPr>
              <a:xfrm>
                <a:off x="3916101" y="1521625"/>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07" name="Google Shape;207;p15"/>
              <p:cNvSpPr txBox="1"/>
              <p:nvPr/>
            </p:nvSpPr>
            <p:spPr>
              <a:xfrm>
                <a:off x="5749100" y="15216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08" name="Google Shape;208;p15"/>
            <p:cNvGrpSpPr/>
            <p:nvPr/>
          </p:nvGrpSpPr>
          <p:grpSpPr>
            <a:xfrm>
              <a:off x="481107" y="1841872"/>
              <a:ext cx="6636893" cy="153907"/>
              <a:chOff x="481107" y="1876769"/>
              <a:chExt cx="6636893" cy="153907"/>
            </a:xfrm>
          </p:grpSpPr>
          <p:sp>
            <p:nvSpPr>
              <p:cNvPr id="209" name="Google Shape;209;p15"/>
              <p:cNvSpPr txBox="1"/>
              <p:nvPr/>
            </p:nvSpPr>
            <p:spPr>
              <a:xfrm>
                <a:off x="481107" y="1876769"/>
                <a:ext cx="3149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Foundation Work</a:t>
                </a:r>
                <a:endParaRPr sz="1000">
                  <a:solidFill>
                    <a:srgbClr val="1C2534"/>
                  </a:solidFill>
                  <a:latin typeface="Spartan"/>
                  <a:ea typeface="Spartan"/>
                  <a:cs typeface="Spartan"/>
                  <a:sym typeface="Spartan"/>
                </a:endParaRPr>
              </a:p>
            </p:txBody>
          </p:sp>
          <p:sp>
            <p:nvSpPr>
              <p:cNvPr id="210" name="Google Shape;210;p15"/>
              <p:cNvSpPr txBox="1"/>
              <p:nvPr/>
            </p:nvSpPr>
            <p:spPr>
              <a:xfrm>
                <a:off x="3916101" y="1876775"/>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11" name="Google Shape;211;p15"/>
              <p:cNvSpPr txBox="1"/>
              <p:nvPr/>
            </p:nvSpPr>
            <p:spPr>
              <a:xfrm>
                <a:off x="5749100" y="187677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12" name="Google Shape;212;p15"/>
            <p:cNvGrpSpPr/>
            <p:nvPr/>
          </p:nvGrpSpPr>
          <p:grpSpPr>
            <a:xfrm>
              <a:off x="481107" y="2174137"/>
              <a:ext cx="6636893" cy="153900"/>
              <a:chOff x="481107" y="2178125"/>
              <a:chExt cx="6636893" cy="153900"/>
            </a:xfrm>
          </p:grpSpPr>
          <p:sp>
            <p:nvSpPr>
              <p:cNvPr id="213" name="Google Shape;213;p15"/>
              <p:cNvSpPr txBox="1"/>
              <p:nvPr/>
            </p:nvSpPr>
            <p:spPr>
              <a:xfrm>
                <a:off x="481107" y="2178125"/>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Framing and Structural Work</a:t>
                </a:r>
                <a:endParaRPr sz="1000">
                  <a:solidFill>
                    <a:srgbClr val="1C2534"/>
                  </a:solidFill>
                  <a:latin typeface="Spartan"/>
                  <a:ea typeface="Spartan"/>
                  <a:cs typeface="Spartan"/>
                  <a:sym typeface="Spartan"/>
                </a:endParaRPr>
              </a:p>
            </p:txBody>
          </p:sp>
          <p:sp>
            <p:nvSpPr>
              <p:cNvPr id="214" name="Google Shape;214;p15"/>
              <p:cNvSpPr txBox="1"/>
              <p:nvPr/>
            </p:nvSpPr>
            <p:spPr>
              <a:xfrm>
                <a:off x="3916101" y="2178125"/>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15" name="Google Shape;215;p15"/>
              <p:cNvSpPr txBox="1"/>
              <p:nvPr/>
            </p:nvSpPr>
            <p:spPr>
              <a:xfrm>
                <a:off x="5749100" y="21781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16" name="Google Shape;216;p15"/>
            <p:cNvGrpSpPr/>
            <p:nvPr/>
          </p:nvGrpSpPr>
          <p:grpSpPr>
            <a:xfrm>
              <a:off x="481107" y="2506400"/>
              <a:ext cx="6636893" cy="153900"/>
              <a:chOff x="481107" y="2522525"/>
              <a:chExt cx="6636893" cy="153900"/>
            </a:xfrm>
          </p:grpSpPr>
          <p:sp>
            <p:nvSpPr>
              <p:cNvPr id="217" name="Google Shape;217;p15"/>
              <p:cNvSpPr txBox="1"/>
              <p:nvPr/>
            </p:nvSpPr>
            <p:spPr>
              <a:xfrm>
                <a:off x="481107" y="2522525"/>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Roofing and Exterior Work</a:t>
                </a:r>
                <a:endParaRPr sz="1000">
                  <a:solidFill>
                    <a:srgbClr val="1C2534"/>
                  </a:solidFill>
                  <a:latin typeface="Spartan"/>
                  <a:ea typeface="Spartan"/>
                  <a:cs typeface="Spartan"/>
                  <a:sym typeface="Spartan"/>
                </a:endParaRPr>
              </a:p>
            </p:txBody>
          </p:sp>
          <p:sp>
            <p:nvSpPr>
              <p:cNvPr id="218" name="Google Shape;218;p15"/>
              <p:cNvSpPr txBox="1"/>
              <p:nvPr/>
            </p:nvSpPr>
            <p:spPr>
              <a:xfrm>
                <a:off x="3916101" y="2522525"/>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19" name="Google Shape;219;p15"/>
              <p:cNvSpPr txBox="1"/>
              <p:nvPr/>
            </p:nvSpPr>
            <p:spPr>
              <a:xfrm>
                <a:off x="5749100" y="25225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20" name="Google Shape;220;p15"/>
            <p:cNvGrpSpPr/>
            <p:nvPr/>
          </p:nvGrpSpPr>
          <p:grpSpPr>
            <a:xfrm>
              <a:off x="481107" y="2838662"/>
              <a:ext cx="6636893" cy="153900"/>
              <a:chOff x="481107" y="2850800"/>
              <a:chExt cx="6636893" cy="153900"/>
            </a:xfrm>
          </p:grpSpPr>
          <p:sp>
            <p:nvSpPr>
              <p:cNvPr id="221" name="Google Shape;221;p15"/>
              <p:cNvSpPr txBox="1"/>
              <p:nvPr/>
            </p:nvSpPr>
            <p:spPr>
              <a:xfrm>
                <a:off x="481107" y="2850800"/>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Interior Work</a:t>
                </a:r>
                <a:endParaRPr sz="1000">
                  <a:solidFill>
                    <a:srgbClr val="1C2534"/>
                  </a:solidFill>
                  <a:latin typeface="Spartan"/>
                  <a:ea typeface="Spartan"/>
                  <a:cs typeface="Spartan"/>
                  <a:sym typeface="Spartan"/>
                </a:endParaRPr>
              </a:p>
            </p:txBody>
          </p:sp>
          <p:sp>
            <p:nvSpPr>
              <p:cNvPr id="222" name="Google Shape;222;p15"/>
              <p:cNvSpPr txBox="1"/>
              <p:nvPr/>
            </p:nvSpPr>
            <p:spPr>
              <a:xfrm>
                <a:off x="3916101" y="2850800"/>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23" name="Google Shape;223;p15"/>
              <p:cNvSpPr txBox="1"/>
              <p:nvPr/>
            </p:nvSpPr>
            <p:spPr>
              <a:xfrm>
                <a:off x="5749100" y="28508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24" name="Google Shape;224;p15"/>
            <p:cNvGrpSpPr/>
            <p:nvPr/>
          </p:nvGrpSpPr>
          <p:grpSpPr>
            <a:xfrm>
              <a:off x="481107" y="3170937"/>
              <a:ext cx="6636893" cy="153900"/>
              <a:chOff x="481107" y="3173675"/>
              <a:chExt cx="6636893" cy="153900"/>
            </a:xfrm>
          </p:grpSpPr>
          <p:sp>
            <p:nvSpPr>
              <p:cNvPr id="225" name="Google Shape;225;p15"/>
              <p:cNvSpPr txBox="1"/>
              <p:nvPr/>
            </p:nvSpPr>
            <p:spPr>
              <a:xfrm>
                <a:off x="481107" y="3173675"/>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Plumbing and Electrical Work</a:t>
                </a:r>
                <a:endParaRPr sz="1000">
                  <a:solidFill>
                    <a:srgbClr val="1C2534"/>
                  </a:solidFill>
                  <a:latin typeface="Spartan"/>
                  <a:ea typeface="Spartan"/>
                  <a:cs typeface="Spartan"/>
                  <a:sym typeface="Spartan"/>
                </a:endParaRPr>
              </a:p>
            </p:txBody>
          </p:sp>
          <p:sp>
            <p:nvSpPr>
              <p:cNvPr id="226" name="Google Shape;226;p15"/>
              <p:cNvSpPr txBox="1"/>
              <p:nvPr/>
            </p:nvSpPr>
            <p:spPr>
              <a:xfrm>
                <a:off x="3916101" y="3173675"/>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27" name="Google Shape;227;p15"/>
              <p:cNvSpPr txBox="1"/>
              <p:nvPr/>
            </p:nvSpPr>
            <p:spPr>
              <a:xfrm>
                <a:off x="5749100" y="317367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28" name="Google Shape;228;p15"/>
            <p:cNvGrpSpPr/>
            <p:nvPr/>
          </p:nvGrpSpPr>
          <p:grpSpPr>
            <a:xfrm>
              <a:off x="481107" y="3503212"/>
              <a:ext cx="6636893" cy="153900"/>
              <a:chOff x="481107" y="3512700"/>
              <a:chExt cx="6636893" cy="153900"/>
            </a:xfrm>
          </p:grpSpPr>
          <p:sp>
            <p:nvSpPr>
              <p:cNvPr id="229" name="Google Shape;229;p15"/>
              <p:cNvSpPr txBox="1"/>
              <p:nvPr/>
            </p:nvSpPr>
            <p:spPr>
              <a:xfrm>
                <a:off x="481107" y="3512700"/>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Finishing Touches</a:t>
                </a:r>
                <a:endParaRPr sz="1000">
                  <a:solidFill>
                    <a:srgbClr val="1C2534"/>
                  </a:solidFill>
                  <a:latin typeface="Spartan"/>
                  <a:ea typeface="Spartan"/>
                  <a:cs typeface="Spartan"/>
                  <a:sym typeface="Spartan"/>
                </a:endParaRPr>
              </a:p>
            </p:txBody>
          </p:sp>
          <p:sp>
            <p:nvSpPr>
              <p:cNvPr id="230" name="Google Shape;230;p15"/>
              <p:cNvSpPr txBox="1"/>
              <p:nvPr/>
            </p:nvSpPr>
            <p:spPr>
              <a:xfrm>
                <a:off x="3916101" y="3512700"/>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31" name="Google Shape;231;p15"/>
              <p:cNvSpPr txBox="1"/>
              <p:nvPr/>
            </p:nvSpPr>
            <p:spPr>
              <a:xfrm>
                <a:off x="5749100" y="35127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32" name="Google Shape;232;p15"/>
            <p:cNvGrpSpPr/>
            <p:nvPr/>
          </p:nvGrpSpPr>
          <p:grpSpPr>
            <a:xfrm>
              <a:off x="481107" y="3835475"/>
              <a:ext cx="6636893" cy="153900"/>
              <a:chOff x="481107" y="3851725"/>
              <a:chExt cx="6636893" cy="153900"/>
            </a:xfrm>
          </p:grpSpPr>
          <p:sp>
            <p:nvSpPr>
              <p:cNvPr id="233" name="Google Shape;233;p15"/>
              <p:cNvSpPr txBox="1"/>
              <p:nvPr/>
            </p:nvSpPr>
            <p:spPr>
              <a:xfrm>
                <a:off x="481107" y="3851725"/>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Final Inspections and Testing</a:t>
                </a:r>
                <a:endParaRPr sz="1000">
                  <a:solidFill>
                    <a:srgbClr val="1C2534"/>
                  </a:solidFill>
                  <a:latin typeface="Spartan"/>
                  <a:ea typeface="Spartan"/>
                  <a:cs typeface="Spartan"/>
                  <a:sym typeface="Spartan"/>
                </a:endParaRPr>
              </a:p>
            </p:txBody>
          </p:sp>
          <p:sp>
            <p:nvSpPr>
              <p:cNvPr id="234" name="Google Shape;234;p15"/>
              <p:cNvSpPr txBox="1"/>
              <p:nvPr/>
            </p:nvSpPr>
            <p:spPr>
              <a:xfrm>
                <a:off x="3916101" y="3851725"/>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35" name="Google Shape;235;p15"/>
              <p:cNvSpPr txBox="1"/>
              <p:nvPr/>
            </p:nvSpPr>
            <p:spPr>
              <a:xfrm>
                <a:off x="5749100" y="38517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nvGrpSpPr>
            <p:cNvPr id="236" name="Google Shape;236;p15"/>
            <p:cNvGrpSpPr/>
            <p:nvPr/>
          </p:nvGrpSpPr>
          <p:grpSpPr>
            <a:xfrm>
              <a:off x="481107" y="4167737"/>
              <a:ext cx="6636893" cy="153900"/>
              <a:chOff x="481107" y="4174600"/>
              <a:chExt cx="6636893" cy="153900"/>
            </a:xfrm>
          </p:grpSpPr>
          <p:sp>
            <p:nvSpPr>
              <p:cNvPr id="237" name="Google Shape;237;p15"/>
              <p:cNvSpPr txBox="1"/>
              <p:nvPr/>
            </p:nvSpPr>
            <p:spPr>
              <a:xfrm>
                <a:off x="481107" y="4174600"/>
                <a:ext cx="3070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Project Completion</a:t>
                </a:r>
                <a:endParaRPr sz="1000">
                  <a:solidFill>
                    <a:srgbClr val="1C2534"/>
                  </a:solidFill>
                  <a:latin typeface="Spartan"/>
                  <a:ea typeface="Spartan"/>
                  <a:cs typeface="Spartan"/>
                  <a:sym typeface="Spartan"/>
                </a:endParaRPr>
              </a:p>
            </p:txBody>
          </p:sp>
          <p:sp>
            <p:nvSpPr>
              <p:cNvPr id="238" name="Google Shape;238;p15"/>
              <p:cNvSpPr txBox="1"/>
              <p:nvPr/>
            </p:nvSpPr>
            <p:spPr>
              <a:xfrm>
                <a:off x="3916101" y="4174600"/>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sp>
            <p:nvSpPr>
              <p:cNvPr id="239" name="Google Shape;239;p15"/>
              <p:cNvSpPr txBox="1"/>
              <p:nvPr/>
            </p:nvSpPr>
            <p:spPr>
              <a:xfrm>
                <a:off x="5749100" y="41746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Date]</a:t>
                </a:r>
                <a:endParaRPr sz="1000">
                  <a:solidFill>
                    <a:srgbClr val="1C2534"/>
                  </a:solidFill>
                  <a:latin typeface="Spartan"/>
                  <a:ea typeface="Spartan"/>
                  <a:cs typeface="Spartan"/>
                  <a:sym typeface="Spartan"/>
                </a:endParaRPr>
              </a:p>
            </p:txBody>
          </p:sp>
        </p:grpSp>
      </p:grpSp>
      <p:sp>
        <p:nvSpPr>
          <p:cNvPr id="240" name="Google Shape;240;p15"/>
          <p:cNvSpPr txBox="1"/>
          <p:nvPr/>
        </p:nvSpPr>
        <p:spPr>
          <a:xfrm>
            <a:off x="353331" y="4977011"/>
            <a:ext cx="6839100" cy="389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100">
                <a:solidFill>
                  <a:srgbClr val="1C2534"/>
                </a:solidFill>
                <a:latin typeface="Spartan"/>
                <a:ea typeface="Spartan"/>
                <a:cs typeface="Spartan"/>
                <a:sym typeface="Spartan"/>
              </a:rPr>
              <a:t>Note: </a:t>
            </a:r>
            <a:r>
              <a:rPr lang="uk" sz="1100">
                <a:solidFill>
                  <a:srgbClr val="1C2534"/>
                </a:solidFill>
                <a:latin typeface="Spartan"/>
                <a:ea typeface="Spartan"/>
                <a:cs typeface="Spartan"/>
                <a:sym typeface="Spartan"/>
              </a:rPr>
              <a:t>The proposed timeline is subject to change based on factors such as weather conditions, material availability, and client approvals.</a:t>
            </a:r>
            <a:endParaRPr sz="1100">
              <a:solidFill>
                <a:srgbClr val="1C2534"/>
              </a:solidFill>
              <a:latin typeface="Spartan"/>
              <a:ea typeface="Spartan"/>
              <a:cs typeface="Spartan"/>
              <a:sym typeface="Spartan"/>
            </a:endParaRPr>
          </a:p>
        </p:txBody>
      </p:sp>
      <p:grpSp>
        <p:nvGrpSpPr>
          <p:cNvPr id="241" name="Google Shape;241;p15"/>
          <p:cNvGrpSpPr/>
          <p:nvPr/>
        </p:nvGrpSpPr>
        <p:grpSpPr>
          <a:xfrm>
            <a:off x="360000" y="5688550"/>
            <a:ext cx="6844775" cy="184800"/>
            <a:chOff x="360000" y="344128"/>
            <a:chExt cx="6844775" cy="184800"/>
          </a:xfrm>
        </p:grpSpPr>
        <p:sp>
          <p:nvSpPr>
            <p:cNvPr id="242" name="Google Shape;242;p15"/>
            <p:cNvSpPr txBox="1"/>
            <p:nvPr/>
          </p:nvSpPr>
          <p:spPr>
            <a:xfrm>
              <a:off x="360000" y="344128"/>
              <a:ext cx="2546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4. Budget and Cost Estimates</a:t>
              </a:r>
              <a:endParaRPr b="1" sz="1200">
                <a:solidFill>
                  <a:srgbClr val="1C2534"/>
                </a:solidFill>
                <a:latin typeface="Spartan"/>
                <a:ea typeface="Spartan"/>
                <a:cs typeface="Spartan"/>
                <a:sym typeface="Spartan"/>
              </a:endParaRPr>
            </a:p>
          </p:txBody>
        </p:sp>
        <p:cxnSp>
          <p:nvCxnSpPr>
            <p:cNvPr id="243" name="Google Shape;243;p15"/>
            <p:cNvCxnSpPr/>
            <p:nvPr/>
          </p:nvCxnSpPr>
          <p:spPr>
            <a:xfrm>
              <a:off x="2897975" y="492878"/>
              <a:ext cx="4306800" cy="0"/>
            </a:xfrm>
            <a:prstGeom prst="straightConnector1">
              <a:avLst/>
            </a:prstGeom>
            <a:noFill/>
            <a:ln cap="flat" cmpd="sng" w="19050">
              <a:solidFill>
                <a:srgbClr val="1C2534"/>
              </a:solidFill>
              <a:prstDash val="solid"/>
              <a:round/>
              <a:headEnd len="med" w="med" type="none"/>
              <a:tailEnd len="med" w="med" type="none"/>
            </a:ln>
          </p:spPr>
        </p:cxnSp>
      </p:grpSp>
      <p:grpSp>
        <p:nvGrpSpPr>
          <p:cNvPr id="244" name="Google Shape;244;p15"/>
          <p:cNvGrpSpPr/>
          <p:nvPr/>
        </p:nvGrpSpPr>
        <p:grpSpPr>
          <a:xfrm>
            <a:off x="365500" y="6103097"/>
            <a:ext cx="6839100" cy="3653125"/>
            <a:chOff x="365500" y="758675"/>
            <a:chExt cx="6839100" cy="3653125"/>
          </a:xfrm>
        </p:grpSpPr>
        <p:grpSp>
          <p:nvGrpSpPr>
            <p:cNvPr id="245" name="Google Shape;245;p15"/>
            <p:cNvGrpSpPr/>
            <p:nvPr/>
          </p:nvGrpSpPr>
          <p:grpSpPr>
            <a:xfrm>
              <a:off x="365500" y="758675"/>
              <a:ext cx="6839100" cy="3653125"/>
              <a:chOff x="365500" y="758675"/>
              <a:chExt cx="6839100" cy="3653125"/>
            </a:xfrm>
          </p:grpSpPr>
          <p:sp>
            <p:nvSpPr>
              <p:cNvPr id="246" name="Google Shape;246;p15"/>
              <p:cNvSpPr/>
              <p:nvPr/>
            </p:nvSpPr>
            <p:spPr>
              <a:xfrm>
                <a:off x="365500" y="759003"/>
                <a:ext cx="6834600" cy="3649200"/>
              </a:xfrm>
              <a:prstGeom prst="rect">
                <a:avLst/>
              </a:prstGeom>
              <a:noFill/>
              <a:ln cap="flat" cmpd="sng" w="9525">
                <a:solidFill>
                  <a:srgbClr val="E9E9E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247" name="Google Shape;247;p15"/>
              <p:cNvCxnSpPr/>
              <p:nvPr/>
            </p:nvCxnSpPr>
            <p:spPr>
              <a:xfrm>
                <a:off x="365500" y="75867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48" name="Google Shape;248;p15"/>
              <p:cNvCxnSpPr/>
              <p:nvPr/>
            </p:nvCxnSpPr>
            <p:spPr>
              <a:xfrm>
                <a:off x="365500" y="10854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49" name="Google Shape;249;p15"/>
              <p:cNvCxnSpPr/>
              <p:nvPr/>
            </p:nvCxnSpPr>
            <p:spPr>
              <a:xfrm>
                <a:off x="365500" y="14232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0" name="Google Shape;250;p15"/>
              <p:cNvCxnSpPr/>
              <p:nvPr/>
            </p:nvCxnSpPr>
            <p:spPr>
              <a:xfrm>
                <a:off x="365500" y="17499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1" name="Google Shape;251;p15"/>
              <p:cNvCxnSpPr/>
              <p:nvPr/>
            </p:nvCxnSpPr>
            <p:spPr>
              <a:xfrm>
                <a:off x="365500" y="20877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2" name="Google Shape;252;p15"/>
              <p:cNvCxnSpPr/>
              <p:nvPr/>
            </p:nvCxnSpPr>
            <p:spPr>
              <a:xfrm>
                <a:off x="365500" y="241445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3" name="Google Shape;253;p15"/>
              <p:cNvCxnSpPr/>
              <p:nvPr/>
            </p:nvCxnSpPr>
            <p:spPr>
              <a:xfrm>
                <a:off x="365500" y="275225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4" name="Google Shape;254;p15"/>
              <p:cNvCxnSpPr/>
              <p:nvPr/>
            </p:nvCxnSpPr>
            <p:spPr>
              <a:xfrm>
                <a:off x="365500" y="307897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5" name="Google Shape;255;p15"/>
              <p:cNvCxnSpPr/>
              <p:nvPr/>
            </p:nvCxnSpPr>
            <p:spPr>
              <a:xfrm>
                <a:off x="365500" y="34168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6" name="Google Shape;256;p15"/>
              <p:cNvCxnSpPr/>
              <p:nvPr/>
            </p:nvCxnSpPr>
            <p:spPr>
              <a:xfrm>
                <a:off x="365500" y="37435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7" name="Google Shape;257;p15"/>
              <p:cNvCxnSpPr/>
              <p:nvPr/>
            </p:nvCxnSpPr>
            <p:spPr>
              <a:xfrm>
                <a:off x="365500" y="40813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258" name="Google Shape;258;p15"/>
              <p:cNvCxnSpPr/>
              <p:nvPr/>
            </p:nvCxnSpPr>
            <p:spPr>
              <a:xfrm>
                <a:off x="2559060" y="759000"/>
                <a:ext cx="0" cy="3651900"/>
              </a:xfrm>
              <a:prstGeom prst="straightConnector1">
                <a:avLst/>
              </a:prstGeom>
              <a:noFill/>
              <a:ln cap="flat" cmpd="sng" w="9525">
                <a:solidFill>
                  <a:srgbClr val="E9E9E9"/>
                </a:solidFill>
                <a:prstDash val="solid"/>
                <a:round/>
                <a:headEnd len="med" w="med" type="none"/>
                <a:tailEnd len="med" w="med" type="none"/>
              </a:ln>
            </p:spPr>
          </p:cxnSp>
          <p:cxnSp>
            <p:nvCxnSpPr>
              <p:cNvPr id="259" name="Google Shape;259;p15"/>
              <p:cNvCxnSpPr/>
              <p:nvPr/>
            </p:nvCxnSpPr>
            <p:spPr>
              <a:xfrm>
                <a:off x="5457225" y="759000"/>
                <a:ext cx="0" cy="3652800"/>
              </a:xfrm>
              <a:prstGeom prst="straightConnector1">
                <a:avLst/>
              </a:prstGeom>
              <a:noFill/>
              <a:ln cap="flat" cmpd="sng" w="9525">
                <a:solidFill>
                  <a:srgbClr val="E9E9E9"/>
                </a:solidFill>
                <a:prstDash val="solid"/>
                <a:round/>
                <a:headEnd len="med" w="med" type="none"/>
                <a:tailEnd len="med" w="med" type="none"/>
              </a:ln>
            </p:spPr>
          </p:cxnSp>
        </p:grpSp>
        <p:grpSp>
          <p:nvGrpSpPr>
            <p:cNvPr id="260" name="Google Shape;260;p15"/>
            <p:cNvGrpSpPr/>
            <p:nvPr/>
          </p:nvGrpSpPr>
          <p:grpSpPr>
            <a:xfrm>
              <a:off x="481101" y="856700"/>
              <a:ext cx="6640199" cy="153903"/>
              <a:chOff x="481101" y="856700"/>
              <a:chExt cx="6640199" cy="153903"/>
            </a:xfrm>
          </p:grpSpPr>
          <p:sp>
            <p:nvSpPr>
              <p:cNvPr id="261" name="Google Shape;261;p15"/>
              <p:cNvSpPr txBox="1"/>
              <p:nvPr/>
            </p:nvSpPr>
            <p:spPr>
              <a:xfrm>
                <a:off x="481101" y="856703"/>
                <a:ext cx="163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Item</a:t>
                </a:r>
                <a:endParaRPr b="1" sz="1000">
                  <a:solidFill>
                    <a:srgbClr val="1C2534"/>
                  </a:solidFill>
                  <a:latin typeface="Spartan"/>
                  <a:ea typeface="Spartan"/>
                  <a:cs typeface="Spartan"/>
                  <a:sym typeface="Spartan"/>
                </a:endParaRPr>
              </a:p>
            </p:txBody>
          </p:sp>
          <p:sp>
            <p:nvSpPr>
              <p:cNvPr id="262" name="Google Shape;262;p15"/>
              <p:cNvSpPr txBox="1"/>
              <p:nvPr/>
            </p:nvSpPr>
            <p:spPr>
              <a:xfrm>
                <a:off x="2702086" y="856700"/>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Description</a:t>
                </a:r>
                <a:endParaRPr b="1" sz="1000">
                  <a:solidFill>
                    <a:srgbClr val="1C2534"/>
                  </a:solidFill>
                  <a:latin typeface="Spartan"/>
                  <a:ea typeface="Spartan"/>
                  <a:cs typeface="Spartan"/>
                  <a:sym typeface="Spartan"/>
                </a:endParaRPr>
              </a:p>
            </p:txBody>
          </p:sp>
          <p:sp>
            <p:nvSpPr>
              <p:cNvPr id="263" name="Google Shape;263;p15"/>
              <p:cNvSpPr txBox="1"/>
              <p:nvPr/>
            </p:nvSpPr>
            <p:spPr>
              <a:xfrm>
                <a:off x="5596700" y="856703"/>
                <a:ext cx="1524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Estimated Cost (USD)</a:t>
                </a:r>
                <a:endParaRPr b="1" sz="1000">
                  <a:solidFill>
                    <a:srgbClr val="1C2534"/>
                  </a:solidFill>
                  <a:latin typeface="Spartan"/>
                  <a:ea typeface="Spartan"/>
                  <a:cs typeface="Spartan"/>
                  <a:sym typeface="Spartan"/>
                </a:endParaRPr>
              </a:p>
            </p:txBody>
          </p:sp>
        </p:grpSp>
        <p:grpSp>
          <p:nvGrpSpPr>
            <p:cNvPr id="264" name="Google Shape;264;p15"/>
            <p:cNvGrpSpPr/>
            <p:nvPr/>
          </p:nvGrpSpPr>
          <p:grpSpPr>
            <a:xfrm>
              <a:off x="481103" y="1177353"/>
              <a:ext cx="6484497" cy="153904"/>
              <a:chOff x="481103" y="1198747"/>
              <a:chExt cx="6484497" cy="153904"/>
            </a:xfrm>
          </p:grpSpPr>
          <p:sp>
            <p:nvSpPr>
              <p:cNvPr id="265" name="Google Shape;265;p15"/>
              <p:cNvSpPr txBox="1"/>
              <p:nvPr/>
            </p:nvSpPr>
            <p:spPr>
              <a:xfrm>
                <a:off x="481103" y="1198747"/>
                <a:ext cx="1943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Labor</a:t>
                </a:r>
                <a:endParaRPr sz="1000">
                  <a:solidFill>
                    <a:srgbClr val="1C2534"/>
                  </a:solidFill>
                  <a:latin typeface="Spartan"/>
                  <a:ea typeface="Spartan"/>
                  <a:cs typeface="Spartan"/>
                  <a:sym typeface="Spartan"/>
                </a:endParaRPr>
              </a:p>
            </p:txBody>
          </p:sp>
          <p:sp>
            <p:nvSpPr>
              <p:cNvPr id="266" name="Google Shape;266;p15"/>
              <p:cNvSpPr txBox="1"/>
              <p:nvPr/>
            </p:nvSpPr>
            <p:spPr>
              <a:xfrm>
                <a:off x="2702067" y="1198747"/>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Construction labor costs</a:t>
                </a:r>
                <a:endParaRPr sz="1000">
                  <a:solidFill>
                    <a:srgbClr val="1C2534"/>
                  </a:solidFill>
                  <a:latin typeface="Spartan"/>
                  <a:ea typeface="Spartan"/>
                  <a:cs typeface="Spartan"/>
                  <a:sym typeface="Spartan"/>
                </a:endParaRPr>
              </a:p>
            </p:txBody>
          </p:sp>
          <p:sp>
            <p:nvSpPr>
              <p:cNvPr id="267" name="Google Shape;267;p15"/>
              <p:cNvSpPr txBox="1"/>
              <p:nvPr/>
            </p:nvSpPr>
            <p:spPr>
              <a:xfrm>
                <a:off x="5596700" y="119875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68" name="Google Shape;268;p15"/>
            <p:cNvGrpSpPr/>
            <p:nvPr/>
          </p:nvGrpSpPr>
          <p:grpSpPr>
            <a:xfrm>
              <a:off x="481103" y="1509615"/>
              <a:ext cx="6484497" cy="153903"/>
              <a:chOff x="481103" y="1521623"/>
              <a:chExt cx="6484497" cy="153903"/>
            </a:xfrm>
          </p:grpSpPr>
          <p:sp>
            <p:nvSpPr>
              <p:cNvPr id="269" name="Google Shape;269;p15"/>
              <p:cNvSpPr txBox="1"/>
              <p:nvPr/>
            </p:nvSpPr>
            <p:spPr>
              <a:xfrm>
                <a:off x="481103" y="1521623"/>
                <a:ext cx="1977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Materials</a:t>
                </a:r>
                <a:endParaRPr sz="1000">
                  <a:solidFill>
                    <a:srgbClr val="1C2534"/>
                  </a:solidFill>
                  <a:latin typeface="Spartan"/>
                  <a:ea typeface="Spartan"/>
                  <a:cs typeface="Spartan"/>
                  <a:sym typeface="Spartan"/>
                </a:endParaRPr>
              </a:p>
            </p:txBody>
          </p:sp>
          <p:sp>
            <p:nvSpPr>
              <p:cNvPr id="270" name="Google Shape;270;p15"/>
              <p:cNvSpPr txBox="1"/>
              <p:nvPr/>
            </p:nvSpPr>
            <p:spPr>
              <a:xfrm>
                <a:off x="2702067" y="1521623"/>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Building materials costs</a:t>
                </a:r>
                <a:endParaRPr sz="1000">
                  <a:solidFill>
                    <a:srgbClr val="1C2534"/>
                  </a:solidFill>
                  <a:latin typeface="Spartan"/>
                  <a:ea typeface="Spartan"/>
                  <a:cs typeface="Spartan"/>
                  <a:sym typeface="Spartan"/>
                </a:endParaRPr>
              </a:p>
            </p:txBody>
          </p:sp>
          <p:sp>
            <p:nvSpPr>
              <p:cNvPr id="271" name="Google Shape;271;p15"/>
              <p:cNvSpPr txBox="1"/>
              <p:nvPr/>
            </p:nvSpPr>
            <p:spPr>
              <a:xfrm>
                <a:off x="5596700" y="15216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72" name="Google Shape;272;p15"/>
            <p:cNvGrpSpPr/>
            <p:nvPr/>
          </p:nvGrpSpPr>
          <p:grpSpPr>
            <a:xfrm>
              <a:off x="481103" y="1841876"/>
              <a:ext cx="6484497" cy="153902"/>
              <a:chOff x="481103" y="1876773"/>
              <a:chExt cx="6484497" cy="153902"/>
            </a:xfrm>
          </p:grpSpPr>
          <p:sp>
            <p:nvSpPr>
              <p:cNvPr id="273" name="Google Shape;273;p15"/>
              <p:cNvSpPr txBox="1"/>
              <p:nvPr/>
            </p:nvSpPr>
            <p:spPr>
              <a:xfrm>
                <a:off x="481103" y="1876774"/>
                <a:ext cx="1977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Equipment</a:t>
                </a:r>
                <a:endParaRPr sz="1000">
                  <a:solidFill>
                    <a:srgbClr val="1C2534"/>
                  </a:solidFill>
                  <a:latin typeface="Spartan"/>
                  <a:ea typeface="Spartan"/>
                  <a:cs typeface="Spartan"/>
                  <a:sym typeface="Spartan"/>
                </a:endParaRPr>
              </a:p>
            </p:txBody>
          </p:sp>
          <p:sp>
            <p:nvSpPr>
              <p:cNvPr id="274" name="Google Shape;274;p15"/>
              <p:cNvSpPr txBox="1"/>
              <p:nvPr/>
            </p:nvSpPr>
            <p:spPr>
              <a:xfrm>
                <a:off x="2702067" y="1876773"/>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Rental of construction equipment</a:t>
                </a:r>
                <a:endParaRPr sz="1000">
                  <a:solidFill>
                    <a:srgbClr val="1C2534"/>
                  </a:solidFill>
                  <a:latin typeface="Spartan"/>
                  <a:ea typeface="Spartan"/>
                  <a:cs typeface="Spartan"/>
                  <a:sym typeface="Spartan"/>
                </a:endParaRPr>
              </a:p>
            </p:txBody>
          </p:sp>
          <p:sp>
            <p:nvSpPr>
              <p:cNvPr id="275" name="Google Shape;275;p15"/>
              <p:cNvSpPr txBox="1"/>
              <p:nvPr/>
            </p:nvSpPr>
            <p:spPr>
              <a:xfrm>
                <a:off x="5596700" y="187677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76" name="Google Shape;276;p15"/>
            <p:cNvGrpSpPr/>
            <p:nvPr/>
          </p:nvGrpSpPr>
          <p:grpSpPr>
            <a:xfrm>
              <a:off x="481103" y="2174136"/>
              <a:ext cx="6484497" cy="153904"/>
              <a:chOff x="481103" y="2178124"/>
              <a:chExt cx="6484497" cy="153904"/>
            </a:xfrm>
          </p:grpSpPr>
          <p:sp>
            <p:nvSpPr>
              <p:cNvPr id="277" name="Google Shape;277;p15"/>
              <p:cNvSpPr txBox="1"/>
              <p:nvPr/>
            </p:nvSpPr>
            <p:spPr>
              <a:xfrm>
                <a:off x="481103" y="2178128"/>
                <a:ext cx="1927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Subcontractors</a:t>
                </a:r>
                <a:endParaRPr sz="1000">
                  <a:solidFill>
                    <a:srgbClr val="1C2534"/>
                  </a:solidFill>
                  <a:latin typeface="Spartan"/>
                  <a:ea typeface="Spartan"/>
                  <a:cs typeface="Spartan"/>
                  <a:sym typeface="Spartan"/>
                </a:endParaRPr>
              </a:p>
            </p:txBody>
          </p:sp>
          <p:sp>
            <p:nvSpPr>
              <p:cNvPr id="278" name="Google Shape;278;p15"/>
              <p:cNvSpPr txBox="1"/>
              <p:nvPr/>
            </p:nvSpPr>
            <p:spPr>
              <a:xfrm>
                <a:off x="2702067" y="2178124"/>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Fees for subcontracted work</a:t>
                </a:r>
                <a:endParaRPr sz="1000">
                  <a:solidFill>
                    <a:srgbClr val="1C2534"/>
                  </a:solidFill>
                  <a:latin typeface="Spartan"/>
                  <a:ea typeface="Spartan"/>
                  <a:cs typeface="Spartan"/>
                  <a:sym typeface="Spartan"/>
                </a:endParaRPr>
              </a:p>
            </p:txBody>
          </p:sp>
          <p:sp>
            <p:nvSpPr>
              <p:cNvPr id="279" name="Google Shape;279;p15"/>
              <p:cNvSpPr txBox="1"/>
              <p:nvPr/>
            </p:nvSpPr>
            <p:spPr>
              <a:xfrm>
                <a:off x="5596700" y="21781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80" name="Google Shape;280;p15"/>
            <p:cNvGrpSpPr/>
            <p:nvPr/>
          </p:nvGrpSpPr>
          <p:grpSpPr>
            <a:xfrm>
              <a:off x="481103" y="2506400"/>
              <a:ext cx="6484497" cy="153902"/>
              <a:chOff x="481103" y="2522525"/>
              <a:chExt cx="6484497" cy="153902"/>
            </a:xfrm>
          </p:grpSpPr>
          <p:sp>
            <p:nvSpPr>
              <p:cNvPr id="281" name="Google Shape;281;p15"/>
              <p:cNvSpPr txBox="1"/>
              <p:nvPr/>
            </p:nvSpPr>
            <p:spPr>
              <a:xfrm>
                <a:off x="481103" y="2522526"/>
                <a:ext cx="1927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Permits and Fees</a:t>
                </a:r>
                <a:endParaRPr sz="1000">
                  <a:solidFill>
                    <a:srgbClr val="1C2534"/>
                  </a:solidFill>
                  <a:latin typeface="Spartan"/>
                  <a:ea typeface="Spartan"/>
                  <a:cs typeface="Spartan"/>
                  <a:sym typeface="Spartan"/>
                </a:endParaRPr>
              </a:p>
            </p:txBody>
          </p:sp>
          <p:sp>
            <p:nvSpPr>
              <p:cNvPr id="282" name="Google Shape;282;p15"/>
              <p:cNvSpPr txBox="1"/>
              <p:nvPr/>
            </p:nvSpPr>
            <p:spPr>
              <a:xfrm>
                <a:off x="2702067" y="2522525"/>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Building permits, inspection fees, etc.</a:t>
                </a:r>
                <a:endParaRPr sz="1000">
                  <a:solidFill>
                    <a:srgbClr val="1C2534"/>
                  </a:solidFill>
                  <a:latin typeface="Spartan"/>
                  <a:ea typeface="Spartan"/>
                  <a:cs typeface="Spartan"/>
                  <a:sym typeface="Spartan"/>
                </a:endParaRPr>
              </a:p>
            </p:txBody>
          </p:sp>
          <p:sp>
            <p:nvSpPr>
              <p:cNvPr id="283" name="Google Shape;283;p15"/>
              <p:cNvSpPr txBox="1"/>
              <p:nvPr/>
            </p:nvSpPr>
            <p:spPr>
              <a:xfrm>
                <a:off x="5596700" y="25225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84" name="Google Shape;284;p15"/>
            <p:cNvGrpSpPr/>
            <p:nvPr/>
          </p:nvGrpSpPr>
          <p:grpSpPr>
            <a:xfrm>
              <a:off x="481103" y="2838662"/>
              <a:ext cx="6484497" cy="153901"/>
              <a:chOff x="481103" y="2850800"/>
              <a:chExt cx="6484497" cy="153901"/>
            </a:xfrm>
          </p:grpSpPr>
          <p:sp>
            <p:nvSpPr>
              <p:cNvPr id="285" name="Google Shape;285;p15"/>
              <p:cNvSpPr txBox="1"/>
              <p:nvPr/>
            </p:nvSpPr>
            <p:spPr>
              <a:xfrm>
                <a:off x="481103" y="2850800"/>
                <a:ext cx="1927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Site Preparation</a:t>
                </a:r>
                <a:endParaRPr sz="1000">
                  <a:solidFill>
                    <a:srgbClr val="1C2534"/>
                  </a:solidFill>
                  <a:latin typeface="Spartan"/>
                  <a:ea typeface="Spartan"/>
                  <a:cs typeface="Spartan"/>
                  <a:sym typeface="Spartan"/>
                </a:endParaRPr>
              </a:p>
            </p:txBody>
          </p:sp>
          <p:sp>
            <p:nvSpPr>
              <p:cNvPr id="286" name="Google Shape;286;p15"/>
              <p:cNvSpPr txBox="1"/>
              <p:nvPr/>
            </p:nvSpPr>
            <p:spPr>
              <a:xfrm>
                <a:off x="2702067" y="2850801"/>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Clearing, grading, and excavation</a:t>
                </a:r>
                <a:endParaRPr sz="1000">
                  <a:solidFill>
                    <a:srgbClr val="1C2534"/>
                  </a:solidFill>
                  <a:latin typeface="Spartan"/>
                  <a:ea typeface="Spartan"/>
                  <a:cs typeface="Spartan"/>
                  <a:sym typeface="Spartan"/>
                </a:endParaRPr>
              </a:p>
            </p:txBody>
          </p:sp>
          <p:sp>
            <p:nvSpPr>
              <p:cNvPr id="287" name="Google Shape;287;p15"/>
              <p:cNvSpPr txBox="1"/>
              <p:nvPr/>
            </p:nvSpPr>
            <p:spPr>
              <a:xfrm>
                <a:off x="5596700" y="28508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88" name="Google Shape;288;p15"/>
            <p:cNvGrpSpPr/>
            <p:nvPr/>
          </p:nvGrpSpPr>
          <p:grpSpPr>
            <a:xfrm>
              <a:off x="481103" y="3170935"/>
              <a:ext cx="6484497" cy="153904"/>
              <a:chOff x="481103" y="3173673"/>
              <a:chExt cx="6484497" cy="153904"/>
            </a:xfrm>
          </p:grpSpPr>
          <p:sp>
            <p:nvSpPr>
              <p:cNvPr id="289" name="Google Shape;289;p15"/>
              <p:cNvSpPr txBox="1"/>
              <p:nvPr/>
            </p:nvSpPr>
            <p:spPr>
              <a:xfrm>
                <a:off x="481103" y="3173673"/>
                <a:ext cx="1927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Foundation</a:t>
                </a:r>
                <a:endParaRPr sz="1000">
                  <a:solidFill>
                    <a:srgbClr val="1C2534"/>
                  </a:solidFill>
                  <a:latin typeface="Spartan"/>
                  <a:ea typeface="Spartan"/>
                  <a:cs typeface="Spartan"/>
                  <a:sym typeface="Spartan"/>
                </a:endParaRPr>
              </a:p>
            </p:txBody>
          </p:sp>
          <p:sp>
            <p:nvSpPr>
              <p:cNvPr id="290" name="Google Shape;290;p15"/>
              <p:cNvSpPr txBox="1"/>
              <p:nvPr/>
            </p:nvSpPr>
            <p:spPr>
              <a:xfrm>
                <a:off x="2702067" y="3173676"/>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Rebar, and foundation materials</a:t>
                </a:r>
                <a:endParaRPr sz="1000">
                  <a:solidFill>
                    <a:srgbClr val="1C2534"/>
                  </a:solidFill>
                  <a:latin typeface="Spartan"/>
                  <a:ea typeface="Spartan"/>
                  <a:cs typeface="Spartan"/>
                  <a:sym typeface="Spartan"/>
                </a:endParaRPr>
              </a:p>
            </p:txBody>
          </p:sp>
          <p:sp>
            <p:nvSpPr>
              <p:cNvPr id="291" name="Google Shape;291;p15"/>
              <p:cNvSpPr txBox="1"/>
              <p:nvPr/>
            </p:nvSpPr>
            <p:spPr>
              <a:xfrm>
                <a:off x="5596700" y="317367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92" name="Google Shape;292;p15"/>
            <p:cNvGrpSpPr/>
            <p:nvPr/>
          </p:nvGrpSpPr>
          <p:grpSpPr>
            <a:xfrm>
              <a:off x="481100" y="3503203"/>
              <a:ext cx="6484500" cy="153911"/>
              <a:chOff x="481100" y="3512691"/>
              <a:chExt cx="6484500" cy="153911"/>
            </a:xfrm>
          </p:grpSpPr>
          <p:sp>
            <p:nvSpPr>
              <p:cNvPr id="293" name="Google Shape;293;p15"/>
              <p:cNvSpPr txBox="1"/>
              <p:nvPr/>
            </p:nvSpPr>
            <p:spPr>
              <a:xfrm>
                <a:off x="481100" y="3512691"/>
                <a:ext cx="20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Framing and Structural Work</a:t>
                </a:r>
                <a:endParaRPr sz="1000">
                  <a:solidFill>
                    <a:srgbClr val="1C2534"/>
                  </a:solidFill>
                  <a:latin typeface="Spartan"/>
                  <a:ea typeface="Spartan"/>
                  <a:cs typeface="Spartan"/>
                  <a:sym typeface="Spartan"/>
                </a:endParaRPr>
              </a:p>
            </p:txBody>
          </p:sp>
          <p:sp>
            <p:nvSpPr>
              <p:cNvPr id="294" name="Google Shape;294;p15"/>
              <p:cNvSpPr txBox="1"/>
              <p:nvPr/>
            </p:nvSpPr>
            <p:spPr>
              <a:xfrm>
                <a:off x="2702067" y="3512702"/>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Roofing materials, siding, windows, etc.</a:t>
                </a:r>
                <a:endParaRPr sz="1000">
                  <a:solidFill>
                    <a:srgbClr val="1C2534"/>
                  </a:solidFill>
                  <a:latin typeface="Spartan"/>
                  <a:ea typeface="Spartan"/>
                  <a:cs typeface="Spartan"/>
                  <a:sym typeface="Spartan"/>
                </a:endParaRPr>
              </a:p>
            </p:txBody>
          </p:sp>
          <p:sp>
            <p:nvSpPr>
              <p:cNvPr id="295" name="Google Shape;295;p15"/>
              <p:cNvSpPr txBox="1"/>
              <p:nvPr/>
            </p:nvSpPr>
            <p:spPr>
              <a:xfrm>
                <a:off x="5596700" y="35127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296" name="Google Shape;296;p15"/>
            <p:cNvGrpSpPr/>
            <p:nvPr/>
          </p:nvGrpSpPr>
          <p:grpSpPr>
            <a:xfrm>
              <a:off x="481100" y="3835475"/>
              <a:ext cx="6484500" cy="153903"/>
              <a:chOff x="481100" y="3851725"/>
              <a:chExt cx="6484500" cy="153903"/>
            </a:xfrm>
          </p:grpSpPr>
          <p:sp>
            <p:nvSpPr>
              <p:cNvPr id="297" name="Google Shape;297;p15"/>
              <p:cNvSpPr txBox="1"/>
              <p:nvPr/>
            </p:nvSpPr>
            <p:spPr>
              <a:xfrm>
                <a:off x="481100" y="3851728"/>
                <a:ext cx="20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Roofing and Exterior Work</a:t>
                </a:r>
                <a:endParaRPr sz="1000">
                  <a:solidFill>
                    <a:srgbClr val="1C2534"/>
                  </a:solidFill>
                  <a:latin typeface="Spartan"/>
                  <a:ea typeface="Spartan"/>
                  <a:cs typeface="Spartan"/>
                  <a:sym typeface="Spartan"/>
                </a:endParaRPr>
              </a:p>
            </p:txBody>
          </p:sp>
          <p:sp>
            <p:nvSpPr>
              <p:cNvPr id="298" name="Google Shape;298;p15"/>
              <p:cNvSpPr txBox="1"/>
              <p:nvPr/>
            </p:nvSpPr>
            <p:spPr>
              <a:xfrm>
                <a:off x="2702067" y="3851728"/>
                <a:ext cx="2698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Pipes, wiring, fixtures, etc.</a:t>
                </a:r>
                <a:endParaRPr sz="1000">
                  <a:solidFill>
                    <a:srgbClr val="1C2534"/>
                  </a:solidFill>
                  <a:latin typeface="Spartan"/>
                  <a:ea typeface="Spartan"/>
                  <a:cs typeface="Spartan"/>
                  <a:sym typeface="Spartan"/>
                </a:endParaRPr>
              </a:p>
            </p:txBody>
          </p:sp>
          <p:sp>
            <p:nvSpPr>
              <p:cNvPr id="299" name="Google Shape;299;p15"/>
              <p:cNvSpPr txBox="1"/>
              <p:nvPr/>
            </p:nvSpPr>
            <p:spPr>
              <a:xfrm>
                <a:off x="5596700" y="3851725"/>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nvGrpSpPr>
            <p:cNvPr id="300" name="Google Shape;300;p15"/>
            <p:cNvGrpSpPr/>
            <p:nvPr/>
          </p:nvGrpSpPr>
          <p:grpSpPr>
            <a:xfrm>
              <a:off x="481102" y="4167728"/>
              <a:ext cx="6484497" cy="153910"/>
              <a:chOff x="481102" y="4174591"/>
              <a:chExt cx="6484497" cy="153910"/>
            </a:xfrm>
          </p:grpSpPr>
          <p:sp>
            <p:nvSpPr>
              <p:cNvPr id="301" name="Google Shape;301;p15"/>
              <p:cNvSpPr txBox="1"/>
              <p:nvPr/>
            </p:nvSpPr>
            <p:spPr>
              <a:xfrm>
                <a:off x="481102" y="4174592"/>
                <a:ext cx="1927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302" name="Google Shape;302;p15"/>
              <p:cNvSpPr txBox="1"/>
              <p:nvPr/>
            </p:nvSpPr>
            <p:spPr>
              <a:xfrm>
                <a:off x="2709199" y="4174591"/>
                <a:ext cx="2691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t/>
                </a:r>
                <a:endParaRPr sz="1000">
                  <a:solidFill>
                    <a:srgbClr val="1C2534"/>
                  </a:solidFill>
                  <a:latin typeface="Spartan"/>
                  <a:ea typeface="Spartan"/>
                  <a:cs typeface="Spartan"/>
                  <a:sym typeface="Spartan"/>
                </a:endParaRPr>
              </a:p>
            </p:txBody>
          </p:sp>
          <p:sp>
            <p:nvSpPr>
              <p:cNvPr id="303" name="Google Shape;303;p15"/>
              <p:cNvSpPr txBox="1"/>
              <p:nvPr/>
            </p:nvSpPr>
            <p:spPr>
              <a:xfrm>
                <a:off x="5596700" y="4174600"/>
                <a:ext cx="136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[Insert Price in USD]</a:t>
                </a:r>
                <a:endParaRPr sz="1000">
                  <a:solidFill>
                    <a:srgbClr val="1C2534"/>
                  </a:solidFill>
                  <a:latin typeface="Spartan"/>
                  <a:ea typeface="Spartan"/>
                  <a:cs typeface="Spartan"/>
                  <a:sym typeface="Spartan"/>
                </a:endParaRPr>
              </a:p>
            </p:txBody>
          </p:sp>
        </p:grpSp>
      </p:grpSp>
      <p:sp>
        <p:nvSpPr>
          <p:cNvPr id="304" name="Google Shape;304;p15"/>
          <p:cNvSpPr txBox="1"/>
          <p:nvPr/>
        </p:nvSpPr>
        <p:spPr>
          <a:xfrm>
            <a:off x="353331" y="9984048"/>
            <a:ext cx="6839100" cy="389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100">
                <a:solidFill>
                  <a:srgbClr val="1C2534"/>
                </a:solidFill>
                <a:latin typeface="Spartan"/>
                <a:ea typeface="Spartan"/>
                <a:cs typeface="Spartan"/>
                <a:sym typeface="Spartan"/>
              </a:rPr>
              <a:t>Note: </a:t>
            </a:r>
            <a:r>
              <a:rPr lang="uk" sz="1100">
                <a:solidFill>
                  <a:srgbClr val="1C2534"/>
                </a:solidFill>
                <a:latin typeface="Spartan"/>
                <a:ea typeface="Spartan"/>
                <a:cs typeface="Spartan"/>
                <a:sym typeface="Spartan"/>
              </a:rPr>
              <a:t>The estimated costs are based on current market rates and may be subject to change based on factors such as </a:t>
            </a:r>
            <a:r>
              <a:rPr lang="uk" sz="1100">
                <a:solidFill>
                  <a:srgbClr val="1C2534"/>
                </a:solidFill>
                <a:latin typeface="Spartan"/>
                <a:ea typeface="Spartan"/>
                <a:cs typeface="Spartan"/>
                <a:sym typeface="Spartan"/>
              </a:rPr>
              <a:t>fluctuations </a:t>
            </a:r>
            <a:r>
              <a:rPr lang="uk" sz="1100">
                <a:solidFill>
                  <a:srgbClr val="1C2534"/>
                </a:solidFill>
                <a:latin typeface="Spartan"/>
                <a:ea typeface="Spartan"/>
                <a:cs typeface="Spartan"/>
                <a:sym typeface="Spartan"/>
              </a:rPr>
              <a:t>in material prices and project scope changes.</a:t>
            </a:r>
            <a:endParaRPr sz="1100">
              <a:solidFill>
                <a:srgbClr val="1C2534"/>
              </a:solidFill>
              <a:latin typeface="Spartan"/>
              <a:ea typeface="Spartan"/>
              <a:cs typeface="Spartan"/>
              <a:sym typeface="Spart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grpSp>
        <p:nvGrpSpPr>
          <p:cNvPr id="309" name="Google Shape;309;p16"/>
          <p:cNvGrpSpPr/>
          <p:nvPr/>
        </p:nvGrpSpPr>
        <p:grpSpPr>
          <a:xfrm>
            <a:off x="360000" y="340850"/>
            <a:ext cx="6983700" cy="545950"/>
            <a:chOff x="360000" y="340850"/>
            <a:chExt cx="6983700" cy="545950"/>
          </a:xfrm>
        </p:grpSpPr>
        <p:sp>
          <p:nvSpPr>
            <p:cNvPr id="310" name="Google Shape;310;p16"/>
            <p:cNvSpPr txBox="1"/>
            <p:nvPr/>
          </p:nvSpPr>
          <p:spPr>
            <a:xfrm>
              <a:off x="360000" y="717600"/>
              <a:ext cx="6983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1C2534"/>
                  </a:solidFill>
                  <a:latin typeface="Spartan"/>
                  <a:ea typeface="Spartan"/>
                  <a:cs typeface="Spartan"/>
                  <a:sym typeface="Spartan"/>
                </a:rPr>
                <a:t>The scope of work for the [Project Name] project includes, but is not limited to, the following:</a:t>
              </a:r>
              <a:endParaRPr sz="1100">
                <a:solidFill>
                  <a:srgbClr val="1C2534"/>
                </a:solidFill>
                <a:latin typeface="Spartan"/>
                <a:ea typeface="Spartan"/>
                <a:cs typeface="Spartan"/>
                <a:sym typeface="Spartan"/>
              </a:endParaRPr>
            </a:p>
          </p:txBody>
        </p:sp>
        <p:grpSp>
          <p:nvGrpSpPr>
            <p:cNvPr id="311" name="Google Shape;311;p16"/>
            <p:cNvGrpSpPr/>
            <p:nvPr/>
          </p:nvGrpSpPr>
          <p:grpSpPr>
            <a:xfrm>
              <a:off x="360002" y="340850"/>
              <a:ext cx="6842098" cy="184800"/>
              <a:chOff x="360002" y="1666463"/>
              <a:chExt cx="6842098" cy="184800"/>
            </a:xfrm>
          </p:grpSpPr>
          <p:sp>
            <p:nvSpPr>
              <p:cNvPr id="312" name="Google Shape;312;p16"/>
              <p:cNvSpPr txBox="1"/>
              <p:nvPr/>
            </p:nvSpPr>
            <p:spPr>
              <a:xfrm>
                <a:off x="360002" y="1666463"/>
                <a:ext cx="1669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5. Scope of Work</a:t>
                </a:r>
                <a:endParaRPr b="1" sz="1200">
                  <a:solidFill>
                    <a:srgbClr val="1C2534"/>
                  </a:solidFill>
                  <a:latin typeface="Spartan"/>
                  <a:ea typeface="Spartan"/>
                  <a:cs typeface="Spartan"/>
                  <a:sym typeface="Spartan"/>
                </a:endParaRPr>
              </a:p>
            </p:txBody>
          </p:sp>
          <p:cxnSp>
            <p:nvCxnSpPr>
              <p:cNvPr id="313" name="Google Shape;313;p16"/>
              <p:cNvCxnSpPr/>
              <p:nvPr/>
            </p:nvCxnSpPr>
            <p:spPr>
              <a:xfrm>
                <a:off x="1915800" y="1807463"/>
                <a:ext cx="5286300" cy="0"/>
              </a:xfrm>
              <a:prstGeom prst="straightConnector1">
                <a:avLst/>
              </a:prstGeom>
              <a:noFill/>
              <a:ln cap="flat" cmpd="sng" w="19050">
                <a:solidFill>
                  <a:srgbClr val="1C2534"/>
                </a:solidFill>
                <a:prstDash val="solid"/>
                <a:round/>
                <a:headEnd len="med" w="med" type="none"/>
                <a:tailEnd len="med" w="med" type="none"/>
              </a:ln>
            </p:spPr>
          </p:cxnSp>
        </p:grpSp>
      </p:grpSp>
      <p:grpSp>
        <p:nvGrpSpPr>
          <p:cNvPr id="314" name="Google Shape;314;p16"/>
          <p:cNvGrpSpPr/>
          <p:nvPr/>
        </p:nvGrpSpPr>
        <p:grpSpPr>
          <a:xfrm>
            <a:off x="359989" y="1112738"/>
            <a:ext cx="6842111" cy="1063825"/>
            <a:chOff x="359989" y="1112738"/>
            <a:chExt cx="6842111" cy="1063825"/>
          </a:xfrm>
        </p:grpSpPr>
        <p:sp>
          <p:nvSpPr>
            <p:cNvPr id="315" name="Google Shape;315;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5.1 Site Preparation:</a:t>
              </a:r>
              <a:endParaRPr sz="1200">
                <a:solidFill>
                  <a:srgbClr val="1C2534"/>
                </a:solidFill>
                <a:latin typeface="Spartan"/>
                <a:ea typeface="Spartan"/>
                <a:cs typeface="Spartan"/>
                <a:sym typeface="Spartan"/>
              </a:endParaRPr>
            </a:p>
          </p:txBody>
        </p:sp>
        <p:grpSp>
          <p:nvGrpSpPr>
            <p:cNvPr id="316" name="Google Shape;316;p16"/>
            <p:cNvGrpSpPr/>
            <p:nvPr/>
          </p:nvGrpSpPr>
          <p:grpSpPr>
            <a:xfrm>
              <a:off x="360000" y="1489512"/>
              <a:ext cx="6842100" cy="687050"/>
              <a:chOff x="360000" y="1489512"/>
              <a:chExt cx="6842100" cy="687050"/>
            </a:xfrm>
          </p:grpSpPr>
          <p:cxnSp>
            <p:nvCxnSpPr>
              <p:cNvPr id="317" name="Google Shape;317;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18" name="Google Shape;318;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19" name="Google Shape;319;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20" name="Google Shape;320;p16"/>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321" name="Google Shape;321;p16"/>
          <p:cNvGrpSpPr/>
          <p:nvPr/>
        </p:nvGrpSpPr>
        <p:grpSpPr>
          <a:xfrm>
            <a:off x="359989" y="2414488"/>
            <a:ext cx="6842111" cy="1063825"/>
            <a:chOff x="359989" y="1112738"/>
            <a:chExt cx="6842111" cy="1063825"/>
          </a:xfrm>
        </p:grpSpPr>
        <p:sp>
          <p:nvSpPr>
            <p:cNvPr id="322" name="Google Shape;322;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5.2 Foundation Work:</a:t>
              </a:r>
              <a:endParaRPr sz="1200">
                <a:solidFill>
                  <a:srgbClr val="1C2534"/>
                </a:solidFill>
                <a:latin typeface="Spartan"/>
                <a:ea typeface="Spartan"/>
                <a:cs typeface="Spartan"/>
                <a:sym typeface="Spartan"/>
              </a:endParaRPr>
            </a:p>
          </p:txBody>
        </p:sp>
        <p:grpSp>
          <p:nvGrpSpPr>
            <p:cNvPr id="323" name="Google Shape;323;p16"/>
            <p:cNvGrpSpPr/>
            <p:nvPr/>
          </p:nvGrpSpPr>
          <p:grpSpPr>
            <a:xfrm>
              <a:off x="360000" y="1489512"/>
              <a:ext cx="6842100" cy="687050"/>
              <a:chOff x="360000" y="1489512"/>
              <a:chExt cx="6842100" cy="687050"/>
            </a:xfrm>
          </p:grpSpPr>
          <p:cxnSp>
            <p:nvCxnSpPr>
              <p:cNvPr id="324" name="Google Shape;324;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25" name="Google Shape;325;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26" name="Google Shape;326;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27" name="Google Shape;327;p16"/>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328" name="Google Shape;328;p16"/>
          <p:cNvGrpSpPr/>
          <p:nvPr/>
        </p:nvGrpSpPr>
        <p:grpSpPr>
          <a:xfrm>
            <a:off x="359989" y="3705663"/>
            <a:ext cx="6842111" cy="1063825"/>
            <a:chOff x="359989" y="1112738"/>
            <a:chExt cx="6842111" cy="1063825"/>
          </a:xfrm>
        </p:grpSpPr>
        <p:sp>
          <p:nvSpPr>
            <p:cNvPr id="329" name="Google Shape;329;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5.3 Framing and Structural Work:</a:t>
              </a:r>
              <a:endParaRPr sz="1200">
                <a:solidFill>
                  <a:srgbClr val="1C2534"/>
                </a:solidFill>
                <a:latin typeface="Spartan"/>
                <a:ea typeface="Spartan"/>
                <a:cs typeface="Spartan"/>
                <a:sym typeface="Spartan"/>
              </a:endParaRPr>
            </a:p>
          </p:txBody>
        </p:sp>
        <p:grpSp>
          <p:nvGrpSpPr>
            <p:cNvPr id="330" name="Google Shape;330;p16"/>
            <p:cNvGrpSpPr/>
            <p:nvPr/>
          </p:nvGrpSpPr>
          <p:grpSpPr>
            <a:xfrm>
              <a:off x="360000" y="1489512"/>
              <a:ext cx="6842100" cy="687050"/>
              <a:chOff x="360000" y="1489512"/>
              <a:chExt cx="6842100" cy="687050"/>
            </a:xfrm>
          </p:grpSpPr>
          <p:cxnSp>
            <p:nvCxnSpPr>
              <p:cNvPr id="331" name="Google Shape;331;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32" name="Google Shape;332;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33" name="Google Shape;333;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34" name="Google Shape;334;p16"/>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335" name="Google Shape;335;p16"/>
          <p:cNvGrpSpPr/>
          <p:nvPr/>
        </p:nvGrpSpPr>
        <p:grpSpPr>
          <a:xfrm>
            <a:off x="359989" y="5007421"/>
            <a:ext cx="6842111" cy="1063825"/>
            <a:chOff x="359989" y="1112738"/>
            <a:chExt cx="6842111" cy="1063825"/>
          </a:xfrm>
        </p:grpSpPr>
        <p:sp>
          <p:nvSpPr>
            <p:cNvPr id="336" name="Google Shape;336;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5.4 Roofing and Exterior Work:</a:t>
              </a:r>
              <a:endParaRPr sz="1200">
                <a:solidFill>
                  <a:srgbClr val="1C2534"/>
                </a:solidFill>
                <a:latin typeface="Spartan"/>
                <a:ea typeface="Spartan"/>
                <a:cs typeface="Spartan"/>
                <a:sym typeface="Spartan"/>
              </a:endParaRPr>
            </a:p>
          </p:txBody>
        </p:sp>
        <p:grpSp>
          <p:nvGrpSpPr>
            <p:cNvPr id="337" name="Google Shape;337;p16"/>
            <p:cNvGrpSpPr/>
            <p:nvPr/>
          </p:nvGrpSpPr>
          <p:grpSpPr>
            <a:xfrm>
              <a:off x="360000" y="1489512"/>
              <a:ext cx="6842100" cy="687050"/>
              <a:chOff x="360000" y="1489512"/>
              <a:chExt cx="6842100" cy="687050"/>
            </a:xfrm>
          </p:grpSpPr>
          <p:cxnSp>
            <p:nvCxnSpPr>
              <p:cNvPr id="338" name="Google Shape;338;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39" name="Google Shape;339;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40" name="Google Shape;340;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41" name="Google Shape;341;p16"/>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342" name="Google Shape;342;p16"/>
          <p:cNvGrpSpPr/>
          <p:nvPr/>
        </p:nvGrpSpPr>
        <p:grpSpPr>
          <a:xfrm>
            <a:off x="359989" y="6325046"/>
            <a:ext cx="6842111" cy="1063825"/>
            <a:chOff x="359989" y="1112738"/>
            <a:chExt cx="6842111" cy="1063825"/>
          </a:xfrm>
        </p:grpSpPr>
        <p:sp>
          <p:nvSpPr>
            <p:cNvPr id="343" name="Google Shape;343;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5.5 Plumbing and Electrical Work:</a:t>
              </a:r>
              <a:endParaRPr sz="1200">
                <a:solidFill>
                  <a:srgbClr val="1C2534"/>
                </a:solidFill>
                <a:latin typeface="Spartan"/>
                <a:ea typeface="Spartan"/>
                <a:cs typeface="Spartan"/>
                <a:sym typeface="Spartan"/>
              </a:endParaRPr>
            </a:p>
          </p:txBody>
        </p:sp>
        <p:grpSp>
          <p:nvGrpSpPr>
            <p:cNvPr id="344" name="Google Shape;344;p16"/>
            <p:cNvGrpSpPr/>
            <p:nvPr/>
          </p:nvGrpSpPr>
          <p:grpSpPr>
            <a:xfrm>
              <a:off x="360000" y="1489512"/>
              <a:ext cx="6842100" cy="687050"/>
              <a:chOff x="360000" y="1489512"/>
              <a:chExt cx="6842100" cy="687050"/>
            </a:xfrm>
          </p:grpSpPr>
          <p:cxnSp>
            <p:nvCxnSpPr>
              <p:cNvPr id="345" name="Google Shape;345;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46" name="Google Shape;346;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47" name="Google Shape;347;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48" name="Google Shape;348;p16"/>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349" name="Google Shape;349;p16"/>
          <p:cNvGrpSpPr/>
          <p:nvPr/>
        </p:nvGrpSpPr>
        <p:grpSpPr>
          <a:xfrm>
            <a:off x="359989" y="7614696"/>
            <a:ext cx="6842111" cy="1063825"/>
            <a:chOff x="359989" y="1112738"/>
            <a:chExt cx="6842111" cy="1063825"/>
          </a:xfrm>
        </p:grpSpPr>
        <p:sp>
          <p:nvSpPr>
            <p:cNvPr id="350" name="Google Shape;350;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5.6 Interior Finishes:</a:t>
              </a:r>
              <a:endParaRPr sz="1200">
                <a:solidFill>
                  <a:srgbClr val="1C2534"/>
                </a:solidFill>
                <a:latin typeface="Spartan"/>
                <a:ea typeface="Spartan"/>
                <a:cs typeface="Spartan"/>
                <a:sym typeface="Spartan"/>
              </a:endParaRPr>
            </a:p>
          </p:txBody>
        </p:sp>
        <p:grpSp>
          <p:nvGrpSpPr>
            <p:cNvPr id="351" name="Google Shape;351;p16"/>
            <p:cNvGrpSpPr/>
            <p:nvPr/>
          </p:nvGrpSpPr>
          <p:grpSpPr>
            <a:xfrm>
              <a:off x="360000" y="1489512"/>
              <a:ext cx="6842100" cy="687050"/>
              <a:chOff x="360000" y="1489512"/>
              <a:chExt cx="6842100" cy="687050"/>
            </a:xfrm>
          </p:grpSpPr>
          <p:cxnSp>
            <p:nvCxnSpPr>
              <p:cNvPr id="352" name="Google Shape;352;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53" name="Google Shape;353;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54" name="Google Shape;354;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55" name="Google Shape;355;p16"/>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356" name="Google Shape;356;p16"/>
          <p:cNvGrpSpPr/>
          <p:nvPr/>
        </p:nvGrpSpPr>
        <p:grpSpPr>
          <a:xfrm>
            <a:off x="359989" y="8944446"/>
            <a:ext cx="6842111" cy="829600"/>
            <a:chOff x="359989" y="1112738"/>
            <a:chExt cx="6842111" cy="829600"/>
          </a:xfrm>
        </p:grpSpPr>
        <p:sp>
          <p:nvSpPr>
            <p:cNvPr id="357" name="Google Shape;357;p16"/>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5.7 Final Touches:</a:t>
              </a:r>
              <a:endParaRPr sz="1200">
                <a:solidFill>
                  <a:srgbClr val="1C2534"/>
                </a:solidFill>
                <a:latin typeface="Spartan"/>
                <a:ea typeface="Spartan"/>
                <a:cs typeface="Spartan"/>
                <a:sym typeface="Spartan"/>
              </a:endParaRPr>
            </a:p>
          </p:txBody>
        </p:sp>
        <p:grpSp>
          <p:nvGrpSpPr>
            <p:cNvPr id="358" name="Google Shape;358;p16"/>
            <p:cNvGrpSpPr/>
            <p:nvPr/>
          </p:nvGrpSpPr>
          <p:grpSpPr>
            <a:xfrm>
              <a:off x="360000" y="1489512"/>
              <a:ext cx="6842100" cy="452825"/>
              <a:chOff x="360000" y="1489512"/>
              <a:chExt cx="6842100" cy="452825"/>
            </a:xfrm>
          </p:grpSpPr>
          <p:cxnSp>
            <p:nvCxnSpPr>
              <p:cNvPr id="359" name="Google Shape;359;p16"/>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60" name="Google Shape;360;p16"/>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361" name="Google Shape;361;p16"/>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grpSp>
      </p:grpSp>
      <p:sp>
        <p:nvSpPr>
          <p:cNvPr id="362" name="Google Shape;362;p16"/>
          <p:cNvSpPr txBox="1"/>
          <p:nvPr/>
        </p:nvSpPr>
        <p:spPr>
          <a:xfrm>
            <a:off x="359989" y="9985088"/>
            <a:ext cx="6842100" cy="354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Note:</a:t>
            </a:r>
            <a:r>
              <a:rPr lang="uk" sz="1200">
                <a:solidFill>
                  <a:srgbClr val="1C2534"/>
                </a:solidFill>
                <a:latin typeface="Spartan"/>
                <a:ea typeface="Spartan"/>
                <a:cs typeface="Spartan"/>
                <a:sym typeface="Spartan"/>
              </a:rPr>
              <a:t> </a:t>
            </a:r>
            <a:r>
              <a:rPr lang="uk" sz="1100">
                <a:solidFill>
                  <a:srgbClr val="1C2534"/>
                </a:solidFill>
                <a:latin typeface="Spartan"/>
                <a:ea typeface="Spartan"/>
                <a:cs typeface="Spartan"/>
                <a:sym typeface="Spartan"/>
              </a:rPr>
              <a:t>This scope of work is subject to change based on project requirements and client preferences. Additional tasks may be added or modified as needed.</a:t>
            </a:r>
            <a:endParaRPr sz="1100">
              <a:solidFill>
                <a:srgbClr val="1C2534"/>
              </a:solidFill>
              <a:latin typeface="Spartan"/>
              <a:ea typeface="Spartan"/>
              <a:cs typeface="Spartan"/>
              <a:sym typeface="Spart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grpSp>
        <p:nvGrpSpPr>
          <p:cNvPr id="367" name="Google Shape;367;p17"/>
          <p:cNvGrpSpPr/>
          <p:nvPr/>
        </p:nvGrpSpPr>
        <p:grpSpPr>
          <a:xfrm>
            <a:off x="359998" y="344125"/>
            <a:ext cx="6844777" cy="184800"/>
            <a:chOff x="359998" y="344125"/>
            <a:chExt cx="6844777" cy="184800"/>
          </a:xfrm>
        </p:grpSpPr>
        <p:sp>
          <p:nvSpPr>
            <p:cNvPr id="368" name="Google Shape;368;p17"/>
            <p:cNvSpPr txBox="1"/>
            <p:nvPr/>
          </p:nvSpPr>
          <p:spPr>
            <a:xfrm>
              <a:off x="359998" y="344125"/>
              <a:ext cx="2803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6. Safety and Risk Management</a:t>
              </a:r>
              <a:endParaRPr b="1" sz="1200">
                <a:solidFill>
                  <a:srgbClr val="1C2534"/>
                </a:solidFill>
                <a:latin typeface="Spartan"/>
                <a:ea typeface="Spartan"/>
                <a:cs typeface="Spartan"/>
                <a:sym typeface="Spartan"/>
              </a:endParaRPr>
            </a:p>
          </p:txBody>
        </p:sp>
        <p:cxnSp>
          <p:nvCxnSpPr>
            <p:cNvPr id="369" name="Google Shape;369;p17"/>
            <p:cNvCxnSpPr/>
            <p:nvPr/>
          </p:nvCxnSpPr>
          <p:spPr>
            <a:xfrm>
              <a:off x="3118475" y="492875"/>
              <a:ext cx="4086300" cy="0"/>
            </a:xfrm>
            <a:prstGeom prst="straightConnector1">
              <a:avLst/>
            </a:prstGeom>
            <a:noFill/>
            <a:ln cap="flat" cmpd="sng" w="19050">
              <a:solidFill>
                <a:srgbClr val="1C2534"/>
              </a:solidFill>
              <a:prstDash val="solid"/>
              <a:round/>
              <a:headEnd len="med" w="med" type="none"/>
              <a:tailEnd len="med" w="med" type="none"/>
            </a:ln>
          </p:spPr>
        </p:cxnSp>
      </p:grpSp>
      <p:sp>
        <p:nvSpPr>
          <p:cNvPr id="370" name="Google Shape;370;p17"/>
          <p:cNvSpPr txBox="1"/>
          <p:nvPr/>
        </p:nvSpPr>
        <p:spPr>
          <a:xfrm>
            <a:off x="353331" y="743682"/>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At [Construction Company Name], safety is our top priority, and we are committed to maintaining a safe and healthy working environment for all personnel involved in the [Project Name] project. Our safety and risk management plan includes the following key components:</a:t>
            </a:r>
            <a:endParaRPr sz="1100">
              <a:solidFill>
                <a:srgbClr val="1C2534"/>
              </a:solidFill>
              <a:latin typeface="Spartan"/>
              <a:ea typeface="Spartan"/>
              <a:cs typeface="Spartan"/>
              <a:sym typeface="Spartan"/>
            </a:endParaRPr>
          </a:p>
        </p:txBody>
      </p:sp>
      <p:grpSp>
        <p:nvGrpSpPr>
          <p:cNvPr id="371" name="Google Shape;371;p17"/>
          <p:cNvGrpSpPr/>
          <p:nvPr/>
        </p:nvGrpSpPr>
        <p:grpSpPr>
          <a:xfrm>
            <a:off x="353331" y="1768050"/>
            <a:ext cx="6839100" cy="1181257"/>
            <a:chOff x="353331" y="1768050"/>
            <a:chExt cx="6839100" cy="1181257"/>
          </a:xfrm>
        </p:grpSpPr>
        <p:sp>
          <p:nvSpPr>
            <p:cNvPr id="372" name="Google Shape;372;p17"/>
            <p:cNvSpPr txBox="1"/>
            <p:nvPr/>
          </p:nvSpPr>
          <p:spPr>
            <a:xfrm>
              <a:off x="360001" y="1768050"/>
              <a:ext cx="3942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6.1 Safety Training and Education:</a:t>
              </a:r>
              <a:endParaRPr sz="1200">
                <a:solidFill>
                  <a:srgbClr val="1C2534"/>
                </a:solidFill>
                <a:latin typeface="Spartan"/>
                <a:ea typeface="Spartan"/>
                <a:cs typeface="Spartan"/>
                <a:sym typeface="Spartan"/>
              </a:endParaRPr>
            </a:p>
          </p:txBody>
        </p:sp>
        <p:sp>
          <p:nvSpPr>
            <p:cNvPr id="373" name="Google Shape;373;p17"/>
            <p:cNvSpPr txBox="1"/>
            <p:nvPr/>
          </p:nvSpPr>
          <p:spPr>
            <a:xfrm>
              <a:off x="353331" y="2119507"/>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 All personnel will undergo comprehensive safety training before starting work on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the project.</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4D5460"/>
                  </a:solidFill>
                  <a:latin typeface="Spartan"/>
                  <a:ea typeface="Spartan"/>
                  <a:cs typeface="Spartan"/>
                  <a:sym typeface="Spartan"/>
                </a:rPr>
                <a:t>  • Ongoing safety education and toolbox talks will be conducted to reinforce safe work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practices and procedures.</a:t>
              </a:r>
              <a:endParaRPr sz="1100">
                <a:solidFill>
                  <a:srgbClr val="4D5460"/>
                </a:solidFill>
                <a:latin typeface="Spartan"/>
                <a:ea typeface="Spartan"/>
                <a:cs typeface="Spartan"/>
                <a:sym typeface="Spartan"/>
              </a:endParaRPr>
            </a:p>
          </p:txBody>
        </p:sp>
      </p:grpSp>
      <p:grpSp>
        <p:nvGrpSpPr>
          <p:cNvPr id="374" name="Google Shape;374;p17"/>
          <p:cNvGrpSpPr/>
          <p:nvPr/>
        </p:nvGrpSpPr>
        <p:grpSpPr>
          <a:xfrm>
            <a:off x="353331" y="3128249"/>
            <a:ext cx="6839100" cy="1181257"/>
            <a:chOff x="353331" y="1768050"/>
            <a:chExt cx="6839100" cy="1181257"/>
          </a:xfrm>
        </p:grpSpPr>
        <p:sp>
          <p:nvSpPr>
            <p:cNvPr id="375" name="Google Shape;375;p17"/>
            <p:cNvSpPr txBox="1"/>
            <p:nvPr/>
          </p:nvSpPr>
          <p:spPr>
            <a:xfrm>
              <a:off x="360001" y="1768050"/>
              <a:ext cx="3942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6.2 Hazard Identification and Assessment:</a:t>
              </a:r>
              <a:endParaRPr sz="1200">
                <a:solidFill>
                  <a:srgbClr val="1C2534"/>
                </a:solidFill>
                <a:latin typeface="Spartan"/>
                <a:ea typeface="Spartan"/>
                <a:cs typeface="Spartan"/>
                <a:sym typeface="Spartan"/>
              </a:endParaRPr>
            </a:p>
          </p:txBody>
        </p:sp>
        <p:sp>
          <p:nvSpPr>
            <p:cNvPr id="376" name="Google Shape;376;p17"/>
            <p:cNvSpPr txBox="1"/>
            <p:nvPr/>
          </p:nvSpPr>
          <p:spPr>
            <a:xfrm>
              <a:off x="353331" y="2119507"/>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 A thorough hazard assessment will be conducted at the beginning of the project to </a:t>
              </a:r>
              <a:r>
                <a:rPr lang="uk" sz="1100">
                  <a:solidFill>
                    <a:srgbClr val="4D5460"/>
                  </a:solidFill>
                  <a:latin typeface="Spartan"/>
                  <a:ea typeface="Spartan"/>
                  <a:cs typeface="Spartan"/>
                  <a:sym typeface="Spartan"/>
                </a:rPr>
                <a:t>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a:t>
              </a:r>
              <a:r>
                <a:rPr lang="uk" sz="1100">
                  <a:solidFill>
                    <a:srgbClr val="4D5460"/>
                  </a:solidFill>
                  <a:latin typeface="Spartan"/>
                  <a:ea typeface="Spartan"/>
                  <a:cs typeface="Spartan"/>
                  <a:sym typeface="Spartan"/>
                </a:rPr>
                <a:t>identify potential risks and hazards.</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4D5460"/>
                  </a:solidFill>
                  <a:latin typeface="Spartan"/>
                  <a:ea typeface="Spartan"/>
                  <a:cs typeface="Spartan"/>
                  <a:sym typeface="Spartan"/>
                </a:rPr>
                <a:t>  • Regular inspections and audits will be performed throughout the project to identify new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hazards and address them promptly.</a:t>
              </a:r>
              <a:endParaRPr sz="1100">
                <a:solidFill>
                  <a:srgbClr val="4D5460"/>
                </a:solidFill>
                <a:latin typeface="Spartan"/>
                <a:ea typeface="Spartan"/>
                <a:cs typeface="Spartan"/>
                <a:sym typeface="Spartan"/>
              </a:endParaRPr>
            </a:p>
          </p:txBody>
        </p:sp>
      </p:grpSp>
      <p:grpSp>
        <p:nvGrpSpPr>
          <p:cNvPr id="377" name="Google Shape;377;p17"/>
          <p:cNvGrpSpPr/>
          <p:nvPr/>
        </p:nvGrpSpPr>
        <p:grpSpPr>
          <a:xfrm>
            <a:off x="353331" y="4508307"/>
            <a:ext cx="6839100" cy="1181256"/>
            <a:chOff x="353331" y="1768051"/>
            <a:chExt cx="6839100" cy="1181256"/>
          </a:xfrm>
        </p:grpSpPr>
        <p:sp>
          <p:nvSpPr>
            <p:cNvPr id="378" name="Google Shape;378;p17"/>
            <p:cNvSpPr txBox="1"/>
            <p:nvPr/>
          </p:nvSpPr>
          <p:spPr>
            <a:xfrm>
              <a:off x="360000" y="1768051"/>
              <a:ext cx="4470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6.3 Safety Equipment and Personal Protective Gear:</a:t>
              </a:r>
              <a:endParaRPr sz="1200">
                <a:solidFill>
                  <a:srgbClr val="1C2534"/>
                </a:solidFill>
                <a:latin typeface="Spartan"/>
                <a:ea typeface="Spartan"/>
                <a:cs typeface="Spartan"/>
                <a:sym typeface="Spartan"/>
              </a:endParaRPr>
            </a:p>
          </p:txBody>
        </p:sp>
        <p:sp>
          <p:nvSpPr>
            <p:cNvPr id="379" name="Google Shape;379;p17"/>
            <p:cNvSpPr txBox="1"/>
            <p:nvPr/>
          </p:nvSpPr>
          <p:spPr>
            <a:xfrm>
              <a:off x="353331" y="2119507"/>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 </a:t>
              </a:r>
              <a:r>
                <a:rPr lang="uk" sz="1100">
                  <a:solidFill>
                    <a:srgbClr val="4D5460"/>
                  </a:solidFill>
                  <a:latin typeface="Spartan"/>
                  <a:ea typeface="Spartan"/>
                  <a:cs typeface="Spartan"/>
                  <a:sym typeface="Spartan"/>
                </a:rPr>
                <a:t>Personal protective equipment (PPE), including hard hats, safety glasses, gloves, and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steel-toed boots, will be provided to all personnel as required.</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4D5460"/>
                  </a:solidFill>
                  <a:latin typeface="Spartan"/>
                  <a:ea typeface="Spartan"/>
                  <a:cs typeface="Spartan"/>
                  <a:sym typeface="Spartan"/>
                </a:rPr>
                <a:t>  • Safety equipment such as fall protection systems, scaffolding, and guardrails will be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utilized to prevent accidents and injuries.</a:t>
              </a:r>
              <a:endParaRPr sz="1100">
                <a:solidFill>
                  <a:srgbClr val="4D5460"/>
                </a:solidFill>
                <a:latin typeface="Spartan"/>
                <a:ea typeface="Spartan"/>
                <a:cs typeface="Spartan"/>
                <a:sym typeface="Spartan"/>
              </a:endParaRPr>
            </a:p>
          </p:txBody>
        </p:sp>
      </p:grpSp>
      <p:grpSp>
        <p:nvGrpSpPr>
          <p:cNvPr id="380" name="Google Shape;380;p17"/>
          <p:cNvGrpSpPr/>
          <p:nvPr/>
        </p:nvGrpSpPr>
        <p:grpSpPr>
          <a:xfrm>
            <a:off x="353331" y="5876432"/>
            <a:ext cx="6839100" cy="1181256"/>
            <a:chOff x="353331" y="1768051"/>
            <a:chExt cx="6839100" cy="1181256"/>
          </a:xfrm>
        </p:grpSpPr>
        <p:sp>
          <p:nvSpPr>
            <p:cNvPr id="381" name="Google Shape;381;p17"/>
            <p:cNvSpPr txBox="1"/>
            <p:nvPr/>
          </p:nvSpPr>
          <p:spPr>
            <a:xfrm>
              <a:off x="360000" y="1768051"/>
              <a:ext cx="4470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6.4 Emergency Preparedness:</a:t>
              </a:r>
              <a:endParaRPr sz="1200">
                <a:solidFill>
                  <a:srgbClr val="1C2534"/>
                </a:solidFill>
                <a:latin typeface="Spartan"/>
                <a:ea typeface="Spartan"/>
                <a:cs typeface="Spartan"/>
                <a:sym typeface="Spartan"/>
              </a:endParaRPr>
            </a:p>
          </p:txBody>
        </p:sp>
        <p:sp>
          <p:nvSpPr>
            <p:cNvPr id="382" name="Google Shape;382;p17"/>
            <p:cNvSpPr txBox="1"/>
            <p:nvPr/>
          </p:nvSpPr>
          <p:spPr>
            <a:xfrm>
              <a:off x="353331" y="2119507"/>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 Emergency response plans will be developed and communicated to all personnel,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outlining procedures for evacuation, medical emergencies, and other critical situations.</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4D5460"/>
                  </a:solidFill>
                  <a:latin typeface="Spartan"/>
                  <a:ea typeface="Spartan"/>
                  <a:cs typeface="Spartan"/>
                  <a:sym typeface="Spartan"/>
                </a:rPr>
                <a:t>  • First aid kits, fire extinguishers, and other emergency response equipment will be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readily available on-site.</a:t>
              </a:r>
              <a:endParaRPr sz="1100">
                <a:solidFill>
                  <a:srgbClr val="4D5460"/>
                </a:solidFill>
                <a:latin typeface="Spartan"/>
                <a:ea typeface="Spartan"/>
                <a:cs typeface="Spartan"/>
                <a:sym typeface="Spartan"/>
              </a:endParaRPr>
            </a:p>
          </p:txBody>
        </p:sp>
      </p:grpSp>
      <p:grpSp>
        <p:nvGrpSpPr>
          <p:cNvPr id="383" name="Google Shape;383;p17"/>
          <p:cNvGrpSpPr/>
          <p:nvPr/>
        </p:nvGrpSpPr>
        <p:grpSpPr>
          <a:xfrm>
            <a:off x="353331" y="7244582"/>
            <a:ext cx="6839100" cy="1181256"/>
            <a:chOff x="353331" y="1768051"/>
            <a:chExt cx="6839100" cy="1181256"/>
          </a:xfrm>
        </p:grpSpPr>
        <p:sp>
          <p:nvSpPr>
            <p:cNvPr id="384" name="Google Shape;384;p17"/>
            <p:cNvSpPr txBox="1"/>
            <p:nvPr/>
          </p:nvSpPr>
          <p:spPr>
            <a:xfrm>
              <a:off x="360000" y="1768051"/>
              <a:ext cx="4470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6.5 Safety Leadership and Accountability:</a:t>
              </a:r>
              <a:endParaRPr sz="1200">
                <a:solidFill>
                  <a:srgbClr val="1C2534"/>
                </a:solidFill>
                <a:latin typeface="Spartan"/>
                <a:ea typeface="Spartan"/>
                <a:cs typeface="Spartan"/>
                <a:sym typeface="Spartan"/>
              </a:endParaRPr>
            </a:p>
          </p:txBody>
        </p:sp>
        <p:sp>
          <p:nvSpPr>
            <p:cNvPr id="385" name="Google Shape;385;p17"/>
            <p:cNvSpPr txBox="1"/>
            <p:nvPr/>
          </p:nvSpPr>
          <p:spPr>
            <a:xfrm>
              <a:off x="353331" y="2119507"/>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 Project managers and supervisors will be responsible for enforcing safety policies and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procedures and ensuring compliance with regulatory requirements.</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4D5460"/>
                  </a:solidFill>
                  <a:latin typeface="Spartan"/>
                  <a:ea typeface="Spartan"/>
                  <a:cs typeface="Spartan"/>
                  <a:sym typeface="Spartan"/>
                </a:rPr>
                <a:t>  • Safety performance will be monitored and evaluated regularly, and corrective actions </a:t>
              </a:r>
              <a:endParaRPr sz="1100">
                <a:solidFill>
                  <a:srgbClr val="4D5460"/>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     will be implemented as needed.</a:t>
              </a:r>
              <a:endParaRPr sz="1100">
                <a:solidFill>
                  <a:srgbClr val="4D5460"/>
                </a:solidFill>
                <a:latin typeface="Spartan"/>
                <a:ea typeface="Spartan"/>
                <a:cs typeface="Spartan"/>
                <a:sym typeface="Spartan"/>
              </a:endParaRPr>
            </a:p>
          </p:txBody>
        </p:sp>
      </p:grpSp>
      <p:sp>
        <p:nvSpPr>
          <p:cNvPr id="386" name="Google Shape;386;p17"/>
          <p:cNvSpPr txBox="1"/>
          <p:nvPr/>
        </p:nvSpPr>
        <p:spPr>
          <a:xfrm>
            <a:off x="353331" y="8641906"/>
            <a:ext cx="6839100" cy="829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100">
                <a:solidFill>
                  <a:srgbClr val="0B1525"/>
                </a:solidFill>
                <a:latin typeface="Spartan"/>
                <a:ea typeface="Spartan"/>
                <a:cs typeface="Spartan"/>
                <a:sym typeface="Spartan"/>
              </a:rPr>
              <a:t>Note:</a:t>
            </a:r>
            <a:r>
              <a:rPr lang="uk" sz="1100">
                <a:solidFill>
                  <a:srgbClr val="0B1525"/>
                </a:solidFill>
                <a:latin typeface="Spartan"/>
                <a:ea typeface="Spartan"/>
                <a:cs typeface="Spartan"/>
                <a:sym typeface="Spartan"/>
              </a:rPr>
              <a:t> [Construction Company Name] is fully committed to complying with all relevant safety regulations and standards, including [list any specific regulations or standards applicable to the project]. We believe that a proactive approach to safety and risk management is essential for the successful completion of the [Project Name] project.</a:t>
            </a:r>
            <a:endParaRPr sz="1100">
              <a:solidFill>
                <a:srgbClr val="0B1525"/>
              </a:solidFill>
              <a:latin typeface="Spartan"/>
              <a:ea typeface="Spartan"/>
              <a:cs typeface="Spartan"/>
              <a:sym typeface="Spart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grpSp>
        <p:nvGrpSpPr>
          <p:cNvPr id="391" name="Google Shape;391;p18"/>
          <p:cNvGrpSpPr/>
          <p:nvPr/>
        </p:nvGrpSpPr>
        <p:grpSpPr>
          <a:xfrm>
            <a:off x="360000" y="344125"/>
            <a:ext cx="6844875" cy="184800"/>
            <a:chOff x="360000" y="344125"/>
            <a:chExt cx="6844875" cy="184800"/>
          </a:xfrm>
        </p:grpSpPr>
        <p:sp>
          <p:nvSpPr>
            <p:cNvPr id="392" name="Google Shape;392;p18"/>
            <p:cNvSpPr txBox="1"/>
            <p:nvPr/>
          </p:nvSpPr>
          <p:spPr>
            <a:xfrm>
              <a:off x="360000" y="344125"/>
              <a:ext cx="2174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7. Team and Personnel</a:t>
              </a:r>
              <a:endParaRPr b="1" sz="1200">
                <a:solidFill>
                  <a:srgbClr val="1C2534"/>
                </a:solidFill>
                <a:latin typeface="Spartan"/>
                <a:ea typeface="Spartan"/>
                <a:cs typeface="Spartan"/>
                <a:sym typeface="Spartan"/>
              </a:endParaRPr>
            </a:p>
          </p:txBody>
        </p:sp>
        <p:cxnSp>
          <p:nvCxnSpPr>
            <p:cNvPr id="393" name="Google Shape;393;p18"/>
            <p:cNvCxnSpPr/>
            <p:nvPr/>
          </p:nvCxnSpPr>
          <p:spPr>
            <a:xfrm>
              <a:off x="2337375" y="492875"/>
              <a:ext cx="4867500" cy="0"/>
            </a:xfrm>
            <a:prstGeom prst="straightConnector1">
              <a:avLst/>
            </a:prstGeom>
            <a:noFill/>
            <a:ln cap="flat" cmpd="sng" w="19050">
              <a:solidFill>
                <a:srgbClr val="1C2534"/>
              </a:solidFill>
              <a:prstDash val="solid"/>
              <a:round/>
              <a:headEnd len="med" w="med" type="none"/>
              <a:tailEnd len="med" w="med" type="none"/>
            </a:ln>
          </p:spPr>
        </p:cxnSp>
      </p:grpSp>
      <p:sp>
        <p:nvSpPr>
          <p:cNvPr id="394" name="Google Shape;394;p18"/>
          <p:cNvSpPr txBox="1"/>
          <p:nvPr/>
        </p:nvSpPr>
        <p:spPr>
          <a:xfrm>
            <a:off x="353331" y="743682"/>
            <a:ext cx="68391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At [Construction Company Name], we pride ourselves on the expertise and professionalism of our project team. Our dedicated team members bring a wealth of experience and knowledge to the [Project Name] project. Meet our core team:</a:t>
            </a:r>
            <a:endParaRPr sz="1100">
              <a:solidFill>
                <a:srgbClr val="1C2534"/>
              </a:solidFill>
              <a:latin typeface="Spartan"/>
              <a:ea typeface="Spartan"/>
              <a:cs typeface="Spartan"/>
              <a:sym typeface="Spartan"/>
            </a:endParaRPr>
          </a:p>
        </p:txBody>
      </p:sp>
      <p:grpSp>
        <p:nvGrpSpPr>
          <p:cNvPr id="395" name="Google Shape;395;p18"/>
          <p:cNvGrpSpPr/>
          <p:nvPr/>
        </p:nvGrpSpPr>
        <p:grpSpPr>
          <a:xfrm>
            <a:off x="353326" y="1568024"/>
            <a:ext cx="6848774" cy="1818424"/>
            <a:chOff x="353326" y="1568024"/>
            <a:chExt cx="6848774" cy="1818424"/>
          </a:xfrm>
        </p:grpSpPr>
        <p:sp>
          <p:nvSpPr>
            <p:cNvPr id="396" name="Google Shape;396;p18"/>
            <p:cNvSpPr txBox="1"/>
            <p:nvPr/>
          </p:nvSpPr>
          <p:spPr>
            <a:xfrm>
              <a:off x="360001" y="1568024"/>
              <a:ext cx="3942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7</a:t>
              </a:r>
              <a:r>
                <a:rPr lang="uk" sz="1200">
                  <a:solidFill>
                    <a:srgbClr val="1C2534"/>
                  </a:solidFill>
                  <a:latin typeface="Spartan"/>
                  <a:ea typeface="Spartan"/>
                  <a:cs typeface="Spartan"/>
                  <a:sym typeface="Spartan"/>
                </a:rPr>
                <a:t>.</a:t>
              </a:r>
              <a:r>
                <a:rPr lang="uk" sz="1200">
                  <a:solidFill>
                    <a:srgbClr val="1C2534"/>
                  </a:solidFill>
                  <a:latin typeface="Spartan"/>
                  <a:ea typeface="Spartan"/>
                  <a:cs typeface="Spartan"/>
                  <a:sym typeface="Spartan"/>
                </a:rPr>
                <a:t>1 Project Manager:</a:t>
              </a:r>
              <a:endParaRPr sz="1200">
                <a:solidFill>
                  <a:srgbClr val="1C2534"/>
                </a:solidFill>
                <a:latin typeface="Spartan"/>
                <a:ea typeface="Spartan"/>
                <a:cs typeface="Spartan"/>
                <a:sym typeface="Spartan"/>
              </a:endParaRPr>
            </a:p>
          </p:txBody>
        </p:sp>
        <p:grpSp>
          <p:nvGrpSpPr>
            <p:cNvPr id="397" name="Google Shape;397;p18"/>
            <p:cNvGrpSpPr/>
            <p:nvPr/>
          </p:nvGrpSpPr>
          <p:grpSpPr>
            <a:xfrm>
              <a:off x="353326" y="1919475"/>
              <a:ext cx="6848774" cy="1466973"/>
              <a:chOff x="353326" y="1919475"/>
              <a:chExt cx="6848774" cy="1466973"/>
            </a:xfrm>
          </p:grpSpPr>
          <p:grpSp>
            <p:nvGrpSpPr>
              <p:cNvPr id="398" name="Google Shape;398;p18"/>
              <p:cNvGrpSpPr/>
              <p:nvPr/>
            </p:nvGrpSpPr>
            <p:grpSpPr>
              <a:xfrm>
                <a:off x="353326" y="1919475"/>
                <a:ext cx="5551200" cy="577201"/>
                <a:chOff x="353326" y="1919475"/>
                <a:chExt cx="5551200" cy="577201"/>
              </a:xfrm>
            </p:grpSpPr>
            <p:sp>
              <p:nvSpPr>
                <p:cNvPr id="399" name="Google Shape;399;p18"/>
                <p:cNvSpPr txBox="1"/>
                <p:nvPr/>
              </p:nvSpPr>
              <p:spPr>
                <a:xfrm>
                  <a:off x="353326" y="1919475"/>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Name: [Project Manager's Name]</a:t>
                  </a:r>
                  <a:endParaRPr sz="1100">
                    <a:solidFill>
                      <a:srgbClr val="4D5460"/>
                    </a:solidFill>
                    <a:latin typeface="Spartan"/>
                    <a:ea typeface="Spartan"/>
                    <a:cs typeface="Spartan"/>
                    <a:sym typeface="Spartan"/>
                  </a:endParaRPr>
                </a:p>
              </p:txBody>
            </p:sp>
            <p:sp>
              <p:nvSpPr>
                <p:cNvPr id="400" name="Google Shape;400;p18"/>
                <p:cNvSpPr txBox="1"/>
                <p:nvPr/>
              </p:nvSpPr>
              <p:spPr>
                <a:xfrm>
                  <a:off x="353326" y="2123476"/>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Qualifications: [Project Manager's qualifications and certifications]</a:t>
                  </a:r>
                  <a:endParaRPr sz="1100">
                    <a:solidFill>
                      <a:srgbClr val="4D5460"/>
                    </a:solidFill>
                    <a:latin typeface="Spartan"/>
                    <a:ea typeface="Spartan"/>
                    <a:cs typeface="Spartan"/>
                    <a:sym typeface="Spartan"/>
                  </a:endParaRPr>
                </a:p>
              </p:txBody>
            </p:sp>
            <p:sp>
              <p:nvSpPr>
                <p:cNvPr id="401" name="Google Shape;401;p18"/>
                <p:cNvSpPr txBox="1"/>
                <p:nvPr/>
              </p:nvSpPr>
              <p:spPr>
                <a:xfrm>
                  <a:off x="353326" y="2327476"/>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Responsibilities:</a:t>
                  </a:r>
                  <a:endParaRPr sz="1100">
                    <a:solidFill>
                      <a:srgbClr val="4D5460"/>
                    </a:solidFill>
                    <a:latin typeface="Spartan"/>
                    <a:ea typeface="Spartan"/>
                    <a:cs typeface="Spartan"/>
                    <a:sym typeface="Spartan"/>
                  </a:endParaRPr>
                </a:p>
              </p:txBody>
            </p:sp>
          </p:grpSp>
          <p:grpSp>
            <p:nvGrpSpPr>
              <p:cNvPr id="402" name="Google Shape;402;p18"/>
              <p:cNvGrpSpPr/>
              <p:nvPr/>
            </p:nvGrpSpPr>
            <p:grpSpPr>
              <a:xfrm>
                <a:off x="360000" y="2699398"/>
                <a:ext cx="6842100" cy="687050"/>
                <a:chOff x="360000" y="1489512"/>
                <a:chExt cx="6842100" cy="687050"/>
              </a:xfrm>
            </p:grpSpPr>
            <p:cxnSp>
              <p:nvCxnSpPr>
                <p:cNvPr id="403" name="Google Shape;403;p18"/>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04" name="Google Shape;404;p18"/>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05" name="Google Shape;405;p18"/>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06" name="Google Shape;406;p18"/>
                <p:cNvCxnSpPr/>
                <p:nvPr/>
              </p:nvCxnSpPr>
              <p:spPr>
                <a:xfrm>
                  <a:off x="360000" y="2176562"/>
                  <a:ext cx="6842100" cy="0"/>
                </a:xfrm>
                <a:prstGeom prst="straightConnector1">
                  <a:avLst/>
                </a:prstGeom>
                <a:noFill/>
                <a:ln cap="flat" cmpd="sng" w="19050">
                  <a:solidFill>
                    <a:srgbClr val="E9E9E9"/>
                  </a:solidFill>
                  <a:prstDash val="solid"/>
                  <a:round/>
                  <a:headEnd len="med" w="med" type="none"/>
                  <a:tailEnd len="med" w="med" type="none"/>
                </a:ln>
              </p:spPr>
            </p:cxnSp>
          </p:grpSp>
        </p:grpSp>
      </p:grpSp>
      <p:grpSp>
        <p:nvGrpSpPr>
          <p:cNvPr id="407" name="Google Shape;407;p18"/>
          <p:cNvGrpSpPr/>
          <p:nvPr/>
        </p:nvGrpSpPr>
        <p:grpSpPr>
          <a:xfrm>
            <a:off x="353326" y="3647510"/>
            <a:ext cx="6848774" cy="1584199"/>
            <a:chOff x="353326" y="1568024"/>
            <a:chExt cx="6848774" cy="1584199"/>
          </a:xfrm>
        </p:grpSpPr>
        <p:sp>
          <p:nvSpPr>
            <p:cNvPr id="408" name="Google Shape;408;p18"/>
            <p:cNvSpPr txBox="1"/>
            <p:nvPr/>
          </p:nvSpPr>
          <p:spPr>
            <a:xfrm>
              <a:off x="360001" y="1568024"/>
              <a:ext cx="3942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7.2 Site Supervisor:</a:t>
              </a:r>
              <a:endParaRPr sz="1200">
                <a:solidFill>
                  <a:srgbClr val="1C2534"/>
                </a:solidFill>
                <a:latin typeface="Spartan"/>
                <a:ea typeface="Spartan"/>
                <a:cs typeface="Spartan"/>
                <a:sym typeface="Spartan"/>
              </a:endParaRPr>
            </a:p>
          </p:txBody>
        </p:sp>
        <p:grpSp>
          <p:nvGrpSpPr>
            <p:cNvPr id="409" name="Google Shape;409;p18"/>
            <p:cNvGrpSpPr/>
            <p:nvPr/>
          </p:nvGrpSpPr>
          <p:grpSpPr>
            <a:xfrm>
              <a:off x="353326" y="1919475"/>
              <a:ext cx="6848774" cy="1232748"/>
              <a:chOff x="353326" y="1919475"/>
              <a:chExt cx="6848774" cy="1232748"/>
            </a:xfrm>
          </p:grpSpPr>
          <p:grpSp>
            <p:nvGrpSpPr>
              <p:cNvPr id="410" name="Google Shape;410;p18"/>
              <p:cNvGrpSpPr/>
              <p:nvPr/>
            </p:nvGrpSpPr>
            <p:grpSpPr>
              <a:xfrm>
                <a:off x="353326" y="1919475"/>
                <a:ext cx="5551200" cy="577201"/>
                <a:chOff x="353326" y="1919475"/>
                <a:chExt cx="5551200" cy="577201"/>
              </a:xfrm>
            </p:grpSpPr>
            <p:sp>
              <p:nvSpPr>
                <p:cNvPr id="411" name="Google Shape;411;p18"/>
                <p:cNvSpPr txBox="1"/>
                <p:nvPr/>
              </p:nvSpPr>
              <p:spPr>
                <a:xfrm>
                  <a:off x="353326" y="1919475"/>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Name: [Site Supervisor's Name]</a:t>
                  </a:r>
                  <a:endParaRPr sz="1100">
                    <a:solidFill>
                      <a:srgbClr val="4D5460"/>
                    </a:solidFill>
                    <a:latin typeface="Spartan"/>
                    <a:ea typeface="Spartan"/>
                    <a:cs typeface="Spartan"/>
                    <a:sym typeface="Spartan"/>
                  </a:endParaRPr>
                </a:p>
              </p:txBody>
            </p:sp>
            <p:sp>
              <p:nvSpPr>
                <p:cNvPr id="412" name="Google Shape;412;p18"/>
                <p:cNvSpPr txBox="1"/>
                <p:nvPr/>
              </p:nvSpPr>
              <p:spPr>
                <a:xfrm>
                  <a:off x="353326" y="2123476"/>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Qualifications: [Site Supervisor's qualifications and certifications]</a:t>
                  </a:r>
                  <a:endParaRPr sz="1100">
                    <a:solidFill>
                      <a:srgbClr val="4D5460"/>
                    </a:solidFill>
                    <a:latin typeface="Spartan"/>
                    <a:ea typeface="Spartan"/>
                    <a:cs typeface="Spartan"/>
                    <a:sym typeface="Spartan"/>
                  </a:endParaRPr>
                </a:p>
              </p:txBody>
            </p:sp>
            <p:sp>
              <p:nvSpPr>
                <p:cNvPr id="413" name="Google Shape;413;p18"/>
                <p:cNvSpPr txBox="1"/>
                <p:nvPr/>
              </p:nvSpPr>
              <p:spPr>
                <a:xfrm>
                  <a:off x="353326" y="2327476"/>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Responsibilities:</a:t>
                  </a:r>
                  <a:endParaRPr sz="1100">
                    <a:solidFill>
                      <a:srgbClr val="4D5460"/>
                    </a:solidFill>
                    <a:latin typeface="Spartan"/>
                    <a:ea typeface="Spartan"/>
                    <a:cs typeface="Spartan"/>
                    <a:sym typeface="Spartan"/>
                  </a:endParaRPr>
                </a:p>
              </p:txBody>
            </p:sp>
          </p:grpSp>
          <p:grpSp>
            <p:nvGrpSpPr>
              <p:cNvPr id="414" name="Google Shape;414;p18"/>
              <p:cNvGrpSpPr/>
              <p:nvPr/>
            </p:nvGrpSpPr>
            <p:grpSpPr>
              <a:xfrm>
                <a:off x="360000" y="2699398"/>
                <a:ext cx="6842100" cy="452825"/>
                <a:chOff x="360000" y="1489512"/>
                <a:chExt cx="6842100" cy="452825"/>
              </a:xfrm>
            </p:grpSpPr>
            <p:cxnSp>
              <p:nvCxnSpPr>
                <p:cNvPr id="415" name="Google Shape;415;p18"/>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16" name="Google Shape;416;p18"/>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17" name="Google Shape;417;p18"/>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grpSp>
        </p:grpSp>
      </p:grpSp>
      <p:grpSp>
        <p:nvGrpSpPr>
          <p:cNvPr id="418" name="Google Shape;418;p18"/>
          <p:cNvGrpSpPr/>
          <p:nvPr/>
        </p:nvGrpSpPr>
        <p:grpSpPr>
          <a:xfrm>
            <a:off x="359989" y="5470381"/>
            <a:ext cx="6842111" cy="829600"/>
            <a:chOff x="359989" y="1112738"/>
            <a:chExt cx="6842111" cy="829600"/>
          </a:xfrm>
        </p:grpSpPr>
        <p:sp>
          <p:nvSpPr>
            <p:cNvPr id="419" name="Google Shape;419;p18"/>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7.3 Construction Crew:</a:t>
              </a:r>
              <a:endParaRPr sz="1200">
                <a:solidFill>
                  <a:srgbClr val="1C2534"/>
                </a:solidFill>
                <a:latin typeface="Spartan"/>
                <a:ea typeface="Spartan"/>
                <a:cs typeface="Spartan"/>
                <a:sym typeface="Spartan"/>
              </a:endParaRPr>
            </a:p>
          </p:txBody>
        </p:sp>
        <p:grpSp>
          <p:nvGrpSpPr>
            <p:cNvPr id="420" name="Google Shape;420;p18"/>
            <p:cNvGrpSpPr/>
            <p:nvPr/>
          </p:nvGrpSpPr>
          <p:grpSpPr>
            <a:xfrm>
              <a:off x="360000" y="1489512"/>
              <a:ext cx="6842100" cy="452825"/>
              <a:chOff x="360000" y="1489512"/>
              <a:chExt cx="6842100" cy="452825"/>
            </a:xfrm>
          </p:grpSpPr>
          <p:cxnSp>
            <p:nvCxnSpPr>
              <p:cNvPr id="421" name="Google Shape;421;p18"/>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22" name="Google Shape;422;p18"/>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23" name="Google Shape;423;p18"/>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424" name="Google Shape;424;p18"/>
          <p:cNvGrpSpPr/>
          <p:nvPr/>
        </p:nvGrpSpPr>
        <p:grpSpPr>
          <a:xfrm>
            <a:off x="353326" y="6545876"/>
            <a:ext cx="6848774" cy="1584199"/>
            <a:chOff x="353326" y="1568024"/>
            <a:chExt cx="6848774" cy="1584199"/>
          </a:xfrm>
        </p:grpSpPr>
        <p:sp>
          <p:nvSpPr>
            <p:cNvPr id="425" name="Google Shape;425;p18"/>
            <p:cNvSpPr txBox="1"/>
            <p:nvPr/>
          </p:nvSpPr>
          <p:spPr>
            <a:xfrm>
              <a:off x="360001" y="1568024"/>
              <a:ext cx="3942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7.4 Architect:</a:t>
              </a:r>
              <a:endParaRPr sz="1200">
                <a:solidFill>
                  <a:srgbClr val="1C2534"/>
                </a:solidFill>
                <a:latin typeface="Spartan"/>
                <a:ea typeface="Spartan"/>
                <a:cs typeface="Spartan"/>
                <a:sym typeface="Spartan"/>
              </a:endParaRPr>
            </a:p>
          </p:txBody>
        </p:sp>
        <p:grpSp>
          <p:nvGrpSpPr>
            <p:cNvPr id="426" name="Google Shape;426;p18"/>
            <p:cNvGrpSpPr/>
            <p:nvPr/>
          </p:nvGrpSpPr>
          <p:grpSpPr>
            <a:xfrm>
              <a:off x="353326" y="1919475"/>
              <a:ext cx="6848774" cy="1232748"/>
              <a:chOff x="353326" y="1919475"/>
              <a:chExt cx="6848774" cy="1232748"/>
            </a:xfrm>
          </p:grpSpPr>
          <p:grpSp>
            <p:nvGrpSpPr>
              <p:cNvPr id="427" name="Google Shape;427;p18"/>
              <p:cNvGrpSpPr/>
              <p:nvPr/>
            </p:nvGrpSpPr>
            <p:grpSpPr>
              <a:xfrm>
                <a:off x="353326" y="1919475"/>
                <a:ext cx="5551200" cy="577201"/>
                <a:chOff x="353326" y="1919475"/>
                <a:chExt cx="5551200" cy="577201"/>
              </a:xfrm>
            </p:grpSpPr>
            <p:sp>
              <p:nvSpPr>
                <p:cNvPr id="428" name="Google Shape;428;p18"/>
                <p:cNvSpPr txBox="1"/>
                <p:nvPr/>
              </p:nvSpPr>
              <p:spPr>
                <a:xfrm>
                  <a:off x="353326" y="1919475"/>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Name: [Architect's Name]</a:t>
                  </a:r>
                  <a:endParaRPr sz="1100">
                    <a:solidFill>
                      <a:srgbClr val="4D5460"/>
                    </a:solidFill>
                    <a:latin typeface="Spartan"/>
                    <a:ea typeface="Spartan"/>
                    <a:cs typeface="Spartan"/>
                    <a:sym typeface="Spartan"/>
                  </a:endParaRPr>
                </a:p>
              </p:txBody>
            </p:sp>
            <p:sp>
              <p:nvSpPr>
                <p:cNvPr id="429" name="Google Shape;429;p18"/>
                <p:cNvSpPr txBox="1"/>
                <p:nvPr/>
              </p:nvSpPr>
              <p:spPr>
                <a:xfrm>
                  <a:off x="353326" y="2123476"/>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Qualifications: [Architect's qualifications and certifications]</a:t>
                  </a:r>
                  <a:endParaRPr sz="1100">
                    <a:solidFill>
                      <a:srgbClr val="4D5460"/>
                    </a:solidFill>
                    <a:latin typeface="Spartan"/>
                    <a:ea typeface="Spartan"/>
                    <a:cs typeface="Spartan"/>
                    <a:sym typeface="Spartan"/>
                  </a:endParaRPr>
                </a:p>
              </p:txBody>
            </p:sp>
            <p:sp>
              <p:nvSpPr>
                <p:cNvPr id="430" name="Google Shape;430;p18"/>
                <p:cNvSpPr txBox="1"/>
                <p:nvPr/>
              </p:nvSpPr>
              <p:spPr>
                <a:xfrm>
                  <a:off x="353326" y="2327476"/>
                  <a:ext cx="55512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4D5460"/>
                      </a:solidFill>
                      <a:latin typeface="Spartan"/>
                      <a:ea typeface="Spartan"/>
                      <a:cs typeface="Spartan"/>
                      <a:sym typeface="Spartan"/>
                    </a:rPr>
                    <a:t>Responsibilities:</a:t>
                  </a:r>
                  <a:endParaRPr sz="1100">
                    <a:solidFill>
                      <a:srgbClr val="4D5460"/>
                    </a:solidFill>
                    <a:latin typeface="Spartan"/>
                    <a:ea typeface="Spartan"/>
                    <a:cs typeface="Spartan"/>
                    <a:sym typeface="Spartan"/>
                  </a:endParaRPr>
                </a:p>
              </p:txBody>
            </p:sp>
          </p:grpSp>
          <p:grpSp>
            <p:nvGrpSpPr>
              <p:cNvPr id="431" name="Google Shape;431;p18"/>
              <p:cNvGrpSpPr/>
              <p:nvPr/>
            </p:nvGrpSpPr>
            <p:grpSpPr>
              <a:xfrm>
                <a:off x="360000" y="2699398"/>
                <a:ext cx="6842100" cy="452825"/>
                <a:chOff x="360000" y="1489512"/>
                <a:chExt cx="6842100" cy="452825"/>
              </a:xfrm>
            </p:grpSpPr>
            <p:cxnSp>
              <p:nvCxnSpPr>
                <p:cNvPr id="432" name="Google Shape;432;p18"/>
                <p:cNvCxnSpPr/>
                <p:nvPr/>
              </p:nvCxnSpPr>
              <p:spPr>
                <a:xfrm>
                  <a:off x="360000" y="1489512"/>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33" name="Google Shape;433;p18"/>
                <p:cNvCxnSpPr/>
                <p:nvPr/>
              </p:nvCxnSpPr>
              <p:spPr>
                <a:xfrm>
                  <a:off x="360000" y="1723737"/>
                  <a:ext cx="6842100" cy="0"/>
                </a:xfrm>
                <a:prstGeom prst="straightConnector1">
                  <a:avLst/>
                </a:prstGeom>
                <a:noFill/>
                <a:ln cap="flat" cmpd="sng" w="19050">
                  <a:solidFill>
                    <a:srgbClr val="E9E9E9"/>
                  </a:solidFill>
                  <a:prstDash val="solid"/>
                  <a:round/>
                  <a:headEnd len="med" w="med" type="none"/>
                  <a:tailEnd len="med" w="med" type="none"/>
                </a:ln>
              </p:spPr>
            </p:cxnSp>
            <p:cxnSp>
              <p:nvCxnSpPr>
                <p:cNvPr id="434" name="Google Shape;434;p18"/>
                <p:cNvCxnSpPr/>
                <p:nvPr/>
              </p:nvCxnSpPr>
              <p:spPr>
                <a:xfrm>
                  <a:off x="360000" y="1942337"/>
                  <a:ext cx="6842100" cy="0"/>
                </a:xfrm>
                <a:prstGeom prst="straightConnector1">
                  <a:avLst/>
                </a:prstGeom>
                <a:noFill/>
                <a:ln cap="flat" cmpd="sng" w="19050">
                  <a:solidFill>
                    <a:srgbClr val="E9E9E9"/>
                  </a:solidFill>
                  <a:prstDash val="solid"/>
                  <a:round/>
                  <a:headEnd len="med" w="med" type="none"/>
                  <a:tailEnd len="med" w="med" type="none"/>
                </a:ln>
              </p:spPr>
            </p:cxnSp>
          </p:grpSp>
        </p:grpSp>
      </p:grpSp>
      <p:cxnSp>
        <p:nvCxnSpPr>
          <p:cNvPr id="435" name="Google Shape;435;p18"/>
          <p:cNvCxnSpPr/>
          <p:nvPr/>
        </p:nvCxnSpPr>
        <p:spPr>
          <a:xfrm>
            <a:off x="360000" y="8347874"/>
            <a:ext cx="6842100" cy="0"/>
          </a:xfrm>
          <a:prstGeom prst="straightConnector1">
            <a:avLst/>
          </a:prstGeom>
          <a:noFill/>
          <a:ln cap="flat" cmpd="sng" w="19050">
            <a:solidFill>
              <a:srgbClr val="E9E9E9"/>
            </a:solidFill>
            <a:prstDash val="solid"/>
            <a:round/>
            <a:headEnd len="med" w="med" type="none"/>
            <a:tailEnd len="med" w="med" type="none"/>
          </a:ln>
        </p:spPr>
      </p:cxnSp>
      <p:grpSp>
        <p:nvGrpSpPr>
          <p:cNvPr id="436" name="Google Shape;436;p18"/>
          <p:cNvGrpSpPr/>
          <p:nvPr/>
        </p:nvGrpSpPr>
        <p:grpSpPr>
          <a:xfrm>
            <a:off x="359989" y="8602081"/>
            <a:ext cx="6842100" cy="829594"/>
            <a:chOff x="359989" y="8602081"/>
            <a:chExt cx="6842100" cy="829594"/>
          </a:xfrm>
        </p:grpSpPr>
        <p:grpSp>
          <p:nvGrpSpPr>
            <p:cNvPr id="437" name="Google Shape;437;p18"/>
            <p:cNvGrpSpPr/>
            <p:nvPr/>
          </p:nvGrpSpPr>
          <p:grpSpPr>
            <a:xfrm>
              <a:off x="359989" y="8602081"/>
              <a:ext cx="6842100" cy="829594"/>
              <a:chOff x="359989" y="1112738"/>
              <a:chExt cx="6842100" cy="829594"/>
            </a:xfrm>
          </p:grpSpPr>
          <p:sp>
            <p:nvSpPr>
              <p:cNvPr id="438" name="Google Shape;438;p18"/>
              <p:cNvSpPr txBox="1"/>
              <p:nvPr/>
            </p:nvSpPr>
            <p:spPr>
              <a:xfrm>
                <a:off x="359989" y="1112738"/>
                <a:ext cx="6842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C2534"/>
                    </a:solidFill>
                    <a:latin typeface="Spartan"/>
                    <a:ea typeface="Spartan"/>
                    <a:cs typeface="Spartan"/>
                    <a:sym typeface="Spartan"/>
                  </a:rPr>
                  <a:t>7.5 Engineers and Specialists:</a:t>
                </a:r>
                <a:endParaRPr sz="1200">
                  <a:solidFill>
                    <a:srgbClr val="1C2534"/>
                  </a:solidFill>
                  <a:latin typeface="Spartan"/>
                  <a:ea typeface="Spartan"/>
                  <a:cs typeface="Spartan"/>
                  <a:sym typeface="Spartan"/>
                </a:endParaRPr>
              </a:p>
            </p:txBody>
          </p:sp>
          <p:grpSp>
            <p:nvGrpSpPr>
              <p:cNvPr id="439" name="Google Shape;439;p18"/>
              <p:cNvGrpSpPr/>
              <p:nvPr/>
            </p:nvGrpSpPr>
            <p:grpSpPr>
              <a:xfrm>
                <a:off x="360000" y="1489507"/>
                <a:ext cx="3296400" cy="452825"/>
                <a:chOff x="360000" y="1489507"/>
                <a:chExt cx="3296400" cy="452825"/>
              </a:xfrm>
            </p:grpSpPr>
            <p:cxnSp>
              <p:nvCxnSpPr>
                <p:cNvPr id="440" name="Google Shape;440;p18"/>
                <p:cNvCxnSpPr/>
                <p:nvPr/>
              </p:nvCxnSpPr>
              <p:spPr>
                <a:xfrm>
                  <a:off x="360000" y="1489507"/>
                  <a:ext cx="3296400" cy="0"/>
                </a:xfrm>
                <a:prstGeom prst="straightConnector1">
                  <a:avLst/>
                </a:prstGeom>
                <a:noFill/>
                <a:ln cap="flat" cmpd="sng" w="19050">
                  <a:solidFill>
                    <a:srgbClr val="E9E9E9"/>
                  </a:solidFill>
                  <a:prstDash val="solid"/>
                  <a:round/>
                  <a:headEnd len="med" w="med" type="none"/>
                  <a:tailEnd len="med" w="med" type="none"/>
                </a:ln>
              </p:spPr>
            </p:cxnSp>
            <p:cxnSp>
              <p:nvCxnSpPr>
                <p:cNvPr id="441" name="Google Shape;441;p18"/>
                <p:cNvCxnSpPr/>
                <p:nvPr/>
              </p:nvCxnSpPr>
              <p:spPr>
                <a:xfrm>
                  <a:off x="360000" y="1723732"/>
                  <a:ext cx="3296400" cy="0"/>
                </a:xfrm>
                <a:prstGeom prst="straightConnector1">
                  <a:avLst/>
                </a:prstGeom>
                <a:noFill/>
                <a:ln cap="flat" cmpd="sng" w="19050">
                  <a:solidFill>
                    <a:srgbClr val="E9E9E9"/>
                  </a:solidFill>
                  <a:prstDash val="solid"/>
                  <a:round/>
                  <a:headEnd len="med" w="med" type="none"/>
                  <a:tailEnd len="med" w="med" type="none"/>
                </a:ln>
              </p:spPr>
            </p:cxnSp>
            <p:cxnSp>
              <p:nvCxnSpPr>
                <p:cNvPr id="442" name="Google Shape;442;p18"/>
                <p:cNvCxnSpPr/>
                <p:nvPr/>
              </p:nvCxnSpPr>
              <p:spPr>
                <a:xfrm>
                  <a:off x="360000" y="1942332"/>
                  <a:ext cx="3296400" cy="0"/>
                </a:xfrm>
                <a:prstGeom prst="straightConnector1">
                  <a:avLst/>
                </a:prstGeom>
                <a:noFill/>
                <a:ln cap="flat" cmpd="sng" w="19050">
                  <a:solidFill>
                    <a:srgbClr val="E9E9E9"/>
                  </a:solidFill>
                  <a:prstDash val="solid"/>
                  <a:round/>
                  <a:headEnd len="med" w="med" type="none"/>
                  <a:tailEnd len="med" w="med" type="none"/>
                </a:ln>
              </p:spPr>
            </p:cxnSp>
          </p:grpSp>
        </p:grpSp>
        <p:grpSp>
          <p:nvGrpSpPr>
            <p:cNvPr id="443" name="Google Shape;443;p18"/>
            <p:cNvGrpSpPr/>
            <p:nvPr/>
          </p:nvGrpSpPr>
          <p:grpSpPr>
            <a:xfrm>
              <a:off x="3901575" y="8978850"/>
              <a:ext cx="3296400" cy="452825"/>
              <a:chOff x="360000" y="1489507"/>
              <a:chExt cx="3296400" cy="452825"/>
            </a:xfrm>
          </p:grpSpPr>
          <p:cxnSp>
            <p:nvCxnSpPr>
              <p:cNvPr id="444" name="Google Shape;444;p18"/>
              <p:cNvCxnSpPr/>
              <p:nvPr/>
            </p:nvCxnSpPr>
            <p:spPr>
              <a:xfrm>
                <a:off x="360000" y="1489507"/>
                <a:ext cx="3296400" cy="0"/>
              </a:xfrm>
              <a:prstGeom prst="straightConnector1">
                <a:avLst/>
              </a:prstGeom>
              <a:noFill/>
              <a:ln cap="flat" cmpd="sng" w="19050">
                <a:solidFill>
                  <a:srgbClr val="E9E9E9"/>
                </a:solidFill>
                <a:prstDash val="solid"/>
                <a:round/>
                <a:headEnd len="med" w="med" type="none"/>
                <a:tailEnd len="med" w="med" type="none"/>
              </a:ln>
            </p:spPr>
          </p:cxnSp>
          <p:cxnSp>
            <p:nvCxnSpPr>
              <p:cNvPr id="445" name="Google Shape;445;p18"/>
              <p:cNvCxnSpPr/>
              <p:nvPr/>
            </p:nvCxnSpPr>
            <p:spPr>
              <a:xfrm>
                <a:off x="360000" y="1723732"/>
                <a:ext cx="3296400" cy="0"/>
              </a:xfrm>
              <a:prstGeom prst="straightConnector1">
                <a:avLst/>
              </a:prstGeom>
              <a:noFill/>
              <a:ln cap="flat" cmpd="sng" w="19050">
                <a:solidFill>
                  <a:srgbClr val="E9E9E9"/>
                </a:solidFill>
                <a:prstDash val="solid"/>
                <a:round/>
                <a:headEnd len="med" w="med" type="none"/>
                <a:tailEnd len="med" w="med" type="none"/>
              </a:ln>
            </p:spPr>
          </p:cxnSp>
          <p:cxnSp>
            <p:nvCxnSpPr>
              <p:cNvPr id="446" name="Google Shape;446;p18"/>
              <p:cNvCxnSpPr/>
              <p:nvPr/>
            </p:nvCxnSpPr>
            <p:spPr>
              <a:xfrm>
                <a:off x="360000" y="1942332"/>
                <a:ext cx="3296400" cy="0"/>
              </a:xfrm>
              <a:prstGeom prst="straightConnector1">
                <a:avLst/>
              </a:prstGeom>
              <a:noFill/>
              <a:ln cap="flat" cmpd="sng" w="19050">
                <a:solidFill>
                  <a:srgbClr val="E9E9E9"/>
                </a:solidFill>
                <a:prstDash val="solid"/>
                <a:round/>
                <a:headEnd len="med" w="med" type="none"/>
                <a:tailEnd len="med" w="med" type="none"/>
              </a:ln>
            </p:spPr>
          </p:cxnSp>
        </p:grpSp>
      </p:grpSp>
      <p:sp>
        <p:nvSpPr>
          <p:cNvPr id="447" name="Google Shape;447;p18"/>
          <p:cNvSpPr txBox="1"/>
          <p:nvPr/>
        </p:nvSpPr>
        <p:spPr>
          <a:xfrm>
            <a:off x="353331" y="9685881"/>
            <a:ext cx="68391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100">
                <a:solidFill>
                  <a:srgbClr val="0B1525"/>
                </a:solidFill>
                <a:latin typeface="Spartan"/>
                <a:ea typeface="Spartan"/>
                <a:cs typeface="Spartan"/>
                <a:sym typeface="Spartan"/>
              </a:rPr>
              <a:t>Note: </a:t>
            </a:r>
            <a:r>
              <a:rPr lang="uk" sz="1100">
                <a:solidFill>
                  <a:srgbClr val="0B1525"/>
                </a:solidFill>
                <a:latin typeface="Spartan"/>
                <a:ea typeface="Spartan"/>
                <a:cs typeface="Spartan"/>
                <a:sym typeface="Spartan"/>
              </a:rPr>
              <a:t>Our team is committed to collaboration, communication, and excellence in all aspects of the project. We work closely with our clients and partners to deliver outstanding results on time and within budget.</a:t>
            </a:r>
            <a:endParaRPr sz="1100">
              <a:solidFill>
                <a:srgbClr val="0B1525"/>
              </a:solidFill>
              <a:latin typeface="Spartan"/>
              <a:ea typeface="Spartan"/>
              <a:cs typeface="Spartan"/>
              <a:sym typeface="Spart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grpSp>
        <p:nvGrpSpPr>
          <p:cNvPr id="452" name="Google Shape;452;p19"/>
          <p:cNvGrpSpPr/>
          <p:nvPr/>
        </p:nvGrpSpPr>
        <p:grpSpPr>
          <a:xfrm>
            <a:off x="365500" y="758675"/>
            <a:ext cx="6839100" cy="7077300"/>
            <a:chOff x="365500" y="759000"/>
            <a:chExt cx="6839100" cy="7077300"/>
          </a:xfrm>
        </p:grpSpPr>
        <p:sp>
          <p:nvSpPr>
            <p:cNvPr id="453" name="Google Shape;453;p19"/>
            <p:cNvSpPr/>
            <p:nvPr/>
          </p:nvSpPr>
          <p:spPr>
            <a:xfrm>
              <a:off x="365500" y="759000"/>
              <a:ext cx="6834600" cy="7077300"/>
            </a:xfrm>
            <a:prstGeom prst="rect">
              <a:avLst/>
            </a:prstGeom>
            <a:noFill/>
            <a:ln cap="flat" cmpd="sng" w="9525">
              <a:solidFill>
                <a:srgbClr val="E9E9E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454" name="Google Shape;454;p19"/>
            <p:cNvCxnSpPr/>
            <p:nvPr/>
          </p:nvCxnSpPr>
          <p:spPr>
            <a:xfrm>
              <a:off x="365500" y="1303729"/>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55" name="Google Shape;455;p19"/>
            <p:cNvCxnSpPr/>
            <p:nvPr/>
          </p:nvCxnSpPr>
          <p:spPr>
            <a:xfrm>
              <a:off x="365500" y="1848783"/>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56" name="Google Shape;456;p19"/>
            <p:cNvCxnSpPr/>
            <p:nvPr/>
          </p:nvCxnSpPr>
          <p:spPr>
            <a:xfrm>
              <a:off x="365500" y="2938892"/>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57" name="Google Shape;457;p19"/>
            <p:cNvCxnSpPr/>
            <p:nvPr/>
          </p:nvCxnSpPr>
          <p:spPr>
            <a:xfrm>
              <a:off x="365500" y="3483946"/>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58" name="Google Shape;458;p19"/>
            <p:cNvCxnSpPr/>
            <p:nvPr/>
          </p:nvCxnSpPr>
          <p:spPr>
            <a:xfrm>
              <a:off x="365500" y="2393838"/>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59" name="Google Shape;459;p19"/>
            <p:cNvCxnSpPr/>
            <p:nvPr/>
          </p:nvCxnSpPr>
          <p:spPr>
            <a:xfrm>
              <a:off x="365500" y="4574054"/>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0" name="Google Shape;460;p19"/>
            <p:cNvCxnSpPr/>
            <p:nvPr/>
          </p:nvCxnSpPr>
          <p:spPr>
            <a:xfrm>
              <a:off x="365500" y="5119108"/>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1" name="Google Shape;461;p19"/>
            <p:cNvCxnSpPr/>
            <p:nvPr/>
          </p:nvCxnSpPr>
          <p:spPr>
            <a:xfrm>
              <a:off x="365500" y="5664163"/>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2" name="Google Shape;462;p19"/>
            <p:cNvCxnSpPr/>
            <p:nvPr/>
          </p:nvCxnSpPr>
          <p:spPr>
            <a:xfrm>
              <a:off x="365500" y="6209217"/>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3" name="Google Shape;463;p19"/>
            <p:cNvCxnSpPr/>
            <p:nvPr/>
          </p:nvCxnSpPr>
          <p:spPr>
            <a:xfrm>
              <a:off x="365500" y="6754271"/>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4" name="Google Shape;464;p19"/>
            <p:cNvCxnSpPr/>
            <p:nvPr/>
          </p:nvCxnSpPr>
          <p:spPr>
            <a:xfrm>
              <a:off x="365500" y="729932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5" name="Google Shape;465;p19"/>
            <p:cNvCxnSpPr/>
            <p:nvPr/>
          </p:nvCxnSpPr>
          <p:spPr>
            <a:xfrm>
              <a:off x="2083275" y="759000"/>
              <a:ext cx="0" cy="7077300"/>
            </a:xfrm>
            <a:prstGeom prst="straightConnector1">
              <a:avLst/>
            </a:prstGeom>
            <a:noFill/>
            <a:ln cap="flat" cmpd="sng" w="9525">
              <a:solidFill>
                <a:srgbClr val="E9E9E9"/>
              </a:solidFill>
              <a:prstDash val="solid"/>
              <a:round/>
              <a:headEnd len="med" w="med" type="none"/>
              <a:tailEnd len="med" w="med" type="none"/>
            </a:ln>
          </p:spPr>
        </p:cxnSp>
        <p:cxnSp>
          <p:nvCxnSpPr>
            <p:cNvPr id="466" name="Google Shape;466;p19"/>
            <p:cNvCxnSpPr/>
            <p:nvPr/>
          </p:nvCxnSpPr>
          <p:spPr>
            <a:xfrm>
              <a:off x="365500" y="4029000"/>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67" name="Google Shape;467;p19"/>
            <p:cNvCxnSpPr/>
            <p:nvPr/>
          </p:nvCxnSpPr>
          <p:spPr>
            <a:xfrm>
              <a:off x="4150400" y="759000"/>
              <a:ext cx="0" cy="7077300"/>
            </a:xfrm>
            <a:prstGeom prst="straightConnector1">
              <a:avLst/>
            </a:prstGeom>
            <a:noFill/>
            <a:ln cap="flat" cmpd="sng" w="9525">
              <a:solidFill>
                <a:srgbClr val="E9E9E9"/>
              </a:solidFill>
              <a:prstDash val="solid"/>
              <a:round/>
              <a:headEnd len="med" w="med" type="none"/>
              <a:tailEnd len="med" w="med" type="none"/>
            </a:ln>
          </p:spPr>
        </p:cxnSp>
        <p:cxnSp>
          <p:nvCxnSpPr>
            <p:cNvPr id="468" name="Google Shape;468;p19"/>
            <p:cNvCxnSpPr/>
            <p:nvPr/>
          </p:nvCxnSpPr>
          <p:spPr>
            <a:xfrm>
              <a:off x="5119100" y="759000"/>
              <a:ext cx="0" cy="7077300"/>
            </a:xfrm>
            <a:prstGeom prst="straightConnector1">
              <a:avLst/>
            </a:prstGeom>
            <a:noFill/>
            <a:ln cap="flat" cmpd="sng" w="9525">
              <a:solidFill>
                <a:srgbClr val="E9E9E9"/>
              </a:solidFill>
              <a:prstDash val="solid"/>
              <a:round/>
              <a:headEnd len="med" w="med" type="none"/>
              <a:tailEnd len="med" w="med" type="none"/>
            </a:ln>
          </p:spPr>
        </p:cxnSp>
      </p:grpSp>
      <p:grpSp>
        <p:nvGrpSpPr>
          <p:cNvPr id="469" name="Google Shape;469;p19"/>
          <p:cNvGrpSpPr/>
          <p:nvPr/>
        </p:nvGrpSpPr>
        <p:grpSpPr>
          <a:xfrm>
            <a:off x="359998" y="344125"/>
            <a:ext cx="6844527" cy="184800"/>
            <a:chOff x="359998" y="344125"/>
            <a:chExt cx="6844527" cy="184800"/>
          </a:xfrm>
        </p:grpSpPr>
        <p:sp>
          <p:nvSpPr>
            <p:cNvPr id="470" name="Google Shape;470;p19"/>
            <p:cNvSpPr txBox="1"/>
            <p:nvPr/>
          </p:nvSpPr>
          <p:spPr>
            <a:xfrm>
              <a:off x="359998" y="344125"/>
              <a:ext cx="2709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8. Materials and Equipment</a:t>
              </a:r>
              <a:endParaRPr b="1" sz="1200">
                <a:solidFill>
                  <a:srgbClr val="1C2534"/>
                </a:solidFill>
                <a:latin typeface="Spartan"/>
                <a:ea typeface="Spartan"/>
                <a:cs typeface="Spartan"/>
                <a:sym typeface="Spartan"/>
              </a:endParaRPr>
            </a:p>
          </p:txBody>
        </p:sp>
        <p:cxnSp>
          <p:nvCxnSpPr>
            <p:cNvPr id="471" name="Google Shape;471;p19"/>
            <p:cNvCxnSpPr/>
            <p:nvPr/>
          </p:nvCxnSpPr>
          <p:spPr>
            <a:xfrm>
              <a:off x="2762725" y="492875"/>
              <a:ext cx="4441800" cy="0"/>
            </a:xfrm>
            <a:prstGeom prst="straightConnector1">
              <a:avLst/>
            </a:prstGeom>
            <a:noFill/>
            <a:ln cap="flat" cmpd="sng" w="19050">
              <a:solidFill>
                <a:srgbClr val="1C2534"/>
              </a:solidFill>
              <a:prstDash val="solid"/>
              <a:round/>
              <a:headEnd len="med" w="med" type="none"/>
              <a:tailEnd len="med" w="med" type="none"/>
            </a:ln>
          </p:spPr>
        </p:cxnSp>
      </p:grpSp>
      <p:sp>
        <p:nvSpPr>
          <p:cNvPr id="472" name="Google Shape;472;p19"/>
          <p:cNvSpPr txBox="1"/>
          <p:nvPr/>
        </p:nvSpPr>
        <p:spPr>
          <a:xfrm>
            <a:off x="353331" y="8185796"/>
            <a:ext cx="6839100" cy="609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100">
                <a:solidFill>
                  <a:srgbClr val="1C2534"/>
                </a:solidFill>
                <a:latin typeface="Spartan"/>
                <a:ea typeface="Spartan"/>
                <a:cs typeface="Spartan"/>
                <a:sym typeface="Spartan"/>
              </a:rPr>
              <a:t>Note:</a:t>
            </a:r>
            <a:r>
              <a:rPr lang="uk" sz="1100">
                <a:solidFill>
                  <a:srgbClr val="1C2534"/>
                </a:solidFill>
                <a:latin typeface="Spartan"/>
                <a:ea typeface="Spartan"/>
                <a:cs typeface="Spartan"/>
                <a:sym typeface="Spartan"/>
              </a:rPr>
              <a:t> The quantities and costs provided are estimates based on current market rates and may be subject to change. Additional materials and equipment may be required as the </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project progresses.</a:t>
            </a:r>
            <a:endParaRPr sz="1100">
              <a:solidFill>
                <a:srgbClr val="1C2534"/>
              </a:solidFill>
              <a:latin typeface="Spartan"/>
              <a:ea typeface="Spartan"/>
              <a:cs typeface="Spartan"/>
              <a:sym typeface="Spartan"/>
            </a:endParaRPr>
          </a:p>
        </p:txBody>
      </p:sp>
      <p:cxnSp>
        <p:nvCxnSpPr>
          <p:cNvPr id="473" name="Google Shape;473;p19"/>
          <p:cNvCxnSpPr/>
          <p:nvPr/>
        </p:nvCxnSpPr>
        <p:spPr>
          <a:xfrm>
            <a:off x="365500" y="758675"/>
            <a:ext cx="6839100" cy="0"/>
          </a:xfrm>
          <a:prstGeom prst="straightConnector1">
            <a:avLst/>
          </a:prstGeom>
          <a:noFill/>
          <a:ln cap="flat" cmpd="sng" w="9525">
            <a:solidFill>
              <a:srgbClr val="E9E9E9"/>
            </a:solidFill>
            <a:prstDash val="solid"/>
            <a:round/>
            <a:headEnd len="med" w="med" type="none"/>
            <a:tailEnd len="med" w="med" type="none"/>
          </a:ln>
        </p:spPr>
      </p:cxnSp>
      <p:cxnSp>
        <p:nvCxnSpPr>
          <p:cNvPr id="474" name="Google Shape;474;p19"/>
          <p:cNvCxnSpPr/>
          <p:nvPr/>
        </p:nvCxnSpPr>
        <p:spPr>
          <a:xfrm>
            <a:off x="6095050" y="759000"/>
            <a:ext cx="0" cy="6541800"/>
          </a:xfrm>
          <a:prstGeom prst="straightConnector1">
            <a:avLst/>
          </a:prstGeom>
          <a:noFill/>
          <a:ln cap="flat" cmpd="sng" w="9525">
            <a:solidFill>
              <a:srgbClr val="E9E9E9"/>
            </a:solidFill>
            <a:prstDash val="solid"/>
            <a:round/>
            <a:headEnd len="med" w="med" type="none"/>
            <a:tailEnd len="med" w="med" type="none"/>
          </a:ln>
        </p:spPr>
      </p:cxnSp>
      <p:sp>
        <p:nvSpPr>
          <p:cNvPr id="475" name="Google Shape;475;p19"/>
          <p:cNvSpPr txBox="1"/>
          <p:nvPr/>
        </p:nvSpPr>
        <p:spPr>
          <a:xfrm>
            <a:off x="481100" y="7489363"/>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Total Cost</a:t>
            </a:r>
            <a:endParaRPr b="1" sz="1000">
              <a:solidFill>
                <a:srgbClr val="1C2534"/>
              </a:solidFill>
              <a:latin typeface="Spartan"/>
              <a:ea typeface="Spartan"/>
              <a:cs typeface="Spartan"/>
              <a:sym typeface="Spartan"/>
            </a:endParaRPr>
          </a:p>
        </p:txBody>
      </p:sp>
      <p:sp>
        <p:nvSpPr>
          <p:cNvPr id="476" name="Google Shape;476;p19"/>
          <p:cNvSpPr txBox="1"/>
          <p:nvPr/>
        </p:nvSpPr>
        <p:spPr>
          <a:xfrm>
            <a:off x="5257650" y="7478625"/>
            <a:ext cx="1759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[Total Project Cost]</a:t>
            </a:r>
            <a:endParaRPr b="1" sz="1000">
              <a:solidFill>
                <a:srgbClr val="1C2534"/>
              </a:solidFill>
              <a:latin typeface="Spartan"/>
              <a:ea typeface="Spartan"/>
              <a:cs typeface="Spartan"/>
              <a:sym typeface="Spartan"/>
            </a:endParaRPr>
          </a:p>
        </p:txBody>
      </p:sp>
      <p:grpSp>
        <p:nvGrpSpPr>
          <p:cNvPr id="477" name="Google Shape;477;p19"/>
          <p:cNvGrpSpPr/>
          <p:nvPr/>
        </p:nvGrpSpPr>
        <p:grpSpPr>
          <a:xfrm>
            <a:off x="481100" y="880088"/>
            <a:ext cx="6746924" cy="307800"/>
            <a:chOff x="481100" y="880094"/>
            <a:chExt cx="6746924" cy="307800"/>
          </a:xfrm>
        </p:grpSpPr>
        <p:sp>
          <p:nvSpPr>
            <p:cNvPr id="478" name="Google Shape;478;p19"/>
            <p:cNvSpPr txBox="1"/>
            <p:nvPr/>
          </p:nvSpPr>
          <p:spPr>
            <a:xfrm>
              <a:off x="481100" y="957044"/>
              <a:ext cx="145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Item</a:t>
              </a:r>
              <a:endParaRPr b="1" sz="1000">
                <a:solidFill>
                  <a:srgbClr val="1C2534"/>
                </a:solidFill>
                <a:latin typeface="Spartan"/>
                <a:ea typeface="Spartan"/>
                <a:cs typeface="Spartan"/>
                <a:sym typeface="Spartan"/>
              </a:endParaRPr>
            </a:p>
          </p:txBody>
        </p:sp>
        <p:sp>
          <p:nvSpPr>
            <p:cNvPr id="479" name="Google Shape;479;p19"/>
            <p:cNvSpPr txBox="1"/>
            <p:nvPr/>
          </p:nvSpPr>
          <p:spPr>
            <a:xfrm>
              <a:off x="4157526" y="957044"/>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uk" sz="1000">
                  <a:solidFill>
                    <a:srgbClr val="1C2534"/>
                  </a:solidFill>
                  <a:latin typeface="Spartan"/>
                  <a:ea typeface="Spartan"/>
                  <a:cs typeface="Spartan"/>
                  <a:sym typeface="Spartan"/>
                </a:rPr>
                <a:t>Quantity</a:t>
              </a:r>
              <a:endParaRPr b="1" sz="1000">
                <a:solidFill>
                  <a:srgbClr val="1C2534"/>
                </a:solidFill>
                <a:latin typeface="Spartan"/>
                <a:ea typeface="Spartan"/>
                <a:cs typeface="Spartan"/>
                <a:sym typeface="Spartan"/>
              </a:endParaRPr>
            </a:p>
          </p:txBody>
        </p:sp>
        <p:sp>
          <p:nvSpPr>
            <p:cNvPr id="480" name="Google Shape;480;p19"/>
            <p:cNvSpPr txBox="1"/>
            <p:nvPr/>
          </p:nvSpPr>
          <p:spPr>
            <a:xfrm>
              <a:off x="6262325" y="880094"/>
              <a:ext cx="965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Total Cost </a:t>
              </a:r>
              <a:endParaRPr b="1" sz="1000">
                <a:solidFill>
                  <a:srgbClr val="1C2534"/>
                </a:solidFill>
                <a:latin typeface="Spartan"/>
                <a:ea typeface="Spartan"/>
                <a:cs typeface="Spartan"/>
                <a:sym typeface="Spartan"/>
              </a:endParaRPr>
            </a:p>
            <a:p>
              <a:pPr indent="0" lvl="0" marL="0" rtl="0" algn="l">
                <a:spcBef>
                  <a:spcPts val="0"/>
                </a:spcBef>
                <a:spcAft>
                  <a:spcPts val="0"/>
                </a:spcAft>
                <a:buNone/>
              </a:pPr>
              <a:r>
                <a:rPr b="1" lang="uk" sz="1000">
                  <a:solidFill>
                    <a:srgbClr val="1C2534"/>
                  </a:solidFill>
                  <a:latin typeface="Spartan"/>
                  <a:ea typeface="Spartan"/>
                  <a:cs typeface="Spartan"/>
                  <a:sym typeface="Spartan"/>
                </a:rPr>
                <a:t>(USD)</a:t>
              </a:r>
              <a:endParaRPr b="1" sz="1000">
                <a:solidFill>
                  <a:srgbClr val="1C2534"/>
                </a:solidFill>
                <a:latin typeface="Spartan"/>
                <a:ea typeface="Spartan"/>
                <a:cs typeface="Spartan"/>
                <a:sym typeface="Spartan"/>
              </a:endParaRPr>
            </a:p>
          </p:txBody>
        </p:sp>
        <p:sp>
          <p:nvSpPr>
            <p:cNvPr id="481" name="Google Shape;481;p19"/>
            <p:cNvSpPr txBox="1"/>
            <p:nvPr/>
          </p:nvSpPr>
          <p:spPr>
            <a:xfrm>
              <a:off x="2239592" y="957044"/>
              <a:ext cx="1547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Description</a:t>
              </a:r>
              <a:endParaRPr b="1" sz="1000">
                <a:solidFill>
                  <a:srgbClr val="1C2534"/>
                </a:solidFill>
                <a:latin typeface="Spartan"/>
                <a:ea typeface="Spartan"/>
                <a:cs typeface="Spartan"/>
                <a:sym typeface="Spartan"/>
              </a:endParaRPr>
            </a:p>
          </p:txBody>
        </p:sp>
        <p:sp>
          <p:nvSpPr>
            <p:cNvPr id="482" name="Google Shape;482;p19"/>
            <p:cNvSpPr txBox="1"/>
            <p:nvPr/>
          </p:nvSpPr>
          <p:spPr>
            <a:xfrm>
              <a:off x="5259324" y="880094"/>
              <a:ext cx="8409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1C2534"/>
                  </a:solidFill>
                  <a:latin typeface="Spartan"/>
                  <a:ea typeface="Spartan"/>
                  <a:cs typeface="Spartan"/>
                  <a:sym typeface="Spartan"/>
                </a:rPr>
                <a:t>Unit Cost </a:t>
              </a:r>
              <a:endParaRPr b="1" sz="1000">
                <a:solidFill>
                  <a:srgbClr val="1C2534"/>
                </a:solidFill>
                <a:latin typeface="Spartan"/>
                <a:ea typeface="Spartan"/>
                <a:cs typeface="Spartan"/>
                <a:sym typeface="Spartan"/>
              </a:endParaRPr>
            </a:p>
            <a:p>
              <a:pPr indent="0" lvl="0" marL="0" rtl="0" algn="l">
                <a:spcBef>
                  <a:spcPts val="0"/>
                </a:spcBef>
                <a:spcAft>
                  <a:spcPts val="0"/>
                </a:spcAft>
                <a:buNone/>
              </a:pPr>
              <a:r>
                <a:rPr b="1" lang="uk" sz="1000">
                  <a:solidFill>
                    <a:srgbClr val="1C2534"/>
                  </a:solidFill>
                  <a:latin typeface="Spartan"/>
                  <a:ea typeface="Spartan"/>
                  <a:cs typeface="Spartan"/>
                  <a:sym typeface="Spartan"/>
                </a:rPr>
                <a:t>(USD)</a:t>
              </a:r>
              <a:endParaRPr b="1" sz="1000">
                <a:solidFill>
                  <a:srgbClr val="1C2534"/>
                </a:solidFill>
                <a:latin typeface="Spartan"/>
                <a:ea typeface="Spartan"/>
                <a:cs typeface="Spartan"/>
                <a:sym typeface="Spartan"/>
              </a:endParaRPr>
            </a:p>
          </p:txBody>
        </p:sp>
      </p:grpSp>
      <p:grpSp>
        <p:nvGrpSpPr>
          <p:cNvPr id="483" name="Google Shape;483;p19"/>
          <p:cNvGrpSpPr/>
          <p:nvPr/>
        </p:nvGrpSpPr>
        <p:grpSpPr>
          <a:xfrm>
            <a:off x="481100" y="1422356"/>
            <a:ext cx="6718549" cy="307800"/>
            <a:chOff x="481100" y="1502416"/>
            <a:chExt cx="6718549" cy="307800"/>
          </a:xfrm>
        </p:grpSpPr>
        <p:sp>
          <p:nvSpPr>
            <p:cNvPr id="484" name="Google Shape;484;p19"/>
            <p:cNvSpPr txBox="1"/>
            <p:nvPr/>
          </p:nvSpPr>
          <p:spPr>
            <a:xfrm>
              <a:off x="481100" y="1579366"/>
              <a:ext cx="1430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Concrete Mix</a:t>
              </a:r>
              <a:endParaRPr sz="1000">
                <a:solidFill>
                  <a:srgbClr val="1C2534"/>
                </a:solidFill>
                <a:latin typeface="Spartan"/>
                <a:ea typeface="Spartan"/>
                <a:cs typeface="Spartan"/>
                <a:sym typeface="Spartan"/>
              </a:endParaRPr>
            </a:p>
          </p:txBody>
        </p:sp>
        <p:sp>
          <p:nvSpPr>
            <p:cNvPr id="485" name="Google Shape;485;p19"/>
            <p:cNvSpPr txBox="1"/>
            <p:nvPr/>
          </p:nvSpPr>
          <p:spPr>
            <a:xfrm>
              <a:off x="4157526" y="1579366"/>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486" name="Google Shape;486;p19"/>
            <p:cNvSpPr txBox="1"/>
            <p:nvPr/>
          </p:nvSpPr>
          <p:spPr>
            <a:xfrm>
              <a:off x="6095049" y="1579366"/>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487" name="Google Shape;487;p19"/>
            <p:cNvSpPr txBox="1"/>
            <p:nvPr/>
          </p:nvSpPr>
          <p:spPr>
            <a:xfrm>
              <a:off x="2239601" y="1502416"/>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Ready-mix concrete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for foundation and slabs</a:t>
              </a:r>
              <a:endParaRPr sz="1000">
                <a:solidFill>
                  <a:srgbClr val="1C2534"/>
                </a:solidFill>
                <a:latin typeface="Spartan"/>
                <a:ea typeface="Spartan"/>
                <a:cs typeface="Spartan"/>
                <a:sym typeface="Spartan"/>
              </a:endParaRPr>
            </a:p>
          </p:txBody>
        </p:sp>
        <p:sp>
          <p:nvSpPr>
            <p:cNvPr id="488" name="Google Shape;488;p19"/>
            <p:cNvSpPr txBox="1"/>
            <p:nvPr/>
          </p:nvSpPr>
          <p:spPr>
            <a:xfrm>
              <a:off x="5113675" y="1579366"/>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489" name="Google Shape;489;p19"/>
          <p:cNvGrpSpPr/>
          <p:nvPr/>
        </p:nvGrpSpPr>
        <p:grpSpPr>
          <a:xfrm>
            <a:off x="481100" y="1967410"/>
            <a:ext cx="6718549" cy="307800"/>
            <a:chOff x="481100" y="2063273"/>
            <a:chExt cx="6718549" cy="307800"/>
          </a:xfrm>
        </p:grpSpPr>
        <p:sp>
          <p:nvSpPr>
            <p:cNvPr id="490" name="Google Shape;490;p19"/>
            <p:cNvSpPr txBox="1"/>
            <p:nvPr/>
          </p:nvSpPr>
          <p:spPr>
            <a:xfrm>
              <a:off x="481100" y="2140223"/>
              <a:ext cx="145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Lumber</a:t>
              </a:r>
              <a:endParaRPr sz="1000">
                <a:solidFill>
                  <a:srgbClr val="1C2534"/>
                </a:solidFill>
                <a:latin typeface="Spartan"/>
                <a:ea typeface="Spartan"/>
                <a:cs typeface="Spartan"/>
                <a:sym typeface="Spartan"/>
              </a:endParaRPr>
            </a:p>
          </p:txBody>
        </p:sp>
        <p:sp>
          <p:nvSpPr>
            <p:cNvPr id="491" name="Google Shape;491;p19"/>
            <p:cNvSpPr txBox="1"/>
            <p:nvPr/>
          </p:nvSpPr>
          <p:spPr>
            <a:xfrm>
              <a:off x="4157526" y="2140223"/>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492" name="Google Shape;492;p19"/>
            <p:cNvSpPr txBox="1"/>
            <p:nvPr/>
          </p:nvSpPr>
          <p:spPr>
            <a:xfrm>
              <a:off x="6095049" y="2140223"/>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493" name="Google Shape;493;p19"/>
            <p:cNvSpPr txBox="1"/>
            <p:nvPr/>
          </p:nvSpPr>
          <p:spPr>
            <a:xfrm>
              <a:off x="2239600" y="2063273"/>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Framing and structural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lumber</a:t>
              </a:r>
              <a:endParaRPr sz="1000">
                <a:solidFill>
                  <a:srgbClr val="1C2534"/>
                </a:solidFill>
                <a:latin typeface="Spartan"/>
                <a:ea typeface="Spartan"/>
                <a:cs typeface="Spartan"/>
                <a:sym typeface="Spartan"/>
              </a:endParaRPr>
            </a:p>
          </p:txBody>
        </p:sp>
        <p:sp>
          <p:nvSpPr>
            <p:cNvPr id="494" name="Google Shape;494;p19"/>
            <p:cNvSpPr txBox="1"/>
            <p:nvPr/>
          </p:nvSpPr>
          <p:spPr>
            <a:xfrm>
              <a:off x="5113675" y="2140223"/>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495" name="Google Shape;495;p19"/>
          <p:cNvGrpSpPr/>
          <p:nvPr/>
        </p:nvGrpSpPr>
        <p:grpSpPr>
          <a:xfrm>
            <a:off x="481100" y="2512465"/>
            <a:ext cx="6718549" cy="307800"/>
            <a:chOff x="481100" y="2547942"/>
            <a:chExt cx="6718549" cy="307800"/>
          </a:xfrm>
        </p:grpSpPr>
        <p:sp>
          <p:nvSpPr>
            <p:cNvPr id="496" name="Google Shape;496;p19"/>
            <p:cNvSpPr txBox="1"/>
            <p:nvPr/>
          </p:nvSpPr>
          <p:spPr>
            <a:xfrm>
              <a:off x="481100" y="2624892"/>
              <a:ext cx="145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Roofing Materials</a:t>
              </a:r>
              <a:endParaRPr sz="1000">
                <a:solidFill>
                  <a:srgbClr val="1C2534"/>
                </a:solidFill>
                <a:latin typeface="Spartan"/>
                <a:ea typeface="Spartan"/>
                <a:cs typeface="Spartan"/>
                <a:sym typeface="Spartan"/>
              </a:endParaRPr>
            </a:p>
          </p:txBody>
        </p:sp>
        <p:sp>
          <p:nvSpPr>
            <p:cNvPr id="497" name="Google Shape;497;p19"/>
            <p:cNvSpPr txBox="1"/>
            <p:nvPr/>
          </p:nvSpPr>
          <p:spPr>
            <a:xfrm>
              <a:off x="4157526" y="2624892"/>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498" name="Google Shape;498;p19"/>
            <p:cNvSpPr txBox="1"/>
            <p:nvPr/>
          </p:nvSpPr>
          <p:spPr>
            <a:xfrm>
              <a:off x="6095049" y="2624892"/>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499" name="Google Shape;499;p19"/>
            <p:cNvSpPr txBox="1"/>
            <p:nvPr/>
          </p:nvSpPr>
          <p:spPr>
            <a:xfrm>
              <a:off x="2239600" y="2547942"/>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Shingles, underlayment,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flashing, etc.</a:t>
              </a:r>
              <a:endParaRPr sz="1000">
                <a:solidFill>
                  <a:srgbClr val="1C2534"/>
                </a:solidFill>
                <a:latin typeface="Spartan"/>
                <a:ea typeface="Spartan"/>
                <a:cs typeface="Spartan"/>
                <a:sym typeface="Spartan"/>
              </a:endParaRPr>
            </a:p>
          </p:txBody>
        </p:sp>
        <p:sp>
          <p:nvSpPr>
            <p:cNvPr id="500" name="Google Shape;500;p19"/>
            <p:cNvSpPr txBox="1"/>
            <p:nvPr/>
          </p:nvSpPr>
          <p:spPr>
            <a:xfrm>
              <a:off x="5113675" y="2624892"/>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01" name="Google Shape;501;p19"/>
          <p:cNvGrpSpPr/>
          <p:nvPr/>
        </p:nvGrpSpPr>
        <p:grpSpPr>
          <a:xfrm>
            <a:off x="481100" y="3057506"/>
            <a:ext cx="6718549" cy="307800"/>
            <a:chOff x="425775" y="3115559"/>
            <a:chExt cx="6718549" cy="307800"/>
          </a:xfrm>
        </p:grpSpPr>
        <p:sp>
          <p:nvSpPr>
            <p:cNvPr id="502" name="Google Shape;502;p19"/>
            <p:cNvSpPr txBox="1"/>
            <p:nvPr/>
          </p:nvSpPr>
          <p:spPr>
            <a:xfrm>
              <a:off x="425775" y="3192509"/>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Windows and Doors</a:t>
              </a:r>
              <a:endParaRPr sz="1000">
                <a:solidFill>
                  <a:srgbClr val="1C2534"/>
                </a:solidFill>
                <a:latin typeface="Spartan"/>
                <a:ea typeface="Spartan"/>
                <a:cs typeface="Spartan"/>
                <a:sym typeface="Spartan"/>
              </a:endParaRPr>
            </a:p>
          </p:txBody>
        </p:sp>
        <p:sp>
          <p:nvSpPr>
            <p:cNvPr id="503" name="Google Shape;503;p19"/>
            <p:cNvSpPr txBox="1"/>
            <p:nvPr/>
          </p:nvSpPr>
          <p:spPr>
            <a:xfrm>
              <a:off x="4102201" y="3192509"/>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04" name="Google Shape;504;p19"/>
            <p:cNvSpPr txBox="1"/>
            <p:nvPr/>
          </p:nvSpPr>
          <p:spPr>
            <a:xfrm>
              <a:off x="6039724" y="3192509"/>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05" name="Google Shape;505;p19"/>
            <p:cNvSpPr txBox="1"/>
            <p:nvPr/>
          </p:nvSpPr>
          <p:spPr>
            <a:xfrm>
              <a:off x="2184275" y="3115559"/>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Energy-efficient windows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and exterior doors</a:t>
              </a:r>
              <a:endParaRPr sz="1000">
                <a:solidFill>
                  <a:srgbClr val="1C2534"/>
                </a:solidFill>
                <a:latin typeface="Spartan"/>
                <a:ea typeface="Spartan"/>
                <a:cs typeface="Spartan"/>
                <a:sym typeface="Spartan"/>
              </a:endParaRPr>
            </a:p>
          </p:txBody>
        </p:sp>
        <p:sp>
          <p:nvSpPr>
            <p:cNvPr id="506" name="Google Shape;506;p19"/>
            <p:cNvSpPr txBox="1"/>
            <p:nvPr/>
          </p:nvSpPr>
          <p:spPr>
            <a:xfrm>
              <a:off x="5058350" y="3192509"/>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07" name="Google Shape;507;p19"/>
          <p:cNvGrpSpPr/>
          <p:nvPr/>
        </p:nvGrpSpPr>
        <p:grpSpPr>
          <a:xfrm>
            <a:off x="481100" y="3679516"/>
            <a:ext cx="6723672" cy="153914"/>
            <a:chOff x="481100" y="3676417"/>
            <a:chExt cx="6723672" cy="153914"/>
          </a:xfrm>
        </p:grpSpPr>
        <p:sp>
          <p:nvSpPr>
            <p:cNvPr id="508" name="Google Shape;508;p19"/>
            <p:cNvSpPr txBox="1"/>
            <p:nvPr/>
          </p:nvSpPr>
          <p:spPr>
            <a:xfrm>
              <a:off x="481100" y="3676417"/>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Plumbing Fixtures</a:t>
              </a:r>
              <a:endParaRPr sz="1000">
                <a:solidFill>
                  <a:srgbClr val="1C2534"/>
                </a:solidFill>
                <a:latin typeface="Spartan"/>
                <a:ea typeface="Spartan"/>
                <a:cs typeface="Spartan"/>
                <a:sym typeface="Spartan"/>
              </a:endParaRPr>
            </a:p>
          </p:txBody>
        </p:sp>
        <p:sp>
          <p:nvSpPr>
            <p:cNvPr id="509" name="Google Shape;509;p19"/>
            <p:cNvSpPr txBox="1"/>
            <p:nvPr/>
          </p:nvSpPr>
          <p:spPr>
            <a:xfrm>
              <a:off x="4157526" y="3676417"/>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10" name="Google Shape;510;p19"/>
            <p:cNvSpPr txBox="1"/>
            <p:nvPr/>
          </p:nvSpPr>
          <p:spPr>
            <a:xfrm>
              <a:off x="6100173" y="3676423"/>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11" name="Google Shape;511;p19"/>
            <p:cNvSpPr txBox="1"/>
            <p:nvPr/>
          </p:nvSpPr>
          <p:spPr>
            <a:xfrm>
              <a:off x="2239600" y="3676423"/>
              <a:ext cx="184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Toilets, sinks, faucets, etc.</a:t>
              </a:r>
              <a:endParaRPr sz="1000">
                <a:solidFill>
                  <a:srgbClr val="1C2534"/>
                </a:solidFill>
                <a:latin typeface="Spartan"/>
                <a:ea typeface="Spartan"/>
                <a:cs typeface="Spartan"/>
                <a:sym typeface="Spartan"/>
              </a:endParaRPr>
            </a:p>
          </p:txBody>
        </p:sp>
        <p:sp>
          <p:nvSpPr>
            <p:cNvPr id="512" name="Google Shape;512;p19"/>
            <p:cNvSpPr txBox="1"/>
            <p:nvPr/>
          </p:nvSpPr>
          <p:spPr>
            <a:xfrm>
              <a:off x="5118136" y="3676430"/>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13" name="Google Shape;513;p19"/>
          <p:cNvGrpSpPr/>
          <p:nvPr/>
        </p:nvGrpSpPr>
        <p:grpSpPr>
          <a:xfrm>
            <a:off x="481100" y="4147627"/>
            <a:ext cx="6723672" cy="307800"/>
            <a:chOff x="481100" y="4161081"/>
            <a:chExt cx="6723672" cy="307800"/>
          </a:xfrm>
        </p:grpSpPr>
        <p:sp>
          <p:nvSpPr>
            <p:cNvPr id="514" name="Google Shape;514;p19"/>
            <p:cNvSpPr txBox="1"/>
            <p:nvPr/>
          </p:nvSpPr>
          <p:spPr>
            <a:xfrm>
              <a:off x="481100" y="4161081"/>
              <a:ext cx="1418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Electrical Wiring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and Fixtures</a:t>
              </a:r>
              <a:endParaRPr sz="1000">
                <a:solidFill>
                  <a:srgbClr val="1C2534"/>
                </a:solidFill>
                <a:latin typeface="Spartan"/>
                <a:ea typeface="Spartan"/>
                <a:cs typeface="Spartan"/>
                <a:sym typeface="Spartan"/>
              </a:endParaRPr>
            </a:p>
          </p:txBody>
        </p:sp>
        <p:sp>
          <p:nvSpPr>
            <p:cNvPr id="515" name="Google Shape;515;p19"/>
            <p:cNvSpPr txBox="1"/>
            <p:nvPr/>
          </p:nvSpPr>
          <p:spPr>
            <a:xfrm>
              <a:off x="4157526" y="4238031"/>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16" name="Google Shape;516;p19"/>
            <p:cNvSpPr txBox="1"/>
            <p:nvPr/>
          </p:nvSpPr>
          <p:spPr>
            <a:xfrm>
              <a:off x="6100173" y="4238031"/>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17" name="Google Shape;517;p19"/>
            <p:cNvSpPr txBox="1"/>
            <p:nvPr/>
          </p:nvSpPr>
          <p:spPr>
            <a:xfrm>
              <a:off x="2239600" y="4161081"/>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Wiring, outlets, switches,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lighting fixtures</a:t>
              </a:r>
              <a:endParaRPr sz="1000">
                <a:solidFill>
                  <a:srgbClr val="1C2534"/>
                </a:solidFill>
                <a:latin typeface="Spartan"/>
                <a:ea typeface="Spartan"/>
                <a:cs typeface="Spartan"/>
                <a:sym typeface="Spartan"/>
              </a:endParaRPr>
            </a:p>
          </p:txBody>
        </p:sp>
        <p:sp>
          <p:nvSpPr>
            <p:cNvPr id="518" name="Google Shape;518;p19"/>
            <p:cNvSpPr txBox="1"/>
            <p:nvPr/>
          </p:nvSpPr>
          <p:spPr>
            <a:xfrm>
              <a:off x="5118136" y="4238031"/>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19" name="Google Shape;519;p19"/>
          <p:cNvGrpSpPr/>
          <p:nvPr/>
        </p:nvGrpSpPr>
        <p:grpSpPr>
          <a:xfrm>
            <a:off x="481100" y="4692681"/>
            <a:ext cx="6723672" cy="307800"/>
            <a:chOff x="481100" y="4721955"/>
            <a:chExt cx="6723672" cy="307800"/>
          </a:xfrm>
        </p:grpSpPr>
        <p:sp>
          <p:nvSpPr>
            <p:cNvPr id="520" name="Google Shape;520;p19"/>
            <p:cNvSpPr txBox="1"/>
            <p:nvPr/>
          </p:nvSpPr>
          <p:spPr>
            <a:xfrm>
              <a:off x="481100" y="4798905"/>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HVAC System</a:t>
              </a:r>
              <a:endParaRPr sz="1000">
                <a:solidFill>
                  <a:srgbClr val="1C2534"/>
                </a:solidFill>
                <a:latin typeface="Spartan"/>
                <a:ea typeface="Spartan"/>
                <a:cs typeface="Spartan"/>
                <a:sym typeface="Spartan"/>
              </a:endParaRPr>
            </a:p>
          </p:txBody>
        </p:sp>
        <p:sp>
          <p:nvSpPr>
            <p:cNvPr id="521" name="Google Shape;521;p19"/>
            <p:cNvSpPr txBox="1"/>
            <p:nvPr/>
          </p:nvSpPr>
          <p:spPr>
            <a:xfrm>
              <a:off x="4157526" y="4798905"/>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22" name="Google Shape;522;p19"/>
            <p:cNvSpPr txBox="1"/>
            <p:nvPr/>
          </p:nvSpPr>
          <p:spPr>
            <a:xfrm>
              <a:off x="6100173" y="4798905"/>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23" name="Google Shape;523;p19"/>
            <p:cNvSpPr txBox="1"/>
            <p:nvPr/>
          </p:nvSpPr>
          <p:spPr>
            <a:xfrm>
              <a:off x="2239600" y="4721955"/>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Heating, ventilation,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and air conditioning</a:t>
              </a:r>
              <a:endParaRPr sz="1000">
                <a:solidFill>
                  <a:srgbClr val="1C2534"/>
                </a:solidFill>
                <a:latin typeface="Spartan"/>
                <a:ea typeface="Spartan"/>
                <a:cs typeface="Spartan"/>
                <a:sym typeface="Spartan"/>
              </a:endParaRPr>
            </a:p>
          </p:txBody>
        </p:sp>
        <p:sp>
          <p:nvSpPr>
            <p:cNvPr id="524" name="Google Shape;524;p19"/>
            <p:cNvSpPr txBox="1"/>
            <p:nvPr/>
          </p:nvSpPr>
          <p:spPr>
            <a:xfrm>
              <a:off x="5118136" y="4798905"/>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25" name="Google Shape;525;p19"/>
          <p:cNvGrpSpPr/>
          <p:nvPr/>
        </p:nvGrpSpPr>
        <p:grpSpPr>
          <a:xfrm>
            <a:off x="481100" y="5237735"/>
            <a:ext cx="6723672" cy="307800"/>
            <a:chOff x="481100" y="5282829"/>
            <a:chExt cx="6723672" cy="307800"/>
          </a:xfrm>
        </p:grpSpPr>
        <p:sp>
          <p:nvSpPr>
            <p:cNvPr id="526" name="Google Shape;526;p19"/>
            <p:cNvSpPr txBox="1"/>
            <p:nvPr/>
          </p:nvSpPr>
          <p:spPr>
            <a:xfrm>
              <a:off x="481100" y="5359779"/>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Heavy Equipment</a:t>
              </a:r>
              <a:endParaRPr sz="1000">
                <a:solidFill>
                  <a:srgbClr val="1C2534"/>
                </a:solidFill>
                <a:latin typeface="Spartan"/>
                <a:ea typeface="Spartan"/>
                <a:cs typeface="Spartan"/>
                <a:sym typeface="Spartan"/>
              </a:endParaRPr>
            </a:p>
          </p:txBody>
        </p:sp>
        <p:sp>
          <p:nvSpPr>
            <p:cNvPr id="527" name="Google Shape;527;p19"/>
            <p:cNvSpPr txBox="1"/>
            <p:nvPr/>
          </p:nvSpPr>
          <p:spPr>
            <a:xfrm>
              <a:off x="4157526" y="5359779"/>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28" name="Google Shape;528;p19"/>
            <p:cNvSpPr txBox="1"/>
            <p:nvPr/>
          </p:nvSpPr>
          <p:spPr>
            <a:xfrm>
              <a:off x="6100173" y="5359779"/>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29" name="Google Shape;529;p19"/>
            <p:cNvSpPr txBox="1"/>
            <p:nvPr/>
          </p:nvSpPr>
          <p:spPr>
            <a:xfrm>
              <a:off x="2239600" y="5282829"/>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Excavators, bulldozers,</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cranes, etc.</a:t>
              </a:r>
              <a:endParaRPr sz="1000">
                <a:solidFill>
                  <a:srgbClr val="1C2534"/>
                </a:solidFill>
                <a:latin typeface="Spartan"/>
                <a:ea typeface="Spartan"/>
                <a:cs typeface="Spartan"/>
                <a:sym typeface="Spartan"/>
              </a:endParaRPr>
            </a:p>
          </p:txBody>
        </p:sp>
        <p:sp>
          <p:nvSpPr>
            <p:cNvPr id="530" name="Google Shape;530;p19"/>
            <p:cNvSpPr txBox="1"/>
            <p:nvPr/>
          </p:nvSpPr>
          <p:spPr>
            <a:xfrm>
              <a:off x="5118136" y="5359779"/>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31" name="Google Shape;531;p19"/>
          <p:cNvGrpSpPr/>
          <p:nvPr/>
        </p:nvGrpSpPr>
        <p:grpSpPr>
          <a:xfrm>
            <a:off x="481100" y="5782790"/>
            <a:ext cx="6723672" cy="307800"/>
            <a:chOff x="481100" y="5843690"/>
            <a:chExt cx="6723672" cy="307800"/>
          </a:xfrm>
        </p:grpSpPr>
        <p:sp>
          <p:nvSpPr>
            <p:cNvPr id="532" name="Google Shape;532;p19"/>
            <p:cNvSpPr txBox="1"/>
            <p:nvPr/>
          </p:nvSpPr>
          <p:spPr>
            <a:xfrm>
              <a:off x="481100" y="5920640"/>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Hand Tools</a:t>
              </a:r>
              <a:endParaRPr sz="1000">
                <a:solidFill>
                  <a:srgbClr val="1C2534"/>
                </a:solidFill>
                <a:latin typeface="Spartan"/>
                <a:ea typeface="Spartan"/>
                <a:cs typeface="Spartan"/>
                <a:sym typeface="Spartan"/>
              </a:endParaRPr>
            </a:p>
          </p:txBody>
        </p:sp>
        <p:sp>
          <p:nvSpPr>
            <p:cNvPr id="533" name="Google Shape;533;p19"/>
            <p:cNvSpPr txBox="1"/>
            <p:nvPr/>
          </p:nvSpPr>
          <p:spPr>
            <a:xfrm>
              <a:off x="4157526" y="5920640"/>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34" name="Google Shape;534;p19"/>
            <p:cNvSpPr txBox="1"/>
            <p:nvPr/>
          </p:nvSpPr>
          <p:spPr>
            <a:xfrm>
              <a:off x="6100173" y="5920640"/>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35" name="Google Shape;535;p19"/>
            <p:cNvSpPr txBox="1"/>
            <p:nvPr/>
          </p:nvSpPr>
          <p:spPr>
            <a:xfrm>
              <a:off x="2239600" y="5843690"/>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Hammers, saws,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drills, etc.</a:t>
              </a:r>
              <a:endParaRPr sz="1000">
                <a:solidFill>
                  <a:srgbClr val="1C2534"/>
                </a:solidFill>
                <a:latin typeface="Spartan"/>
                <a:ea typeface="Spartan"/>
                <a:cs typeface="Spartan"/>
                <a:sym typeface="Spartan"/>
              </a:endParaRPr>
            </a:p>
          </p:txBody>
        </p:sp>
        <p:sp>
          <p:nvSpPr>
            <p:cNvPr id="536" name="Google Shape;536;p19"/>
            <p:cNvSpPr txBox="1"/>
            <p:nvPr/>
          </p:nvSpPr>
          <p:spPr>
            <a:xfrm>
              <a:off x="5118136" y="5920640"/>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37" name="Google Shape;537;p19"/>
          <p:cNvGrpSpPr/>
          <p:nvPr/>
        </p:nvGrpSpPr>
        <p:grpSpPr>
          <a:xfrm>
            <a:off x="481100" y="6327844"/>
            <a:ext cx="6723672" cy="307800"/>
            <a:chOff x="481100" y="6404551"/>
            <a:chExt cx="6723672" cy="307800"/>
          </a:xfrm>
        </p:grpSpPr>
        <p:sp>
          <p:nvSpPr>
            <p:cNvPr id="538" name="Google Shape;538;p19"/>
            <p:cNvSpPr txBox="1"/>
            <p:nvPr/>
          </p:nvSpPr>
          <p:spPr>
            <a:xfrm>
              <a:off x="481100" y="6481501"/>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Safety Equipment</a:t>
              </a:r>
              <a:endParaRPr sz="1000">
                <a:solidFill>
                  <a:srgbClr val="1C2534"/>
                </a:solidFill>
                <a:latin typeface="Spartan"/>
                <a:ea typeface="Spartan"/>
                <a:cs typeface="Spartan"/>
                <a:sym typeface="Spartan"/>
              </a:endParaRPr>
            </a:p>
          </p:txBody>
        </p:sp>
        <p:sp>
          <p:nvSpPr>
            <p:cNvPr id="539" name="Google Shape;539;p19"/>
            <p:cNvSpPr txBox="1"/>
            <p:nvPr/>
          </p:nvSpPr>
          <p:spPr>
            <a:xfrm>
              <a:off x="4157526" y="6481501"/>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40" name="Google Shape;540;p19"/>
            <p:cNvSpPr txBox="1"/>
            <p:nvPr/>
          </p:nvSpPr>
          <p:spPr>
            <a:xfrm>
              <a:off x="6100173" y="6481501"/>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41" name="Google Shape;541;p19"/>
            <p:cNvSpPr txBox="1"/>
            <p:nvPr/>
          </p:nvSpPr>
          <p:spPr>
            <a:xfrm>
              <a:off x="2239600" y="6404551"/>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Hard hats, safety vests,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harnesses, etc.</a:t>
              </a:r>
              <a:endParaRPr sz="1000">
                <a:solidFill>
                  <a:srgbClr val="1C2534"/>
                </a:solidFill>
                <a:latin typeface="Spartan"/>
                <a:ea typeface="Spartan"/>
                <a:cs typeface="Spartan"/>
                <a:sym typeface="Spartan"/>
              </a:endParaRPr>
            </a:p>
          </p:txBody>
        </p:sp>
        <p:sp>
          <p:nvSpPr>
            <p:cNvPr id="542" name="Google Shape;542;p19"/>
            <p:cNvSpPr txBox="1"/>
            <p:nvPr/>
          </p:nvSpPr>
          <p:spPr>
            <a:xfrm>
              <a:off x="5118136" y="6481501"/>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grpSp>
        <p:nvGrpSpPr>
          <p:cNvPr id="543" name="Google Shape;543;p19"/>
          <p:cNvGrpSpPr/>
          <p:nvPr/>
        </p:nvGrpSpPr>
        <p:grpSpPr>
          <a:xfrm>
            <a:off x="481100" y="6872898"/>
            <a:ext cx="6723672" cy="307800"/>
            <a:chOff x="481100" y="6917950"/>
            <a:chExt cx="6723672" cy="307800"/>
          </a:xfrm>
        </p:grpSpPr>
        <p:sp>
          <p:nvSpPr>
            <p:cNvPr id="544" name="Google Shape;544;p19"/>
            <p:cNvSpPr txBox="1"/>
            <p:nvPr/>
          </p:nvSpPr>
          <p:spPr>
            <a:xfrm>
              <a:off x="481100" y="6994900"/>
              <a:ext cx="141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Miscellaneous	</a:t>
              </a:r>
              <a:endParaRPr sz="1000">
                <a:solidFill>
                  <a:srgbClr val="1C2534"/>
                </a:solidFill>
                <a:latin typeface="Spartan"/>
                <a:ea typeface="Spartan"/>
                <a:cs typeface="Spartan"/>
                <a:sym typeface="Spartan"/>
              </a:endParaRPr>
            </a:p>
          </p:txBody>
        </p:sp>
        <p:sp>
          <p:nvSpPr>
            <p:cNvPr id="545" name="Google Shape;545;p19"/>
            <p:cNvSpPr txBox="1"/>
            <p:nvPr/>
          </p:nvSpPr>
          <p:spPr>
            <a:xfrm>
              <a:off x="4157526" y="6994900"/>
              <a:ext cx="9657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[Quantity]</a:t>
              </a:r>
              <a:endParaRPr sz="1000">
                <a:solidFill>
                  <a:srgbClr val="1C2534"/>
                </a:solidFill>
                <a:latin typeface="Spartan"/>
                <a:ea typeface="Spartan"/>
                <a:cs typeface="Spartan"/>
                <a:sym typeface="Spartan"/>
              </a:endParaRPr>
            </a:p>
          </p:txBody>
        </p:sp>
        <p:sp>
          <p:nvSpPr>
            <p:cNvPr id="546" name="Google Shape;546;p19"/>
            <p:cNvSpPr txBox="1"/>
            <p:nvPr/>
          </p:nvSpPr>
          <p:spPr>
            <a:xfrm>
              <a:off x="6100173" y="6994900"/>
              <a:ext cx="11046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[Total Cost]</a:t>
              </a:r>
              <a:endParaRPr sz="1000">
                <a:solidFill>
                  <a:srgbClr val="1C2534"/>
                </a:solidFill>
                <a:latin typeface="Spartan"/>
                <a:ea typeface="Spartan"/>
                <a:cs typeface="Spartan"/>
                <a:sym typeface="Spartan"/>
              </a:endParaRPr>
            </a:p>
          </p:txBody>
        </p:sp>
        <p:sp>
          <p:nvSpPr>
            <p:cNvPr id="547" name="Google Shape;547;p19"/>
            <p:cNvSpPr txBox="1"/>
            <p:nvPr/>
          </p:nvSpPr>
          <p:spPr>
            <a:xfrm>
              <a:off x="2239600" y="6917950"/>
              <a:ext cx="18447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1C2534"/>
                  </a:solidFill>
                  <a:latin typeface="Spartan"/>
                  <a:ea typeface="Spartan"/>
                  <a:cs typeface="Spartan"/>
                  <a:sym typeface="Spartan"/>
                </a:rPr>
                <a:t>Other materials and </a:t>
              </a:r>
              <a:endParaRPr sz="1000">
                <a:solidFill>
                  <a:srgbClr val="1C2534"/>
                </a:solidFill>
                <a:latin typeface="Spartan"/>
                <a:ea typeface="Spartan"/>
                <a:cs typeface="Spartan"/>
                <a:sym typeface="Spartan"/>
              </a:endParaRPr>
            </a:p>
            <a:p>
              <a:pPr indent="0" lvl="0" marL="0" rtl="0" algn="l">
                <a:spcBef>
                  <a:spcPts val="0"/>
                </a:spcBef>
                <a:spcAft>
                  <a:spcPts val="0"/>
                </a:spcAft>
                <a:buNone/>
              </a:pPr>
              <a:r>
                <a:rPr lang="uk" sz="1000">
                  <a:solidFill>
                    <a:srgbClr val="1C2534"/>
                  </a:solidFill>
                  <a:latin typeface="Spartan"/>
                  <a:ea typeface="Spartan"/>
                  <a:cs typeface="Spartan"/>
                  <a:sym typeface="Spartan"/>
                </a:rPr>
                <a:t>equipment as needed</a:t>
              </a:r>
              <a:endParaRPr sz="1000">
                <a:solidFill>
                  <a:srgbClr val="1C2534"/>
                </a:solidFill>
                <a:latin typeface="Spartan"/>
                <a:ea typeface="Spartan"/>
                <a:cs typeface="Spartan"/>
                <a:sym typeface="Spartan"/>
              </a:endParaRPr>
            </a:p>
          </p:txBody>
        </p:sp>
        <p:sp>
          <p:nvSpPr>
            <p:cNvPr id="548" name="Google Shape;548;p19"/>
            <p:cNvSpPr txBox="1"/>
            <p:nvPr/>
          </p:nvSpPr>
          <p:spPr>
            <a:xfrm>
              <a:off x="5118136" y="6994900"/>
              <a:ext cx="9618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000">
                  <a:solidFill>
                    <a:srgbClr val="1C2534"/>
                  </a:solidFill>
                  <a:latin typeface="Spartan"/>
                  <a:ea typeface="Spartan"/>
                  <a:cs typeface="Spartan"/>
                  <a:sym typeface="Spartan"/>
                </a:rPr>
                <a:t>[Unit Cost]</a:t>
              </a:r>
              <a:endParaRPr sz="1000">
                <a:solidFill>
                  <a:srgbClr val="1C2534"/>
                </a:solidFill>
                <a:latin typeface="Spartan"/>
                <a:ea typeface="Spartan"/>
                <a:cs typeface="Spartan"/>
                <a:sym typeface="Spartan"/>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2" name="Shape 552"/>
        <p:cNvGrpSpPr/>
        <p:nvPr/>
      </p:nvGrpSpPr>
      <p:grpSpPr>
        <a:xfrm>
          <a:off x="0" y="0"/>
          <a:ext cx="0" cy="0"/>
          <a:chOff x="0" y="0"/>
          <a:chExt cx="0" cy="0"/>
        </a:xfrm>
      </p:grpSpPr>
      <p:grpSp>
        <p:nvGrpSpPr>
          <p:cNvPr id="553" name="Google Shape;553;p20"/>
          <p:cNvGrpSpPr/>
          <p:nvPr/>
        </p:nvGrpSpPr>
        <p:grpSpPr>
          <a:xfrm>
            <a:off x="360000" y="344125"/>
            <a:ext cx="6844800" cy="184800"/>
            <a:chOff x="360000" y="344125"/>
            <a:chExt cx="6844800" cy="184800"/>
          </a:xfrm>
        </p:grpSpPr>
        <p:sp>
          <p:nvSpPr>
            <p:cNvPr id="554" name="Google Shape;554;p20"/>
            <p:cNvSpPr txBox="1"/>
            <p:nvPr/>
          </p:nvSpPr>
          <p:spPr>
            <a:xfrm>
              <a:off x="360000" y="344125"/>
              <a:ext cx="1168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1C2534"/>
                  </a:solidFill>
                  <a:latin typeface="Spartan"/>
                  <a:ea typeface="Spartan"/>
                  <a:cs typeface="Spartan"/>
                  <a:sym typeface="Spartan"/>
                </a:rPr>
                <a:t>9. Conclusion</a:t>
              </a:r>
              <a:endParaRPr b="1" sz="1200">
                <a:solidFill>
                  <a:srgbClr val="1C2534"/>
                </a:solidFill>
                <a:latin typeface="Spartan"/>
                <a:ea typeface="Spartan"/>
                <a:cs typeface="Spartan"/>
                <a:sym typeface="Spartan"/>
              </a:endParaRPr>
            </a:p>
          </p:txBody>
        </p:sp>
        <p:cxnSp>
          <p:nvCxnSpPr>
            <p:cNvPr id="555" name="Google Shape;555;p20"/>
            <p:cNvCxnSpPr/>
            <p:nvPr/>
          </p:nvCxnSpPr>
          <p:spPr>
            <a:xfrm>
              <a:off x="1571100" y="492875"/>
              <a:ext cx="5633700" cy="0"/>
            </a:xfrm>
            <a:prstGeom prst="straightConnector1">
              <a:avLst/>
            </a:prstGeom>
            <a:noFill/>
            <a:ln cap="flat" cmpd="sng" w="19050">
              <a:solidFill>
                <a:srgbClr val="1C2534"/>
              </a:solidFill>
              <a:prstDash val="solid"/>
              <a:round/>
              <a:headEnd len="med" w="med" type="none"/>
              <a:tailEnd len="med" w="med" type="none"/>
            </a:ln>
          </p:spPr>
        </p:cxnSp>
      </p:grpSp>
      <p:grpSp>
        <p:nvGrpSpPr>
          <p:cNvPr id="556" name="Google Shape;556;p20"/>
          <p:cNvGrpSpPr/>
          <p:nvPr/>
        </p:nvGrpSpPr>
        <p:grpSpPr>
          <a:xfrm>
            <a:off x="353321" y="743682"/>
            <a:ext cx="6839110" cy="4960341"/>
            <a:chOff x="353321" y="743682"/>
            <a:chExt cx="6839110" cy="4960341"/>
          </a:xfrm>
        </p:grpSpPr>
        <p:sp>
          <p:nvSpPr>
            <p:cNvPr id="557" name="Google Shape;557;p20"/>
            <p:cNvSpPr txBox="1"/>
            <p:nvPr/>
          </p:nvSpPr>
          <p:spPr>
            <a:xfrm>
              <a:off x="353331" y="743682"/>
              <a:ext cx="6839100" cy="3691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uk" sz="1100">
                  <a:solidFill>
                    <a:srgbClr val="1C2534"/>
                  </a:solidFill>
                  <a:latin typeface="Spartan"/>
                  <a:ea typeface="Spartan"/>
                  <a:cs typeface="Spartan"/>
                  <a:sym typeface="Spartan"/>
                </a:rPr>
                <a:t>At [Construction Company Name], we are committed to delivering exceptional results and exceeding our clients' expectations. With our experienced team, dedication to quality, and proven track record of success, we are confident in our ability to successfully complete the [Project Name] project.</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1C2534"/>
                  </a:solidFill>
                  <a:latin typeface="Spartan"/>
                  <a:ea typeface="Spartan"/>
                  <a:cs typeface="Spartan"/>
                  <a:sym typeface="Spartan"/>
                </a:rPr>
                <a:t>Throughout this proposal, we have outlined our approach to project management, safety and risk management, materials and equipment, and other key aspects of the project. Our comprehensive plan is designed to ensure that the project is completed safely, efficiently, and to the highest standards of quality.</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rPr lang="uk" sz="1100">
                  <a:solidFill>
                    <a:srgbClr val="1C2534"/>
                  </a:solidFill>
                  <a:latin typeface="Spartan"/>
                  <a:ea typeface="Spartan"/>
                  <a:cs typeface="Spartan"/>
                  <a:sym typeface="Spartan"/>
                </a:rPr>
                <a:t>We understand that each project is unique, and we are committed to working closely with you to tailor our services to meet your specific needs and objectives. Whether it's a new construction project, renovation, or restoration, you can trust [Construction Company Name] to deliver results that exceed your expectations.</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Clr>
                  <a:schemeClr val="dk1"/>
                </a:buClr>
                <a:buSzPts val="1100"/>
                <a:buFont typeface="Arial"/>
                <a:buNone/>
              </a:pPr>
              <a:r>
                <a:t/>
              </a:r>
              <a:endParaRPr sz="1100">
                <a:solidFill>
                  <a:srgbClr val="1C2534"/>
                </a:solidFill>
                <a:latin typeface="Spartan"/>
                <a:ea typeface="Spartan"/>
                <a:cs typeface="Spartan"/>
                <a:sym typeface="Spartan"/>
              </a:endParaRPr>
            </a:p>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Thank you for considering [Construction Company Name] for your construction needs. We look forward to the opportunity to collaborate with you and bring your vision to life.</a:t>
              </a:r>
              <a:endParaRPr sz="1100">
                <a:solidFill>
                  <a:srgbClr val="1C2534"/>
                </a:solidFill>
                <a:latin typeface="Spartan"/>
                <a:ea typeface="Spartan"/>
                <a:cs typeface="Spartan"/>
                <a:sym typeface="Spartan"/>
              </a:endParaRPr>
            </a:p>
          </p:txBody>
        </p:sp>
        <p:sp>
          <p:nvSpPr>
            <p:cNvPr id="558" name="Google Shape;558;p20"/>
            <p:cNvSpPr txBox="1"/>
            <p:nvPr/>
          </p:nvSpPr>
          <p:spPr>
            <a:xfrm>
              <a:off x="353330" y="4665150"/>
              <a:ext cx="13365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Sincerely,</a:t>
              </a:r>
              <a:endParaRPr sz="1100">
                <a:solidFill>
                  <a:srgbClr val="1C2534"/>
                </a:solidFill>
                <a:latin typeface="Spartan"/>
                <a:ea typeface="Spartan"/>
                <a:cs typeface="Spartan"/>
                <a:sym typeface="Spartan"/>
              </a:endParaRPr>
            </a:p>
          </p:txBody>
        </p:sp>
        <p:grpSp>
          <p:nvGrpSpPr>
            <p:cNvPr id="559" name="Google Shape;559;p20"/>
            <p:cNvGrpSpPr/>
            <p:nvPr/>
          </p:nvGrpSpPr>
          <p:grpSpPr>
            <a:xfrm>
              <a:off x="353321" y="5089627"/>
              <a:ext cx="2586900" cy="614396"/>
              <a:chOff x="353321" y="5089627"/>
              <a:chExt cx="2586900" cy="614396"/>
            </a:xfrm>
          </p:grpSpPr>
          <p:sp>
            <p:nvSpPr>
              <p:cNvPr id="560" name="Google Shape;560;p20"/>
              <p:cNvSpPr txBox="1"/>
              <p:nvPr/>
            </p:nvSpPr>
            <p:spPr>
              <a:xfrm>
                <a:off x="353330" y="5089627"/>
                <a:ext cx="13365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[Your Name]</a:t>
                </a:r>
                <a:endParaRPr sz="1100">
                  <a:solidFill>
                    <a:srgbClr val="1C2534"/>
                  </a:solidFill>
                  <a:latin typeface="Spartan"/>
                  <a:ea typeface="Spartan"/>
                  <a:cs typeface="Spartan"/>
                  <a:sym typeface="Spartan"/>
                </a:endParaRPr>
              </a:p>
            </p:txBody>
          </p:sp>
          <p:sp>
            <p:nvSpPr>
              <p:cNvPr id="561" name="Google Shape;561;p20"/>
              <p:cNvSpPr txBox="1"/>
              <p:nvPr/>
            </p:nvSpPr>
            <p:spPr>
              <a:xfrm>
                <a:off x="353330" y="5312225"/>
                <a:ext cx="13365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[Your Title]</a:t>
                </a:r>
                <a:endParaRPr sz="1100">
                  <a:solidFill>
                    <a:srgbClr val="1C2534"/>
                  </a:solidFill>
                  <a:latin typeface="Spartan"/>
                  <a:ea typeface="Spartan"/>
                  <a:cs typeface="Spartan"/>
                  <a:sym typeface="Spartan"/>
                </a:endParaRPr>
              </a:p>
            </p:txBody>
          </p:sp>
          <p:sp>
            <p:nvSpPr>
              <p:cNvPr id="562" name="Google Shape;562;p20"/>
              <p:cNvSpPr txBox="1"/>
              <p:nvPr/>
            </p:nvSpPr>
            <p:spPr>
              <a:xfrm>
                <a:off x="353321" y="5534823"/>
                <a:ext cx="2586900" cy="169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100">
                    <a:solidFill>
                      <a:srgbClr val="1C2534"/>
                    </a:solidFill>
                    <a:latin typeface="Spartan"/>
                    <a:ea typeface="Spartan"/>
                    <a:cs typeface="Spartan"/>
                    <a:sym typeface="Spartan"/>
                  </a:rPr>
                  <a:t>[Construction Company Name]</a:t>
                </a:r>
                <a:endParaRPr sz="1100">
                  <a:solidFill>
                    <a:srgbClr val="1C2534"/>
                  </a:solidFill>
                  <a:latin typeface="Spartan"/>
                  <a:ea typeface="Spartan"/>
                  <a:cs typeface="Spartan"/>
                  <a:sym typeface="Spartan"/>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