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Lst>
  <p:sldSz cy="10692000" cx="7560000"/>
  <p:notesSz cx="6858000" cy="9144000"/>
  <p:embeddedFontLst>
    <p:embeddedFont>
      <p:font typeface="Cormorant Garamond SemiBold"/>
      <p:regular r:id="rId9"/>
      <p:bold r:id="rId10"/>
      <p:italic r:id="rId11"/>
      <p:boldItalic r:id="rId12"/>
    </p:embeddedFont>
    <p:embeddedFont>
      <p:font typeface="Cormorant Garamond"/>
      <p:regular r:id="rId13"/>
      <p:bold r:id="rId14"/>
      <p:italic r:id="rId15"/>
      <p:boldItalic r:id="rId16"/>
    </p:embeddedFont>
    <p:embeddedFont>
      <p:font typeface="Oswald Medium"/>
      <p:regular r:id="rId17"/>
      <p:bold r:id="rId18"/>
    </p:embeddedFont>
    <p:embeddedFont>
      <p:font typeface="EB Garamond"/>
      <p:regular r:id="rId19"/>
      <p:bold r:id="rId20"/>
      <p:italic r:id="rId21"/>
      <p:boldItalic r:id="rId22"/>
    </p:embeddedFont>
    <p:embeddedFont>
      <p:font typeface="Oswald SemiBold"/>
      <p:regular r:id="rId23"/>
      <p:bold r:id="rId24"/>
    </p:embeddedFont>
    <p:embeddedFont>
      <p:font typeface="Cinzel Decorative"/>
      <p:regular r:id="rId25"/>
      <p:bold r:id="rId26"/>
    </p:embeddedFont>
    <p:embeddedFont>
      <p:font typeface="Cormorant Garamond Medium"/>
      <p:regular r:id="rId27"/>
      <p:bold r:id="rId28"/>
      <p:italic r:id="rId29"/>
      <p:boldItalic r:id="rId30"/>
    </p:embeddedFont>
    <p:embeddedFont>
      <p:font typeface="Oswald"/>
      <p:regular r:id="rId31"/>
      <p:bold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EBGaramond-bold.fntdata"/><Relationship Id="rId22" Type="http://schemas.openxmlformats.org/officeDocument/2006/relationships/font" Target="fonts/EBGaramond-boldItalic.fntdata"/><Relationship Id="rId21" Type="http://schemas.openxmlformats.org/officeDocument/2006/relationships/font" Target="fonts/EBGaramond-italic.fntdata"/><Relationship Id="rId24" Type="http://schemas.openxmlformats.org/officeDocument/2006/relationships/font" Target="fonts/OswaldSemiBold-bold.fntdata"/><Relationship Id="rId23" Type="http://schemas.openxmlformats.org/officeDocument/2006/relationships/font" Target="fonts/OswaldSemiBold-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font" Target="fonts/CormorantGaramondSemiBold-regular.fntdata"/><Relationship Id="rId26" Type="http://schemas.openxmlformats.org/officeDocument/2006/relationships/font" Target="fonts/CinzelDecorative-bold.fntdata"/><Relationship Id="rId25" Type="http://schemas.openxmlformats.org/officeDocument/2006/relationships/font" Target="fonts/CinzelDecorative-regular.fntdata"/><Relationship Id="rId28" Type="http://schemas.openxmlformats.org/officeDocument/2006/relationships/font" Target="fonts/CormorantGaramondMedium-bold.fntdata"/><Relationship Id="rId27" Type="http://schemas.openxmlformats.org/officeDocument/2006/relationships/font" Target="fonts/CormorantGaramondMedium-regular.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CormorantGaramondMedium-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Oswald-regular.fntdata"/><Relationship Id="rId30" Type="http://schemas.openxmlformats.org/officeDocument/2006/relationships/font" Target="fonts/CormorantGaramondMedium-boldItalic.fntdata"/><Relationship Id="rId11" Type="http://schemas.openxmlformats.org/officeDocument/2006/relationships/font" Target="fonts/CormorantGaramondSemiBold-italic.fntdata"/><Relationship Id="rId10" Type="http://schemas.openxmlformats.org/officeDocument/2006/relationships/font" Target="fonts/CormorantGaramondSemiBold-bold.fntdata"/><Relationship Id="rId32" Type="http://schemas.openxmlformats.org/officeDocument/2006/relationships/font" Target="fonts/Oswald-bold.fntdata"/><Relationship Id="rId13" Type="http://schemas.openxmlformats.org/officeDocument/2006/relationships/font" Target="fonts/CormorantGaramond-regular.fntdata"/><Relationship Id="rId12" Type="http://schemas.openxmlformats.org/officeDocument/2006/relationships/font" Target="fonts/CormorantGaramondSemiBold-boldItalic.fntdata"/><Relationship Id="rId15" Type="http://schemas.openxmlformats.org/officeDocument/2006/relationships/font" Target="fonts/CormorantGaramond-italic.fntdata"/><Relationship Id="rId14" Type="http://schemas.openxmlformats.org/officeDocument/2006/relationships/font" Target="fonts/CormorantGaramond-bold.fntdata"/><Relationship Id="rId17" Type="http://schemas.openxmlformats.org/officeDocument/2006/relationships/font" Target="fonts/OswaldMedium-regular.fntdata"/><Relationship Id="rId16" Type="http://schemas.openxmlformats.org/officeDocument/2006/relationships/font" Target="fonts/CormorantGaramond-boldItalic.fntdata"/><Relationship Id="rId19" Type="http://schemas.openxmlformats.org/officeDocument/2006/relationships/font" Target="fonts/EBGaramond-regular.fntdata"/><Relationship Id="rId18" Type="http://schemas.openxmlformats.org/officeDocument/2006/relationships/font" Target="fonts/OswaldMedium-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2e1e7c44cea_0_88: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2e1e7c44cea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e1e7c44cea_0_137: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2e1e7c44cea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e1e7c44cea_0_43: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2e1e7c44cea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57712" y="1547778"/>
            <a:ext cx="7044600" cy="42669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57705" y="5891409"/>
            <a:ext cx="7044600" cy="1647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57705" y="2299346"/>
            <a:ext cx="7044600" cy="4081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57705" y="6552657"/>
            <a:ext cx="7044600" cy="27039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57705" y="4471058"/>
            <a:ext cx="7044600" cy="17499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57705" y="925091"/>
            <a:ext cx="7044600" cy="11904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57705" y="2395696"/>
            <a:ext cx="7044600" cy="71019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57705" y="925091"/>
            <a:ext cx="7044600" cy="11904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57705" y="2395696"/>
            <a:ext cx="3306900" cy="7101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3995291" y="2395696"/>
            <a:ext cx="3306900" cy="7101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57705" y="925091"/>
            <a:ext cx="7044600" cy="11904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57705" y="1154948"/>
            <a:ext cx="2321700" cy="15708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57705" y="2888617"/>
            <a:ext cx="2321700" cy="66090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05325" y="935745"/>
            <a:ext cx="5264700" cy="8503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780000" y="-260"/>
            <a:ext cx="3780000" cy="10692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19508" y="2563450"/>
            <a:ext cx="3344400" cy="3081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19508" y="5826865"/>
            <a:ext cx="3344400" cy="25674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083839" y="1505164"/>
            <a:ext cx="3172200" cy="76812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57705" y="8794266"/>
            <a:ext cx="4959600" cy="12579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7705" y="925091"/>
            <a:ext cx="7044600" cy="11904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57705" y="2395696"/>
            <a:ext cx="7044600" cy="71019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004788" y="9693616"/>
            <a:ext cx="453600" cy="8181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uk"/>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cxnSp>
        <p:nvCxnSpPr>
          <p:cNvPr id="54" name="Google Shape;54;p13"/>
          <p:cNvCxnSpPr/>
          <p:nvPr/>
        </p:nvCxnSpPr>
        <p:spPr>
          <a:xfrm>
            <a:off x="361000" y="447994"/>
            <a:ext cx="6841500" cy="0"/>
          </a:xfrm>
          <a:prstGeom prst="straightConnector1">
            <a:avLst/>
          </a:prstGeom>
          <a:noFill/>
          <a:ln cap="flat" cmpd="sng" w="19050">
            <a:solidFill>
              <a:srgbClr val="333333"/>
            </a:solidFill>
            <a:prstDash val="solid"/>
            <a:round/>
            <a:headEnd len="med" w="med" type="none"/>
            <a:tailEnd len="med" w="med" type="none"/>
          </a:ln>
        </p:spPr>
      </p:cxnSp>
      <p:sp>
        <p:nvSpPr>
          <p:cNvPr id="55" name="Google Shape;55;p13"/>
          <p:cNvSpPr txBox="1"/>
          <p:nvPr/>
        </p:nvSpPr>
        <p:spPr>
          <a:xfrm>
            <a:off x="360000" y="229784"/>
            <a:ext cx="1476900" cy="153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1000">
                <a:solidFill>
                  <a:srgbClr val="333333"/>
                </a:solidFill>
                <a:latin typeface="Cinzel Decorative"/>
                <a:ea typeface="Cinzel Decorative"/>
                <a:cs typeface="Cinzel Decorative"/>
                <a:sym typeface="Cinzel Decorative"/>
              </a:rPr>
              <a:t>Vol.84</a:t>
            </a:r>
            <a:endParaRPr b="1" sz="1000">
              <a:solidFill>
                <a:srgbClr val="333333"/>
              </a:solidFill>
              <a:latin typeface="Cinzel Decorative"/>
              <a:ea typeface="Cinzel Decorative"/>
              <a:cs typeface="Cinzel Decorative"/>
              <a:sym typeface="Cinzel Decorative"/>
            </a:endParaRPr>
          </a:p>
        </p:txBody>
      </p:sp>
      <p:sp>
        <p:nvSpPr>
          <p:cNvPr id="56" name="Google Shape;56;p13"/>
          <p:cNvSpPr txBox="1"/>
          <p:nvPr/>
        </p:nvSpPr>
        <p:spPr>
          <a:xfrm>
            <a:off x="5723100" y="229784"/>
            <a:ext cx="1476900" cy="1539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b="1" lang="uk" sz="1000">
                <a:solidFill>
                  <a:srgbClr val="333333"/>
                </a:solidFill>
                <a:latin typeface="Cinzel Decorative"/>
                <a:ea typeface="Cinzel Decorative"/>
                <a:cs typeface="Cinzel Decorative"/>
                <a:sym typeface="Cinzel Decorative"/>
              </a:rPr>
              <a:t>march 12, 2025 </a:t>
            </a:r>
            <a:endParaRPr b="1" sz="1000">
              <a:solidFill>
                <a:srgbClr val="333333"/>
              </a:solidFill>
              <a:latin typeface="Cinzel Decorative"/>
              <a:ea typeface="Cinzel Decorative"/>
              <a:cs typeface="Cinzel Decorative"/>
              <a:sym typeface="Cinzel Decorative"/>
            </a:endParaRPr>
          </a:p>
        </p:txBody>
      </p:sp>
      <p:cxnSp>
        <p:nvCxnSpPr>
          <p:cNvPr id="57" name="Google Shape;57;p13"/>
          <p:cNvCxnSpPr/>
          <p:nvPr/>
        </p:nvCxnSpPr>
        <p:spPr>
          <a:xfrm>
            <a:off x="361000" y="880564"/>
            <a:ext cx="6841500" cy="0"/>
          </a:xfrm>
          <a:prstGeom prst="straightConnector1">
            <a:avLst/>
          </a:prstGeom>
          <a:noFill/>
          <a:ln cap="flat" cmpd="sng" w="19050">
            <a:solidFill>
              <a:srgbClr val="333333"/>
            </a:solidFill>
            <a:prstDash val="solid"/>
            <a:round/>
            <a:headEnd len="med" w="med" type="none"/>
            <a:tailEnd len="med" w="med" type="none"/>
          </a:ln>
        </p:spPr>
      </p:cxnSp>
      <p:cxnSp>
        <p:nvCxnSpPr>
          <p:cNvPr id="58" name="Google Shape;58;p13"/>
          <p:cNvCxnSpPr/>
          <p:nvPr/>
        </p:nvCxnSpPr>
        <p:spPr>
          <a:xfrm>
            <a:off x="361000" y="1715114"/>
            <a:ext cx="6841500" cy="0"/>
          </a:xfrm>
          <a:prstGeom prst="straightConnector1">
            <a:avLst/>
          </a:prstGeom>
          <a:noFill/>
          <a:ln cap="flat" cmpd="sng" w="19050">
            <a:solidFill>
              <a:srgbClr val="333333"/>
            </a:solidFill>
            <a:prstDash val="solid"/>
            <a:round/>
            <a:headEnd len="med" w="med" type="none"/>
            <a:tailEnd len="med" w="med" type="none"/>
          </a:ln>
        </p:spPr>
      </p:cxnSp>
      <p:sp>
        <p:nvSpPr>
          <p:cNvPr id="59" name="Google Shape;59;p13"/>
          <p:cNvSpPr txBox="1"/>
          <p:nvPr/>
        </p:nvSpPr>
        <p:spPr>
          <a:xfrm>
            <a:off x="1032900" y="564677"/>
            <a:ext cx="5494200" cy="215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a:solidFill>
                  <a:srgbClr val="333333"/>
                </a:solidFill>
                <a:latin typeface="Cinzel Decorative"/>
                <a:ea typeface="Cinzel Decorative"/>
                <a:cs typeface="Cinzel Decorative"/>
                <a:sym typeface="Cinzel Decorative"/>
              </a:rPr>
              <a:t>The Majestic Mountains</a:t>
            </a:r>
            <a:endParaRPr b="1">
              <a:solidFill>
                <a:srgbClr val="333333"/>
              </a:solidFill>
              <a:latin typeface="Cinzel Decorative"/>
              <a:ea typeface="Cinzel Decorative"/>
              <a:cs typeface="Cinzel Decorative"/>
              <a:sym typeface="Cinzel Decorative"/>
            </a:endParaRPr>
          </a:p>
        </p:txBody>
      </p:sp>
      <p:sp>
        <p:nvSpPr>
          <p:cNvPr id="60" name="Google Shape;60;p13"/>
          <p:cNvSpPr txBox="1"/>
          <p:nvPr/>
        </p:nvSpPr>
        <p:spPr>
          <a:xfrm>
            <a:off x="421201" y="924600"/>
            <a:ext cx="6841500" cy="723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4700">
                <a:solidFill>
                  <a:srgbClr val="333333"/>
                </a:solidFill>
                <a:latin typeface="Cinzel Decorative"/>
                <a:ea typeface="Cinzel Decorative"/>
                <a:cs typeface="Cinzel Decorative"/>
                <a:sym typeface="Cinzel Decorative"/>
              </a:rPr>
              <a:t>Nature's elegance</a:t>
            </a:r>
            <a:endParaRPr b="1" sz="4700">
              <a:solidFill>
                <a:srgbClr val="333333"/>
              </a:solidFill>
              <a:latin typeface="Cinzel Decorative"/>
              <a:ea typeface="Cinzel Decorative"/>
              <a:cs typeface="Cinzel Decorative"/>
              <a:sym typeface="Cinzel Decorative"/>
            </a:endParaRPr>
          </a:p>
        </p:txBody>
      </p:sp>
      <p:grpSp>
        <p:nvGrpSpPr>
          <p:cNvPr id="61" name="Google Shape;61;p13"/>
          <p:cNvGrpSpPr/>
          <p:nvPr/>
        </p:nvGrpSpPr>
        <p:grpSpPr>
          <a:xfrm>
            <a:off x="360000" y="1886712"/>
            <a:ext cx="6841498" cy="3473863"/>
            <a:chOff x="360000" y="1886712"/>
            <a:chExt cx="6841498" cy="3473863"/>
          </a:xfrm>
        </p:grpSpPr>
        <p:pic>
          <p:nvPicPr>
            <p:cNvPr id="62" name="Google Shape;62;p13"/>
            <p:cNvPicPr preferRelativeResize="0"/>
            <p:nvPr/>
          </p:nvPicPr>
          <p:blipFill>
            <a:blip r:embed="rId3">
              <a:alphaModFix/>
            </a:blip>
            <a:stretch>
              <a:fillRect/>
            </a:stretch>
          </p:blipFill>
          <p:spPr>
            <a:xfrm>
              <a:off x="360000" y="1886712"/>
              <a:ext cx="6841498" cy="3163525"/>
            </a:xfrm>
            <a:prstGeom prst="rect">
              <a:avLst/>
            </a:prstGeom>
            <a:noFill/>
            <a:ln>
              <a:noFill/>
            </a:ln>
          </p:spPr>
        </p:pic>
        <p:grpSp>
          <p:nvGrpSpPr>
            <p:cNvPr id="63" name="Google Shape;63;p13"/>
            <p:cNvGrpSpPr/>
            <p:nvPr/>
          </p:nvGrpSpPr>
          <p:grpSpPr>
            <a:xfrm>
              <a:off x="361000" y="5129575"/>
              <a:ext cx="6837000" cy="231000"/>
              <a:chOff x="361000" y="5129575"/>
              <a:chExt cx="6837000" cy="231000"/>
            </a:xfrm>
          </p:grpSpPr>
          <p:cxnSp>
            <p:nvCxnSpPr>
              <p:cNvPr id="64" name="Google Shape;64;p13"/>
              <p:cNvCxnSpPr/>
              <p:nvPr/>
            </p:nvCxnSpPr>
            <p:spPr>
              <a:xfrm>
                <a:off x="361000" y="5245075"/>
                <a:ext cx="1139400" cy="0"/>
              </a:xfrm>
              <a:prstGeom prst="straightConnector1">
                <a:avLst/>
              </a:prstGeom>
              <a:noFill/>
              <a:ln cap="flat" cmpd="sng" w="9525">
                <a:solidFill>
                  <a:srgbClr val="333333"/>
                </a:solidFill>
                <a:prstDash val="solid"/>
                <a:round/>
                <a:headEnd len="med" w="med" type="none"/>
                <a:tailEnd len="med" w="med" type="none"/>
              </a:ln>
            </p:spPr>
          </p:cxnSp>
          <p:cxnSp>
            <p:nvCxnSpPr>
              <p:cNvPr id="65" name="Google Shape;65;p13"/>
              <p:cNvCxnSpPr/>
              <p:nvPr/>
            </p:nvCxnSpPr>
            <p:spPr>
              <a:xfrm>
                <a:off x="6058600" y="5245075"/>
                <a:ext cx="1139400" cy="0"/>
              </a:xfrm>
              <a:prstGeom prst="straightConnector1">
                <a:avLst/>
              </a:prstGeom>
              <a:noFill/>
              <a:ln cap="flat" cmpd="sng" w="9525">
                <a:solidFill>
                  <a:srgbClr val="333333"/>
                </a:solidFill>
                <a:prstDash val="solid"/>
                <a:round/>
                <a:headEnd len="med" w="med" type="none"/>
                <a:tailEnd len="med" w="med" type="none"/>
              </a:ln>
            </p:spPr>
          </p:cxnSp>
          <p:sp>
            <p:nvSpPr>
              <p:cNvPr id="66" name="Google Shape;66;p13"/>
              <p:cNvSpPr txBox="1"/>
              <p:nvPr/>
            </p:nvSpPr>
            <p:spPr>
              <a:xfrm>
                <a:off x="1501400" y="5129575"/>
                <a:ext cx="4557300" cy="2310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1500">
                    <a:solidFill>
                      <a:srgbClr val="333333"/>
                    </a:solidFill>
                    <a:latin typeface="EB Garamond"/>
                    <a:ea typeface="EB Garamond"/>
                    <a:cs typeface="EB Garamond"/>
                    <a:sym typeface="EB Garamond"/>
                  </a:rPr>
                  <a:t>"The mountains are calling and I must go." – John Muir</a:t>
                </a:r>
                <a:endParaRPr sz="1500">
                  <a:solidFill>
                    <a:srgbClr val="333333"/>
                  </a:solidFill>
                  <a:latin typeface="EB Garamond"/>
                  <a:ea typeface="EB Garamond"/>
                  <a:cs typeface="EB Garamond"/>
                  <a:sym typeface="EB Garamond"/>
                </a:endParaRPr>
              </a:p>
            </p:txBody>
          </p:sp>
        </p:grpSp>
      </p:grpSp>
      <p:grpSp>
        <p:nvGrpSpPr>
          <p:cNvPr id="67" name="Google Shape;67;p13"/>
          <p:cNvGrpSpPr/>
          <p:nvPr/>
        </p:nvGrpSpPr>
        <p:grpSpPr>
          <a:xfrm>
            <a:off x="361325" y="5616725"/>
            <a:ext cx="4597202" cy="4581400"/>
            <a:chOff x="361325" y="5616725"/>
            <a:chExt cx="4597202" cy="4581400"/>
          </a:xfrm>
        </p:grpSpPr>
        <p:sp>
          <p:nvSpPr>
            <p:cNvPr id="68" name="Google Shape;68;p13"/>
            <p:cNvSpPr txBox="1"/>
            <p:nvPr/>
          </p:nvSpPr>
          <p:spPr>
            <a:xfrm>
              <a:off x="361327" y="5616725"/>
              <a:ext cx="4597200" cy="507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3300">
                  <a:solidFill>
                    <a:srgbClr val="333333"/>
                  </a:solidFill>
                  <a:latin typeface="Oswald SemiBold"/>
                  <a:ea typeface="Oswald SemiBold"/>
                  <a:cs typeface="Oswald SemiBold"/>
                  <a:sym typeface="Oswald SemiBold"/>
                </a:rPr>
                <a:t>THE MAJESTIC MOUNTAINS</a:t>
              </a:r>
              <a:endParaRPr sz="3300">
                <a:solidFill>
                  <a:srgbClr val="333333"/>
                </a:solidFill>
                <a:latin typeface="Oswald SemiBold"/>
                <a:ea typeface="Oswald SemiBold"/>
                <a:cs typeface="Oswald SemiBold"/>
                <a:sym typeface="Oswald SemiBold"/>
              </a:endParaRPr>
            </a:p>
          </p:txBody>
        </p:sp>
        <p:sp>
          <p:nvSpPr>
            <p:cNvPr id="69" name="Google Shape;69;p13"/>
            <p:cNvSpPr txBox="1"/>
            <p:nvPr/>
          </p:nvSpPr>
          <p:spPr>
            <a:xfrm>
              <a:off x="361325" y="6150125"/>
              <a:ext cx="43956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100">
                  <a:solidFill>
                    <a:srgbClr val="333333"/>
                  </a:solidFill>
                  <a:latin typeface="Cormorant Garamond SemiBold"/>
                  <a:ea typeface="Cormorant Garamond SemiBold"/>
                  <a:cs typeface="Cormorant Garamond SemiBold"/>
                  <a:sym typeface="Cormorant Garamond SemiBold"/>
                </a:rPr>
                <a:t>THE TOWERING PEAKS: NATURE'S GRANDEUR IN FULL DISPLAY</a:t>
              </a:r>
              <a:endParaRPr sz="1100">
                <a:solidFill>
                  <a:srgbClr val="333333"/>
                </a:solidFill>
                <a:latin typeface="Cormorant Garamond SemiBold"/>
                <a:ea typeface="Cormorant Garamond SemiBold"/>
                <a:cs typeface="Cormorant Garamond SemiBold"/>
                <a:sym typeface="Cormorant Garamond SemiBold"/>
              </a:endParaRPr>
            </a:p>
          </p:txBody>
        </p:sp>
        <p:sp>
          <p:nvSpPr>
            <p:cNvPr id="70" name="Google Shape;70;p13"/>
            <p:cNvSpPr txBox="1"/>
            <p:nvPr/>
          </p:nvSpPr>
          <p:spPr>
            <a:xfrm>
              <a:off x="361325" y="6503925"/>
              <a:ext cx="2142300" cy="36942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Clr>
                  <a:schemeClr val="dk1"/>
                </a:buClr>
                <a:buSzPts val="1100"/>
                <a:buFont typeface="Arial"/>
                <a:buNone/>
              </a:pPr>
              <a:r>
                <a:rPr lang="uk" sz="1000">
                  <a:solidFill>
                    <a:srgbClr val="333333"/>
                  </a:solidFill>
                  <a:latin typeface="Cormorant Garamond SemiBold"/>
                  <a:ea typeface="Cormorant Garamond SemiBold"/>
                  <a:cs typeface="Cormorant Garamond SemiBold"/>
                  <a:sym typeface="Cormorant Garamond SemiBold"/>
                </a:rPr>
                <a:t>     Nestled within the heart of our planet are the breathtaking mountain ranges that inspire awe and wonder. From the snow-capped Himalayas to the rugged Rockies, these natural monuments stand as timeless sentinels of Earth's history. Their lofty heights offer a sanctuary for diverse flora and fauna, creating ecosystems rich with life and beauty.</a:t>
              </a:r>
              <a:endParaRPr sz="1000">
                <a:solidFill>
                  <a:srgbClr val="333333"/>
                </a:solidFill>
                <a:latin typeface="Cormorant Garamond SemiBold"/>
                <a:ea typeface="Cormorant Garamond SemiBold"/>
                <a:cs typeface="Cormorant Garamond SemiBold"/>
                <a:sym typeface="Cormorant Garamond SemiBold"/>
              </a:endParaRPr>
            </a:p>
            <a:p>
              <a:pPr indent="0" lvl="0" marL="0" rtl="0" algn="just">
                <a:spcBef>
                  <a:spcPts val="0"/>
                </a:spcBef>
                <a:spcAft>
                  <a:spcPts val="0"/>
                </a:spcAft>
                <a:buClr>
                  <a:schemeClr val="dk1"/>
                </a:buClr>
                <a:buSzPts val="1100"/>
                <a:buFont typeface="Arial"/>
                <a:buNone/>
              </a:pPr>
              <a:r>
                <a:t/>
              </a:r>
              <a:endParaRPr sz="1000">
                <a:solidFill>
                  <a:srgbClr val="333333"/>
                </a:solidFill>
                <a:latin typeface="Cormorant Garamond SemiBold"/>
                <a:ea typeface="Cormorant Garamond SemiBold"/>
                <a:cs typeface="Cormorant Garamond SemiBold"/>
                <a:sym typeface="Cormorant Garamond SemiBold"/>
              </a:endParaRPr>
            </a:p>
            <a:p>
              <a:pPr indent="0" lvl="0" marL="0" rtl="0" algn="just">
                <a:spcBef>
                  <a:spcPts val="0"/>
                </a:spcBef>
                <a:spcAft>
                  <a:spcPts val="0"/>
                </a:spcAft>
                <a:buNone/>
              </a:pPr>
              <a:r>
                <a:rPr lang="uk" sz="1000">
                  <a:solidFill>
                    <a:srgbClr val="333333"/>
                  </a:solidFill>
                  <a:latin typeface="Cormorant Garamond SemiBold"/>
                  <a:ea typeface="Cormorant Garamond SemiBold"/>
                  <a:cs typeface="Cormorant Garamond SemiBold"/>
                  <a:sym typeface="Cormorant Garamond SemiBold"/>
                </a:rPr>
                <a:t>    Nestled within the heart of our planet are the breathtaking mountain ranges that inspire awe and wonder. From the snow-capped Himalayas to the rugged Rockies, these natural monuments stand as timeless sentinels of Earth's history. Their lofty heights offer a sanctuary for diverse flora and fauna, creating ecosystems rich with life and beauty.Nestled within the heart of our planet are the breathtaking mountain ranges that inspire awe and wonder. From the snow-capped Himalayas to the rugged Rockies, these natural monuments stand as timeless sentinels of </a:t>
              </a:r>
              <a:endParaRPr sz="1000">
                <a:solidFill>
                  <a:srgbClr val="333333"/>
                </a:solidFill>
                <a:latin typeface="Cormorant Garamond SemiBold"/>
                <a:ea typeface="Cormorant Garamond SemiBold"/>
                <a:cs typeface="Cormorant Garamond SemiBold"/>
                <a:sym typeface="Cormorant Garamond SemiBold"/>
              </a:endParaRPr>
            </a:p>
          </p:txBody>
        </p:sp>
        <p:sp>
          <p:nvSpPr>
            <p:cNvPr id="71" name="Google Shape;71;p13"/>
            <p:cNvSpPr txBox="1"/>
            <p:nvPr/>
          </p:nvSpPr>
          <p:spPr>
            <a:xfrm>
              <a:off x="2620125" y="6503925"/>
              <a:ext cx="2142300" cy="36942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None/>
              </a:pPr>
              <a:r>
                <a:rPr lang="uk" sz="1000">
                  <a:solidFill>
                    <a:srgbClr val="333333"/>
                  </a:solidFill>
                  <a:latin typeface="Cormorant Garamond SemiBold"/>
                  <a:ea typeface="Cormorant Garamond SemiBold"/>
                  <a:cs typeface="Cormorant Garamond SemiBold"/>
                  <a:sym typeface="Cormorant Garamond SemiBold"/>
                </a:rPr>
                <a:t>     Nestled within the heart of our planet are the breathtaking mountain ranges that inspire awe and wonder. From the snow-capped Himalayas to the rugged Rockies, these natural monuments stand as timeless sentinels of Earth's history. Their lofty heights offer a sanctuary for diverse flora and fauna, creating ecosystems rich with life and beauty. Nestled within the heart of our planet are the breathtaking mountain ranges that inspire awe and wonder. From the snow-capped Himalayas to the rugged Rockies, these natural monuments stand as timeless sentinels of Earth's history. Their lofty heights offer a sanctuary for diverse flora and fauna, creating ecosystems rich with life and beauty.Nestled within the heart of our planet are the breathtaking mountain ranges that inspire awe and wonder. From the snow-capped Himalayas to the rugged Rockies, these natural monuments stand as timeless sentinels of Earth's history. Their lofty heights offer a sanctuary.</a:t>
              </a:r>
              <a:endParaRPr sz="1000">
                <a:solidFill>
                  <a:srgbClr val="333333"/>
                </a:solidFill>
                <a:latin typeface="Cormorant Garamond SemiBold"/>
                <a:ea typeface="Cormorant Garamond SemiBold"/>
                <a:cs typeface="Cormorant Garamond SemiBold"/>
                <a:sym typeface="Cormorant Garamond SemiBold"/>
              </a:endParaRPr>
            </a:p>
          </p:txBody>
        </p:sp>
      </p:grpSp>
      <p:grpSp>
        <p:nvGrpSpPr>
          <p:cNvPr id="72" name="Google Shape;72;p13"/>
          <p:cNvGrpSpPr/>
          <p:nvPr/>
        </p:nvGrpSpPr>
        <p:grpSpPr>
          <a:xfrm>
            <a:off x="361000" y="5439914"/>
            <a:ext cx="6840900" cy="4733711"/>
            <a:chOff x="361000" y="5439914"/>
            <a:chExt cx="6840900" cy="4733711"/>
          </a:xfrm>
        </p:grpSpPr>
        <p:grpSp>
          <p:nvGrpSpPr>
            <p:cNvPr id="73" name="Google Shape;73;p13"/>
            <p:cNvGrpSpPr/>
            <p:nvPr/>
          </p:nvGrpSpPr>
          <p:grpSpPr>
            <a:xfrm>
              <a:off x="361000" y="5439914"/>
              <a:ext cx="6840900" cy="4720061"/>
              <a:chOff x="361000" y="5439914"/>
              <a:chExt cx="6840900" cy="4720061"/>
            </a:xfrm>
          </p:grpSpPr>
          <p:cxnSp>
            <p:nvCxnSpPr>
              <p:cNvPr id="74" name="Google Shape;74;p13"/>
              <p:cNvCxnSpPr/>
              <p:nvPr/>
            </p:nvCxnSpPr>
            <p:spPr>
              <a:xfrm>
                <a:off x="361000" y="5439914"/>
                <a:ext cx="6840900" cy="0"/>
              </a:xfrm>
              <a:prstGeom prst="straightConnector1">
                <a:avLst/>
              </a:prstGeom>
              <a:noFill/>
              <a:ln cap="flat" cmpd="sng" w="19050">
                <a:solidFill>
                  <a:srgbClr val="333333"/>
                </a:solidFill>
                <a:prstDash val="solid"/>
                <a:round/>
                <a:headEnd len="med" w="med" type="none"/>
                <a:tailEnd len="med" w="med" type="none"/>
              </a:ln>
            </p:spPr>
          </p:cxnSp>
          <p:cxnSp>
            <p:nvCxnSpPr>
              <p:cNvPr id="75" name="Google Shape;75;p13"/>
              <p:cNvCxnSpPr/>
              <p:nvPr/>
            </p:nvCxnSpPr>
            <p:spPr>
              <a:xfrm>
                <a:off x="4901297" y="5443975"/>
                <a:ext cx="0" cy="4716000"/>
              </a:xfrm>
              <a:prstGeom prst="straightConnector1">
                <a:avLst/>
              </a:prstGeom>
              <a:noFill/>
              <a:ln cap="flat" cmpd="sng" w="19050">
                <a:solidFill>
                  <a:srgbClr val="333333"/>
                </a:solidFill>
                <a:prstDash val="solid"/>
                <a:round/>
                <a:headEnd len="med" w="med" type="none"/>
                <a:tailEnd len="med" w="med" type="none"/>
              </a:ln>
            </p:spPr>
          </p:cxnSp>
        </p:grpSp>
        <p:sp>
          <p:nvSpPr>
            <p:cNvPr id="76" name="Google Shape;76;p13"/>
            <p:cNvSpPr txBox="1"/>
            <p:nvPr/>
          </p:nvSpPr>
          <p:spPr>
            <a:xfrm>
              <a:off x="4913381" y="5616725"/>
              <a:ext cx="2239500" cy="985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Clr>
                  <a:schemeClr val="dk1"/>
                </a:buClr>
                <a:buSzPts val="1100"/>
                <a:buFont typeface="Arial"/>
                <a:buNone/>
              </a:pPr>
              <a:r>
                <a:rPr lang="uk" sz="3200">
                  <a:solidFill>
                    <a:srgbClr val="333333"/>
                  </a:solidFill>
                  <a:latin typeface="Oswald SemiBold"/>
                  <a:ea typeface="Oswald SemiBold"/>
                  <a:cs typeface="Oswald SemiBold"/>
                  <a:sym typeface="Oswald SemiBold"/>
                </a:rPr>
                <a:t>UNIQUE</a:t>
              </a:r>
              <a:endParaRPr sz="3200">
                <a:solidFill>
                  <a:srgbClr val="333333"/>
                </a:solidFill>
                <a:latin typeface="Oswald SemiBold"/>
                <a:ea typeface="Oswald SemiBold"/>
                <a:cs typeface="Oswald SemiBold"/>
                <a:sym typeface="Oswald SemiBold"/>
              </a:endParaRPr>
            </a:p>
            <a:p>
              <a:pPr indent="0" lvl="0" marL="0" rtl="0" algn="ctr">
                <a:spcBef>
                  <a:spcPts val="0"/>
                </a:spcBef>
                <a:spcAft>
                  <a:spcPts val="0"/>
                </a:spcAft>
                <a:buNone/>
              </a:pPr>
              <a:r>
                <a:rPr lang="uk" sz="3200">
                  <a:solidFill>
                    <a:srgbClr val="333333"/>
                  </a:solidFill>
                  <a:latin typeface="Oswald SemiBold"/>
                  <a:ea typeface="Oswald SemiBold"/>
                  <a:cs typeface="Oswald SemiBold"/>
                  <a:sym typeface="Oswald SemiBold"/>
                </a:rPr>
                <a:t>EXPERIENCE</a:t>
              </a:r>
              <a:endParaRPr sz="3200">
                <a:solidFill>
                  <a:srgbClr val="333333"/>
                </a:solidFill>
                <a:latin typeface="Oswald SemiBold"/>
                <a:ea typeface="Oswald SemiBold"/>
                <a:cs typeface="Oswald SemiBold"/>
                <a:sym typeface="Oswald SemiBold"/>
              </a:endParaRPr>
            </a:p>
          </p:txBody>
        </p:sp>
        <p:sp>
          <p:nvSpPr>
            <p:cNvPr id="77" name="Google Shape;77;p13"/>
            <p:cNvSpPr txBox="1"/>
            <p:nvPr/>
          </p:nvSpPr>
          <p:spPr>
            <a:xfrm>
              <a:off x="5049371" y="6661750"/>
              <a:ext cx="2052000" cy="9234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None/>
              </a:pPr>
              <a:r>
                <a:rPr lang="uk" sz="1000">
                  <a:solidFill>
                    <a:srgbClr val="333333"/>
                  </a:solidFill>
                  <a:latin typeface="Cormorant Garamond SemiBold"/>
                  <a:ea typeface="Cormorant Garamond SemiBold"/>
                  <a:cs typeface="Cormorant Garamond SemiBold"/>
                  <a:sym typeface="Cormorant Garamond SemiBold"/>
                </a:rPr>
                <a:t>    The allure of the mountains is not just in their imposing presence but also in the serene vistas they provide. Whether you are trekking through the Andes or skiing down the Alps, each mountain range offers a unique experience.</a:t>
              </a:r>
              <a:endParaRPr sz="1000">
                <a:solidFill>
                  <a:srgbClr val="333333"/>
                </a:solidFill>
                <a:latin typeface="Cormorant Garamond SemiBold"/>
                <a:ea typeface="Cormorant Garamond SemiBold"/>
                <a:cs typeface="Cormorant Garamond SemiBold"/>
                <a:sym typeface="Cormorant Garamond SemiBold"/>
              </a:endParaRPr>
            </a:p>
          </p:txBody>
        </p:sp>
        <p:cxnSp>
          <p:nvCxnSpPr>
            <p:cNvPr id="78" name="Google Shape;78;p13"/>
            <p:cNvCxnSpPr/>
            <p:nvPr/>
          </p:nvCxnSpPr>
          <p:spPr>
            <a:xfrm>
              <a:off x="5528146" y="7799875"/>
              <a:ext cx="1103700" cy="0"/>
            </a:xfrm>
            <a:prstGeom prst="straightConnector1">
              <a:avLst/>
            </a:prstGeom>
            <a:noFill/>
            <a:ln cap="flat" cmpd="sng" w="9525">
              <a:solidFill>
                <a:schemeClr val="dk2"/>
              </a:solidFill>
              <a:prstDash val="solid"/>
              <a:round/>
              <a:headEnd len="med" w="med" type="none"/>
              <a:tailEnd len="med" w="med" type="none"/>
            </a:ln>
          </p:spPr>
        </p:cxnSp>
        <p:cxnSp>
          <p:nvCxnSpPr>
            <p:cNvPr id="79" name="Google Shape;79;p13"/>
            <p:cNvCxnSpPr/>
            <p:nvPr/>
          </p:nvCxnSpPr>
          <p:spPr>
            <a:xfrm>
              <a:off x="5528146" y="9063050"/>
              <a:ext cx="1103700" cy="0"/>
            </a:xfrm>
            <a:prstGeom prst="straightConnector1">
              <a:avLst/>
            </a:prstGeom>
            <a:noFill/>
            <a:ln cap="flat" cmpd="sng" w="9525">
              <a:solidFill>
                <a:schemeClr val="dk2"/>
              </a:solidFill>
              <a:prstDash val="solid"/>
              <a:round/>
              <a:headEnd len="med" w="med" type="none"/>
              <a:tailEnd len="med" w="med" type="none"/>
            </a:ln>
          </p:spPr>
        </p:cxnSp>
        <p:sp>
          <p:nvSpPr>
            <p:cNvPr id="80" name="Google Shape;80;p13"/>
            <p:cNvSpPr txBox="1"/>
            <p:nvPr/>
          </p:nvSpPr>
          <p:spPr>
            <a:xfrm>
              <a:off x="5049371" y="7992325"/>
              <a:ext cx="2052000" cy="8775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1900">
                  <a:solidFill>
                    <a:srgbClr val="333333"/>
                  </a:solidFill>
                  <a:latin typeface="Cormorant Garamond SemiBold"/>
                  <a:ea typeface="Cormorant Garamond SemiBold"/>
                  <a:cs typeface="Cormorant Garamond SemiBold"/>
                  <a:sym typeface="Cormorant Garamond SemiBold"/>
                </a:rPr>
                <a:t>"THE MOUNTAINS ARE CALLING AND I MUST GO."</a:t>
              </a:r>
              <a:endParaRPr sz="1900">
                <a:solidFill>
                  <a:srgbClr val="333333"/>
                </a:solidFill>
                <a:latin typeface="Cormorant Garamond SemiBold"/>
                <a:ea typeface="Cormorant Garamond SemiBold"/>
                <a:cs typeface="Cormorant Garamond SemiBold"/>
                <a:sym typeface="Cormorant Garamond SemiBold"/>
              </a:endParaRPr>
            </a:p>
          </p:txBody>
        </p:sp>
        <p:sp>
          <p:nvSpPr>
            <p:cNvPr id="81" name="Google Shape;81;p13"/>
            <p:cNvSpPr txBox="1"/>
            <p:nvPr/>
          </p:nvSpPr>
          <p:spPr>
            <a:xfrm>
              <a:off x="5049371" y="9250225"/>
              <a:ext cx="2052000" cy="9234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None/>
              </a:pPr>
              <a:r>
                <a:rPr lang="uk" sz="1000">
                  <a:solidFill>
                    <a:srgbClr val="333333"/>
                  </a:solidFill>
                  <a:latin typeface="Cormorant Garamond SemiBold"/>
                  <a:ea typeface="Cormorant Garamond SemiBold"/>
                  <a:cs typeface="Cormorant Garamond SemiBold"/>
                  <a:sym typeface="Cormorant Garamond SemiBold"/>
                </a:rPr>
                <a:t>    </a:t>
              </a:r>
              <a:r>
                <a:rPr lang="uk" sz="1000">
                  <a:solidFill>
                    <a:srgbClr val="333333"/>
                  </a:solidFill>
                  <a:latin typeface="Cormorant Garamond SemiBold"/>
                  <a:ea typeface="Cormorant Garamond SemiBold"/>
                  <a:cs typeface="Cormorant Garamond SemiBold"/>
                  <a:sym typeface="Cormorant Garamond SemiBold"/>
                </a:rPr>
                <a:t>The allure of the mountains is not just in their imposing presence but also in the serene vistas they provide. Whether you are trekking through the Andes or skiing down the Alps, each mountain range offers a unique experience.</a:t>
              </a:r>
              <a:endParaRPr sz="1000">
                <a:solidFill>
                  <a:srgbClr val="333333"/>
                </a:solidFill>
                <a:latin typeface="Cormorant Garamond SemiBold"/>
                <a:ea typeface="Cormorant Garamond SemiBold"/>
                <a:cs typeface="Cormorant Garamond SemiBold"/>
                <a:sym typeface="Cormorant Garamond SemiBold"/>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cxnSp>
        <p:nvCxnSpPr>
          <p:cNvPr id="86" name="Google Shape;86;p14"/>
          <p:cNvCxnSpPr/>
          <p:nvPr/>
        </p:nvCxnSpPr>
        <p:spPr>
          <a:xfrm>
            <a:off x="361000" y="447994"/>
            <a:ext cx="6841500" cy="0"/>
          </a:xfrm>
          <a:prstGeom prst="straightConnector1">
            <a:avLst/>
          </a:prstGeom>
          <a:noFill/>
          <a:ln cap="flat" cmpd="sng" w="19050">
            <a:solidFill>
              <a:srgbClr val="333333"/>
            </a:solidFill>
            <a:prstDash val="solid"/>
            <a:round/>
            <a:headEnd len="med" w="med" type="none"/>
            <a:tailEnd len="med" w="med" type="none"/>
          </a:ln>
        </p:spPr>
      </p:cxnSp>
      <p:sp>
        <p:nvSpPr>
          <p:cNvPr id="87" name="Google Shape;87;p14"/>
          <p:cNvSpPr txBox="1"/>
          <p:nvPr/>
        </p:nvSpPr>
        <p:spPr>
          <a:xfrm>
            <a:off x="360000" y="229784"/>
            <a:ext cx="1476900" cy="153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1000">
                <a:solidFill>
                  <a:srgbClr val="333333"/>
                </a:solidFill>
                <a:latin typeface="Cinzel Decorative"/>
                <a:ea typeface="Cinzel Decorative"/>
                <a:cs typeface="Cinzel Decorative"/>
                <a:sym typeface="Cinzel Decorative"/>
              </a:rPr>
              <a:t>Vol.84</a:t>
            </a:r>
            <a:endParaRPr b="1" sz="1000">
              <a:solidFill>
                <a:srgbClr val="333333"/>
              </a:solidFill>
              <a:latin typeface="Cinzel Decorative"/>
              <a:ea typeface="Cinzel Decorative"/>
              <a:cs typeface="Cinzel Decorative"/>
              <a:sym typeface="Cinzel Decorative"/>
            </a:endParaRPr>
          </a:p>
        </p:txBody>
      </p:sp>
      <p:sp>
        <p:nvSpPr>
          <p:cNvPr id="88" name="Google Shape;88;p14"/>
          <p:cNvSpPr txBox="1"/>
          <p:nvPr/>
        </p:nvSpPr>
        <p:spPr>
          <a:xfrm>
            <a:off x="5723100" y="229784"/>
            <a:ext cx="1476900" cy="1539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b="1" lang="uk" sz="1000">
                <a:solidFill>
                  <a:srgbClr val="333333"/>
                </a:solidFill>
                <a:latin typeface="Cinzel Decorative"/>
                <a:ea typeface="Cinzel Decorative"/>
                <a:cs typeface="Cinzel Decorative"/>
                <a:sym typeface="Cinzel Decorative"/>
              </a:rPr>
              <a:t>march 12, 2025 </a:t>
            </a:r>
            <a:endParaRPr b="1" sz="1000">
              <a:solidFill>
                <a:srgbClr val="333333"/>
              </a:solidFill>
              <a:latin typeface="Cinzel Decorative"/>
              <a:ea typeface="Cinzel Decorative"/>
              <a:cs typeface="Cinzel Decorative"/>
              <a:sym typeface="Cinzel Decorative"/>
            </a:endParaRPr>
          </a:p>
        </p:txBody>
      </p:sp>
      <p:cxnSp>
        <p:nvCxnSpPr>
          <p:cNvPr id="89" name="Google Shape;89;p14"/>
          <p:cNvCxnSpPr/>
          <p:nvPr/>
        </p:nvCxnSpPr>
        <p:spPr>
          <a:xfrm>
            <a:off x="361000" y="880564"/>
            <a:ext cx="6841500" cy="0"/>
          </a:xfrm>
          <a:prstGeom prst="straightConnector1">
            <a:avLst/>
          </a:prstGeom>
          <a:noFill/>
          <a:ln cap="flat" cmpd="sng" w="19050">
            <a:solidFill>
              <a:srgbClr val="333333"/>
            </a:solidFill>
            <a:prstDash val="solid"/>
            <a:round/>
            <a:headEnd len="med" w="med" type="none"/>
            <a:tailEnd len="med" w="med" type="none"/>
          </a:ln>
        </p:spPr>
      </p:cxnSp>
      <p:cxnSp>
        <p:nvCxnSpPr>
          <p:cNvPr id="90" name="Google Shape;90;p14"/>
          <p:cNvCxnSpPr/>
          <p:nvPr/>
        </p:nvCxnSpPr>
        <p:spPr>
          <a:xfrm>
            <a:off x="361000" y="1715114"/>
            <a:ext cx="6841500" cy="0"/>
          </a:xfrm>
          <a:prstGeom prst="straightConnector1">
            <a:avLst/>
          </a:prstGeom>
          <a:noFill/>
          <a:ln cap="flat" cmpd="sng" w="19050">
            <a:solidFill>
              <a:srgbClr val="333333"/>
            </a:solidFill>
            <a:prstDash val="solid"/>
            <a:round/>
            <a:headEnd len="med" w="med" type="none"/>
            <a:tailEnd len="med" w="med" type="none"/>
          </a:ln>
        </p:spPr>
      </p:cxnSp>
      <p:sp>
        <p:nvSpPr>
          <p:cNvPr id="91" name="Google Shape;91;p14"/>
          <p:cNvSpPr txBox="1"/>
          <p:nvPr/>
        </p:nvSpPr>
        <p:spPr>
          <a:xfrm>
            <a:off x="1032900" y="564677"/>
            <a:ext cx="5494200" cy="215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a:solidFill>
                  <a:srgbClr val="333333"/>
                </a:solidFill>
                <a:latin typeface="Cinzel Decorative"/>
                <a:ea typeface="Cinzel Decorative"/>
                <a:cs typeface="Cinzel Decorative"/>
                <a:sym typeface="Cinzel Decorative"/>
              </a:rPr>
              <a:t>The Majestic Mountains</a:t>
            </a:r>
            <a:endParaRPr b="1">
              <a:solidFill>
                <a:srgbClr val="333333"/>
              </a:solidFill>
              <a:latin typeface="Cinzel Decorative"/>
              <a:ea typeface="Cinzel Decorative"/>
              <a:cs typeface="Cinzel Decorative"/>
              <a:sym typeface="Cinzel Decorative"/>
            </a:endParaRPr>
          </a:p>
        </p:txBody>
      </p:sp>
      <p:sp>
        <p:nvSpPr>
          <p:cNvPr id="92" name="Google Shape;92;p14"/>
          <p:cNvSpPr txBox="1"/>
          <p:nvPr/>
        </p:nvSpPr>
        <p:spPr>
          <a:xfrm>
            <a:off x="421201" y="924600"/>
            <a:ext cx="6841500" cy="723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4700">
                <a:solidFill>
                  <a:srgbClr val="333333"/>
                </a:solidFill>
                <a:latin typeface="Cinzel Decorative"/>
                <a:ea typeface="Cinzel Decorative"/>
                <a:cs typeface="Cinzel Decorative"/>
                <a:sym typeface="Cinzel Decorative"/>
              </a:rPr>
              <a:t>Nature's elegance</a:t>
            </a:r>
            <a:endParaRPr b="1" sz="4700">
              <a:solidFill>
                <a:srgbClr val="333333"/>
              </a:solidFill>
              <a:latin typeface="Cinzel Decorative"/>
              <a:ea typeface="Cinzel Decorative"/>
              <a:cs typeface="Cinzel Decorative"/>
              <a:sym typeface="Cinzel Decorative"/>
            </a:endParaRPr>
          </a:p>
        </p:txBody>
      </p:sp>
      <p:sp>
        <p:nvSpPr>
          <p:cNvPr id="93" name="Google Shape;93;p14"/>
          <p:cNvSpPr txBox="1"/>
          <p:nvPr/>
        </p:nvSpPr>
        <p:spPr>
          <a:xfrm>
            <a:off x="360000" y="1901371"/>
            <a:ext cx="2136900" cy="19701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3200">
                <a:solidFill>
                  <a:srgbClr val="333333"/>
                </a:solidFill>
                <a:latin typeface="Oswald"/>
                <a:ea typeface="Oswald"/>
                <a:cs typeface="Oswald"/>
                <a:sym typeface="Oswald"/>
              </a:rPr>
              <a:t>THE BLOSSOMING BEAUTY OF MEADOWS</a:t>
            </a:r>
            <a:endParaRPr sz="3200">
              <a:solidFill>
                <a:srgbClr val="333333"/>
              </a:solidFill>
              <a:latin typeface="Oswald"/>
              <a:ea typeface="Oswald"/>
              <a:cs typeface="Oswald"/>
              <a:sym typeface="Oswald"/>
            </a:endParaRPr>
          </a:p>
        </p:txBody>
      </p:sp>
      <p:sp>
        <p:nvSpPr>
          <p:cNvPr id="94" name="Google Shape;94;p14"/>
          <p:cNvSpPr txBox="1"/>
          <p:nvPr/>
        </p:nvSpPr>
        <p:spPr>
          <a:xfrm>
            <a:off x="360000" y="3979171"/>
            <a:ext cx="2136900" cy="507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100">
                <a:solidFill>
                  <a:srgbClr val="333333"/>
                </a:solidFill>
                <a:latin typeface="Cormorant Garamond"/>
                <a:ea typeface="Cormorant Garamond"/>
                <a:cs typeface="Cormorant Garamond"/>
                <a:sym typeface="Cormorant Garamond"/>
              </a:rPr>
              <a:t>HEADLINE: FIELDS OF DREAMS: THE BLOSSOMING BEAUTY OF MEADOWS</a:t>
            </a:r>
            <a:endParaRPr sz="1100">
              <a:solidFill>
                <a:srgbClr val="333333"/>
              </a:solidFill>
              <a:latin typeface="Cormorant Garamond"/>
              <a:ea typeface="Cormorant Garamond"/>
              <a:cs typeface="Cormorant Garamond"/>
              <a:sym typeface="Cormorant Garamond"/>
            </a:endParaRPr>
          </a:p>
        </p:txBody>
      </p:sp>
      <p:sp>
        <p:nvSpPr>
          <p:cNvPr id="95" name="Google Shape;95;p14"/>
          <p:cNvSpPr txBox="1"/>
          <p:nvPr/>
        </p:nvSpPr>
        <p:spPr>
          <a:xfrm>
            <a:off x="360000" y="4639121"/>
            <a:ext cx="2136900" cy="5541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000">
                <a:solidFill>
                  <a:srgbClr val="333333"/>
                </a:solidFill>
                <a:latin typeface="Cormorant Garamond"/>
                <a:ea typeface="Cormorant Garamond"/>
                <a:cs typeface="Cormorant Garamond"/>
                <a:sym typeface="Cormorant Garamond"/>
              </a:rPr>
              <a:t>    Meadows, with their rolling hills and vibrant carpets of wildflowers, are nature's celebration of life and color. These open fields, whether in the countryside or high alpine regions, burst into bloom with a variety of flora, attracting pollinators like bees and butterflies.     </a:t>
            </a:r>
            <a:endParaRPr sz="1000">
              <a:solidFill>
                <a:srgbClr val="333333"/>
              </a:solidFill>
              <a:latin typeface="Cormorant Garamond"/>
              <a:ea typeface="Cormorant Garamond"/>
              <a:cs typeface="Cormorant Garamond"/>
              <a:sym typeface="Cormorant Garamond"/>
            </a:endParaRPr>
          </a:p>
          <a:p>
            <a:pPr indent="0" lvl="0" marL="0" rtl="0" algn="l">
              <a:spcBef>
                <a:spcPts val="0"/>
              </a:spcBef>
              <a:spcAft>
                <a:spcPts val="0"/>
              </a:spcAft>
              <a:buNone/>
            </a:pPr>
            <a:r>
              <a:t/>
            </a:r>
            <a:endParaRPr sz="1000">
              <a:solidFill>
                <a:srgbClr val="333333"/>
              </a:solidFill>
              <a:latin typeface="Cormorant Garamond"/>
              <a:ea typeface="Cormorant Garamond"/>
              <a:cs typeface="Cormorant Garamond"/>
              <a:sym typeface="Cormorant Garamond"/>
            </a:endParaRPr>
          </a:p>
          <a:p>
            <a:pPr indent="0" lvl="0" marL="0" rtl="0" algn="l">
              <a:spcBef>
                <a:spcPts val="0"/>
              </a:spcBef>
              <a:spcAft>
                <a:spcPts val="0"/>
              </a:spcAft>
              <a:buNone/>
            </a:pPr>
            <a:r>
              <a:rPr lang="uk" sz="1000">
                <a:solidFill>
                  <a:srgbClr val="333333"/>
                </a:solidFill>
                <a:latin typeface="Cormorant Garamond"/>
                <a:ea typeface="Cormorant Garamond"/>
                <a:cs typeface="Cormorant Garamond"/>
                <a:sym typeface="Cormorant Garamond"/>
              </a:rPr>
              <a:t>    Nestled within the heart of our planet are the breathtaking mountain ranges that inspire awe and wonder. From the snow-capped Himalayas to the rugged Rockies, these natural monuments stand as timeless sentinels of Earth's history. Their lofty heights offer a sanctuary for diverse flora and fauna, creating ecosystems rich with life and beauty.</a:t>
            </a:r>
            <a:endParaRPr sz="1000">
              <a:solidFill>
                <a:srgbClr val="333333"/>
              </a:solidFill>
              <a:latin typeface="Cormorant Garamond"/>
              <a:ea typeface="Cormorant Garamond"/>
              <a:cs typeface="Cormorant Garamond"/>
              <a:sym typeface="Cormorant Garamond"/>
            </a:endParaRPr>
          </a:p>
          <a:p>
            <a:pPr indent="0" lvl="0" marL="0" rtl="0" algn="l">
              <a:spcBef>
                <a:spcPts val="0"/>
              </a:spcBef>
              <a:spcAft>
                <a:spcPts val="0"/>
              </a:spcAft>
              <a:buNone/>
            </a:pPr>
            <a:r>
              <a:t/>
            </a:r>
            <a:endParaRPr sz="1000">
              <a:solidFill>
                <a:srgbClr val="333333"/>
              </a:solidFill>
              <a:latin typeface="Cormorant Garamond"/>
              <a:ea typeface="Cormorant Garamond"/>
              <a:cs typeface="Cormorant Garamond"/>
              <a:sym typeface="Cormorant Garamond"/>
            </a:endParaRPr>
          </a:p>
          <a:p>
            <a:pPr indent="0" lvl="0" marL="0" rtl="0" algn="l">
              <a:spcBef>
                <a:spcPts val="0"/>
              </a:spcBef>
              <a:spcAft>
                <a:spcPts val="0"/>
              </a:spcAft>
              <a:buNone/>
            </a:pPr>
            <a:r>
              <a:rPr lang="uk" sz="1000">
                <a:solidFill>
                  <a:srgbClr val="333333"/>
                </a:solidFill>
                <a:latin typeface="Cormorant Garamond"/>
                <a:ea typeface="Cormorant Garamond"/>
                <a:cs typeface="Cormorant Garamond"/>
                <a:sym typeface="Cormorant Garamond"/>
              </a:rPr>
              <a:t>    Nestled within the heart of our planet are the breathtaking mountain ranges that inspire awe and wonder. From the snow-capped Himalayas to the rugged Rockies, these natural monuments stand as timeless sentinels of Earth's history. Their lofty heights offer a sanctuary for diverse flora and fauna, creating ecosystems rich with life and beauty.Nestled within the heart of our planet are the breathtaking mountain ranges that inspire awe and wonder. From the snow-capped Himalayas to the rugged Rockies, these natural monuments stand as timeless sentinels of Earth's history. Their lofty heights offer a sanctuary for diverse flora and fauna, creating ecosystems rich with life and beauty.</a:t>
            </a:r>
            <a:endParaRPr sz="1000">
              <a:solidFill>
                <a:srgbClr val="333333"/>
              </a:solidFill>
              <a:latin typeface="Cormorant Garamond"/>
              <a:ea typeface="Cormorant Garamond"/>
              <a:cs typeface="Cormorant Garamond"/>
              <a:sym typeface="Cormorant Garamond"/>
            </a:endParaRPr>
          </a:p>
        </p:txBody>
      </p:sp>
      <p:sp>
        <p:nvSpPr>
          <p:cNvPr id="96" name="Google Shape;96;p14"/>
          <p:cNvSpPr txBox="1"/>
          <p:nvPr/>
        </p:nvSpPr>
        <p:spPr>
          <a:xfrm>
            <a:off x="2626425" y="5550796"/>
            <a:ext cx="2136900" cy="46176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None/>
            </a:pPr>
            <a:r>
              <a:rPr lang="uk" sz="1000">
                <a:solidFill>
                  <a:srgbClr val="333333"/>
                </a:solidFill>
                <a:latin typeface="Cormorant Garamond"/>
                <a:ea typeface="Cormorant Garamond"/>
                <a:cs typeface="Cormorant Garamond"/>
                <a:sym typeface="Cormorant Garamond"/>
              </a:rPr>
              <a:t>     Nestled within the heart of our planet are the breathtaking mountain ranges that inspire awe and wonder. From the snow-capped Himalayas to the rugged Rockies, these natural monuments stand as timeless sentinels of Earth's history. Their lofty heights offer a sanctuary for diverse flora and fauna, creating ecosystems rich with life and beauty. </a:t>
            </a:r>
            <a:endParaRPr sz="1000">
              <a:solidFill>
                <a:srgbClr val="333333"/>
              </a:solidFill>
              <a:latin typeface="Cormorant Garamond"/>
              <a:ea typeface="Cormorant Garamond"/>
              <a:cs typeface="Cormorant Garamond"/>
              <a:sym typeface="Cormorant Garamond"/>
            </a:endParaRPr>
          </a:p>
          <a:p>
            <a:pPr indent="0" lvl="0" marL="0" rtl="0" algn="just">
              <a:spcBef>
                <a:spcPts val="0"/>
              </a:spcBef>
              <a:spcAft>
                <a:spcPts val="0"/>
              </a:spcAft>
              <a:buNone/>
            </a:pPr>
            <a:r>
              <a:t/>
            </a:r>
            <a:endParaRPr sz="1000">
              <a:solidFill>
                <a:srgbClr val="333333"/>
              </a:solidFill>
              <a:latin typeface="Cormorant Garamond"/>
              <a:ea typeface="Cormorant Garamond"/>
              <a:cs typeface="Cormorant Garamond"/>
              <a:sym typeface="Cormorant Garamond"/>
            </a:endParaRPr>
          </a:p>
          <a:p>
            <a:pPr indent="0" lvl="0" marL="0" rtl="0" algn="just">
              <a:spcBef>
                <a:spcPts val="0"/>
              </a:spcBef>
              <a:spcAft>
                <a:spcPts val="0"/>
              </a:spcAft>
              <a:buNone/>
            </a:pPr>
            <a:r>
              <a:rPr lang="uk" sz="1000">
                <a:solidFill>
                  <a:srgbClr val="333333"/>
                </a:solidFill>
                <a:latin typeface="Cormorant Garamond"/>
                <a:ea typeface="Cormorant Garamond"/>
                <a:cs typeface="Cormorant Garamond"/>
                <a:sym typeface="Cormorant Garamond"/>
              </a:rPr>
              <a:t>     Nestled within the heart of our planet are the breathtaking mountain ranges that inspire awe and wonder. From the snow-capped Himalayas to the rugged Rockies, these natural monuments stand as timeless sentinels of Earth's history. Himalayas to the rugged Rockies, these natural monuments stand as timeless sentinels of Earth's history. </a:t>
            </a:r>
            <a:endParaRPr sz="1000">
              <a:solidFill>
                <a:srgbClr val="333333"/>
              </a:solidFill>
              <a:latin typeface="Cormorant Garamond"/>
              <a:ea typeface="Cormorant Garamond"/>
              <a:cs typeface="Cormorant Garamond"/>
              <a:sym typeface="Cormorant Garamond"/>
            </a:endParaRPr>
          </a:p>
          <a:p>
            <a:pPr indent="0" lvl="0" marL="0" rtl="0" algn="just">
              <a:spcBef>
                <a:spcPts val="0"/>
              </a:spcBef>
              <a:spcAft>
                <a:spcPts val="0"/>
              </a:spcAft>
              <a:buNone/>
            </a:pPr>
            <a:r>
              <a:t/>
            </a:r>
            <a:endParaRPr sz="1000">
              <a:solidFill>
                <a:srgbClr val="333333"/>
              </a:solidFill>
              <a:latin typeface="Cormorant Garamond"/>
              <a:ea typeface="Cormorant Garamond"/>
              <a:cs typeface="Cormorant Garamond"/>
              <a:sym typeface="Cormorant Garamond"/>
            </a:endParaRPr>
          </a:p>
          <a:p>
            <a:pPr indent="0" lvl="0" marL="0" rtl="0" algn="just">
              <a:spcBef>
                <a:spcPts val="0"/>
              </a:spcBef>
              <a:spcAft>
                <a:spcPts val="0"/>
              </a:spcAft>
              <a:buNone/>
            </a:pPr>
            <a:r>
              <a:rPr lang="uk" sz="1000">
                <a:solidFill>
                  <a:srgbClr val="333333"/>
                </a:solidFill>
                <a:latin typeface="Cormorant Garamond"/>
                <a:ea typeface="Cormorant Garamond"/>
                <a:cs typeface="Cormorant Garamond"/>
                <a:sym typeface="Cormorant Garamond"/>
              </a:rPr>
              <a:t>      Their lofty heights offer a sanctuary for diverse flora and fauna, creating ecosystems rich with life and beauty.Nestled within the heart of our planet are the breathtaking mountain ranges that inspire awe and wonder. From the snow-capped Himalayas. Their lofty heights offer a sanctuary for diverse flora and fauna, creating ecosystems rich with life and beauty.</a:t>
            </a:r>
            <a:endParaRPr sz="1000">
              <a:solidFill>
                <a:srgbClr val="333333"/>
              </a:solidFill>
              <a:latin typeface="Cormorant Garamond"/>
              <a:ea typeface="Cormorant Garamond"/>
              <a:cs typeface="Cormorant Garamond"/>
              <a:sym typeface="Cormorant Garamond"/>
            </a:endParaRPr>
          </a:p>
        </p:txBody>
      </p:sp>
      <p:sp>
        <p:nvSpPr>
          <p:cNvPr id="97" name="Google Shape;97;p14"/>
          <p:cNvSpPr txBox="1"/>
          <p:nvPr/>
        </p:nvSpPr>
        <p:spPr>
          <a:xfrm>
            <a:off x="4973650" y="7078889"/>
            <a:ext cx="2136900" cy="30786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None/>
            </a:pPr>
            <a:r>
              <a:rPr lang="uk" sz="1000">
                <a:solidFill>
                  <a:srgbClr val="333333"/>
                </a:solidFill>
                <a:latin typeface="Cormorant Garamond"/>
                <a:ea typeface="Cormorant Garamond"/>
                <a:cs typeface="Cormorant Garamond"/>
                <a:sym typeface="Cormorant Garamond"/>
              </a:rPr>
              <a:t>       </a:t>
            </a:r>
            <a:r>
              <a:rPr lang="uk" sz="1000">
                <a:solidFill>
                  <a:srgbClr val="333333"/>
                </a:solidFill>
                <a:latin typeface="Cormorant Garamond"/>
                <a:ea typeface="Cormorant Garamond"/>
                <a:cs typeface="Cormorant Garamond"/>
                <a:sym typeface="Cormorant Garamond"/>
              </a:rPr>
              <a:t>Nestled within the heart of our planet are the breathtaking mountain ranges that inspire awe and wonder. From the snow-capped Himalayas to the rugged Rockies, these natural monuments stand as timeless sentinels of Earth's history. Their lofty heights offer a sanctuary for diverse flora and fauna, creating ecosystems rich with life and beauty.Nestled within the heart of our planet are the breathtaking mountain ranges that inspire awe and wonder. From the snow-capped Himalayas to the rugged Rockies, these natural monuments stand as timeless sentinels of Earth's history. Their lofty heights offer a sanctuary for diverse flora for diverse flora for diverse flora for diverse for diverse flora for diverse flora  flora and fauna, creating ecosystems rich with life and beauty.</a:t>
            </a:r>
            <a:endParaRPr sz="1000">
              <a:solidFill>
                <a:srgbClr val="333333"/>
              </a:solidFill>
              <a:latin typeface="Cormorant Garamond"/>
              <a:ea typeface="Cormorant Garamond"/>
              <a:cs typeface="Cormorant Garamond"/>
              <a:sym typeface="Cormorant Garamond"/>
            </a:endParaRPr>
          </a:p>
        </p:txBody>
      </p:sp>
      <p:sp>
        <p:nvSpPr>
          <p:cNvPr id="98" name="Google Shape;98;p14"/>
          <p:cNvSpPr txBox="1"/>
          <p:nvPr/>
        </p:nvSpPr>
        <p:spPr>
          <a:xfrm>
            <a:off x="4973650" y="5482761"/>
            <a:ext cx="2136900" cy="492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3200">
                <a:solidFill>
                  <a:srgbClr val="333333"/>
                </a:solidFill>
                <a:latin typeface="Oswald Medium"/>
                <a:ea typeface="Oswald Medium"/>
                <a:cs typeface="Oswald Medium"/>
                <a:sym typeface="Oswald Medium"/>
              </a:rPr>
              <a:t>SOIL HEALTH</a:t>
            </a:r>
            <a:endParaRPr sz="3200">
              <a:solidFill>
                <a:srgbClr val="333333"/>
              </a:solidFill>
              <a:latin typeface="Oswald Medium"/>
              <a:ea typeface="Oswald Medium"/>
              <a:cs typeface="Oswald Medium"/>
              <a:sym typeface="Oswald Medium"/>
            </a:endParaRPr>
          </a:p>
        </p:txBody>
      </p:sp>
      <p:sp>
        <p:nvSpPr>
          <p:cNvPr id="99" name="Google Shape;99;p14"/>
          <p:cNvSpPr txBox="1"/>
          <p:nvPr/>
        </p:nvSpPr>
        <p:spPr>
          <a:xfrm>
            <a:off x="4973650" y="6013928"/>
            <a:ext cx="2136900" cy="923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1000">
                <a:solidFill>
                  <a:srgbClr val="333333"/>
                </a:solidFill>
                <a:latin typeface="Cormorant Garamond"/>
                <a:ea typeface="Cormorant Garamond"/>
                <a:cs typeface="Cormorant Garamond"/>
                <a:sym typeface="Cormorant Garamond"/>
              </a:rPr>
              <a:t>Pollinator Habitat:</a:t>
            </a:r>
            <a:r>
              <a:rPr lang="uk" sz="1000">
                <a:solidFill>
                  <a:srgbClr val="333333"/>
                </a:solidFill>
                <a:latin typeface="Cormorant Garamond"/>
                <a:ea typeface="Cormorant Garamond"/>
                <a:cs typeface="Cormorant Garamond"/>
                <a:sym typeface="Cormorant Garamond"/>
              </a:rPr>
              <a:t>    Supports bees, butterflies, and other insects.</a:t>
            </a:r>
            <a:endParaRPr sz="1000">
              <a:solidFill>
                <a:srgbClr val="333333"/>
              </a:solidFill>
              <a:latin typeface="Cormorant Garamond"/>
              <a:ea typeface="Cormorant Garamond"/>
              <a:cs typeface="Cormorant Garamond"/>
              <a:sym typeface="Cormorant Garamond"/>
            </a:endParaRPr>
          </a:p>
          <a:p>
            <a:pPr indent="0" lvl="0" marL="0" rtl="0" algn="l">
              <a:spcBef>
                <a:spcPts val="0"/>
              </a:spcBef>
              <a:spcAft>
                <a:spcPts val="0"/>
              </a:spcAft>
              <a:buNone/>
            </a:pPr>
            <a:r>
              <a:rPr b="1" lang="uk" sz="1000">
                <a:solidFill>
                  <a:srgbClr val="333333"/>
                </a:solidFill>
                <a:latin typeface="Cormorant Garamond"/>
                <a:ea typeface="Cormorant Garamond"/>
                <a:cs typeface="Cormorant Garamond"/>
                <a:sym typeface="Cormorant Garamond"/>
              </a:rPr>
              <a:t>Soil Health: </a:t>
            </a:r>
            <a:r>
              <a:rPr lang="uk" sz="1000">
                <a:solidFill>
                  <a:srgbClr val="333333"/>
                </a:solidFill>
                <a:latin typeface="Cormorant Garamond"/>
                <a:ea typeface="Cormorant Garamond"/>
                <a:cs typeface="Cormorant Garamond"/>
                <a:sym typeface="Cormorant Garamond"/>
              </a:rPr>
              <a:t>Prevents erosion and maintains fertility.</a:t>
            </a:r>
            <a:endParaRPr sz="1000">
              <a:solidFill>
                <a:srgbClr val="333333"/>
              </a:solidFill>
              <a:latin typeface="Cormorant Garamond"/>
              <a:ea typeface="Cormorant Garamond"/>
              <a:cs typeface="Cormorant Garamond"/>
              <a:sym typeface="Cormorant Garamond"/>
            </a:endParaRPr>
          </a:p>
          <a:p>
            <a:pPr indent="0" lvl="0" marL="0" rtl="0" algn="l">
              <a:spcBef>
                <a:spcPts val="0"/>
              </a:spcBef>
              <a:spcAft>
                <a:spcPts val="0"/>
              </a:spcAft>
              <a:buNone/>
            </a:pPr>
            <a:r>
              <a:rPr b="1" lang="uk" sz="1000">
                <a:solidFill>
                  <a:srgbClr val="333333"/>
                </a:solidFill>
                <a:latin typeface="Cormorant Garamond"/>
                <a:ea typeface="Cormorant Garamond"/>
                <a:cs typeface="Cormorant Garamond"/>
                <a:sym typeface="Cormorant Garamond"/>
              </a:rPr>
              <a:t>Biodiversity:</a:t>
            </a:r>
            <a:r>
              <a:rPr lang="uk" sz="1000">
                <a:solidFill>
                  <a:srgbClr val="333333"/>
                </a:solidFill>
                <a:latin typeface="Cormorant Garamond"/>
                <a:ea typeface="Cormorant Garamond"/>
                <a:cs typeface="Cormorant Garamond"/>
                <a:sym typeface="Cormorant Garamond"/>
              </a:rPr>
              <a:t> Hosts a variety of plant and animal species.</a:t>
            </a:r>
            <a:endParaRPr sz="1000">
              <a:solidFill>
                <a:srgbClr val="333333"/>
              </a:solidFill>
              <a:latin typeface="Cormorant Garamond"/>
              <a:ea typeface="Cormorant Garamond"/>
              <a:cs typeface="Cormorant Garamond"/>
              <a:sym typeface="Cormorant Garamond"/>
            </a:endParaRPr>
          </a:p>
        </p:txBody>
      </p:sp>
      <p:grpSp>
        <p:nvGrpSpPr>
          <p:cNvPr id="100" name="Google Shape;100;p14"/>
          <p:cNvGrpSpPr/>
          <p:nvPr/>
        </p:nvGrpSpPr>
        <p:grpSpPr>
          <a:xfrm>
            <a:off x="2626425" y="1955800"/>
            <a:ext cx="4576076" cy="3442275"/>
            <a:chOff x="2626425" y="1955800"/>
            <a:chExt cx="4576076" cy="3442275"/>
          </a:xfrm>
        </p:grpSpPr>
        <p:pic>
          <p:nvPicPr>
            <p:cNvPr id="101" name="Google Shape;101;p14"/>
            <p:cNvPicPr preferRelativeResize="0"/>
            <p:nvPr/>
          </p:nvPicPr>
          <p:blipFill rotWithShape="1">
            <a:blip r:embed="rId3">
              <a:alphaModFix/>
            </a:blip>
            <a:srcRect b="0" l="0" r="0" t="1681"/>
            <a:stretch/>
          </p:blipFill>
          <p:spPr>
            <a:xfrm>
              <a:off x="2626425" y="1955800"/>
              <a:ext cx="4576076" cy="3135626"/>
            </a:xfrm>
            <a:prstGeom prst="rect">
              <a:avLst/>
            </a:prstGeom>
            <a:noFill/>
            <a:ln>
              <a:noFill/>
            </a:ln>
          </p:spPr>
        </p:pic>
        <p:sp>
          <p:nvSpPr>
            <p:cNvPr id="102" name="Google Shape;102;p14"/>
            <p:cNvSpPr txBox="1"/>
            <p:nvPr/>
          </p:nvSpPr>
          <p:spPr>
            <a:xfrm>
              <a:off x="3396463" y="5244175"/>
              <a:ext cx="3036000" cy="153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1000">
                  <a:solidFill>
                    <a:srgbClr val="333333"/>
                  </a:solidFill>
                  <a:latin typeface="Cormorant Garamond"/>
                  <a:ea typeface="Cormorant Garamond"/>
                  <a:cs typeface="Cormorant Garamond"/>
                  <a:sym typeface="Cormorant Garamond"/>
                </a:rPr>
                <a:t>"The mountains are calling and I must go." – John Muir</a:t>
              </a:r>
              <a:endParaRPr sz="1000">
                <a:solidFill>
                  <a:srgbClr val="333333"/>
                </a:solidFill>
                <a:latin typeface="Cormorant Garamond"/>
                <a:ea typeface="Cormorant Garamond"/>
                <a:cs typeface="Cormorant Garamond"/>
                <a:sym typeface="Cormorant Garamond"/>
              </a:endParaRPr>
            </a:p>
          </p:txBody>
        </p:sp>
        <p:cxnSp>
          <p:nvCxnSpPr>
            <p:cNvPr id="103" name="Google Shape;103;p14"/>
            <p:cNvCxnSpPr/>
            <p:nvPr/>
          </p:nvCxnSpPr>
          <p:spPr>
            <a:xfrm rot="10800000">
              <a:off x="2626875" y="5331250"/>
              <a:ext cx="726300" cy="0"/>
            </a:xfrm>
            <a:prstGeom prst="straightConnector1">
              <a:avLst/>
            </a:prstGeom>
            <a:noFill/>
            <a:ln cap="flat" cmpd="sng" w="9525">
              <a:solidFill>
                <a:schemeClr val="dk2"/>
              </a:solidFill>
              <a:prstDash val="solid"/>
              <a:round/>
              <a:headEnd len="med" w="med" type="none"/>
              <a:tailEnd len="med" w="med" type="none"/>
            </a:ln>
          </p:spPr>
        </p:cxnSp>
        <p:cxnSp>
          <p:nvCxnSpPr>
            <p:cNvPr id="104" name="Google Shape;104;p14"/>
            <p:cNvCxnSpPr/>
            <p:nvPr/>
          </p:nvCxnSpPr>
          <p:spPr>
            <a:xfrm rot="10800000">
              <a:off x="6426725" y="5331250"/>
              <a:ext cx="726300" cy="0"/>
            </a:xfrm>
            <a:prstGeom prst="straightConnector1">
              <a:avLst/>
            </a:prstGeom>
            <a:noFill/>
            <a:ln cap="flat" cmpd="sng" w="9525">
              <a:solidFill>
                <a:schemeClr val="dk2"/>
              </a:solidFill>
              <a:prstDash val="solid"/>
              <a:round/>
              <a:headEnd len="med" w="med" type="none"/>
              <a:tailEnd len="med" w="med" type="none"/>
            </a:ln>
          </p:spPr>
        </p:cxn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grpSp>
        <p:nvGrpSpPr>
          <p:cNvPr id="109" name="Google Shape;109;p15"/>
          <p:cNvGrpSpPr/>
          <p:nvPr/>
        </p:nvGrpSpPr>
        <p:grpSpPr>
          <a:xfrm>
            <a:off x="360000" y="229784"/>
            <a:ext cx="6902701" cy="1485330"/>
            <a:chOff x="360000" y="229784"/>
            <a:chExt cx="6902701" cy="1485330"/>
          </a:xfrm>
        </p:grpSpPr>
        <p:cxnSp>
          <p:nvCxnSpPr>
            <p:cNvPr id="110" name="Google Shape;110;p15"/>
            <p:cNvCxnSpPr/>
            <p:nvPr/>
          </p:nvCxnSpPr>
          <p:spPr>
            <a:xfrm>
              <a:off x="361000" y="447994"/>
              <a:ext cx="6841500" cy="0"/>
            </a:xfrm>
            <a:prstGeom prst="straightConnector1">
              <a:avLst/>
            </a:prstGeom>
            <a:noFill/>
            <a:ln cap="flat" cmpd="sng" w="19050">
              <a:solidFill>
                <a:srgbClr val="333333"/>
              </a:solidFill>
              <a:prstDash val="solid"/>
              <a:round/>
              <a:headEnd len="med" w="med" type="none"/>
              <a:tailEnd len="med" w="med" type="none"/>
            </a:ln>
          </p:spPr>
        </p:cxnSp>
        <p:sp>
          <p:nvSpPr>
            <p:cNvPr id="111" name="Google Shape;111;p15"/>
            <p:cNvSpPr txBox="1"/>
            <p:nvPr/>
          </p:nvSpPr>
          <p:spPr>
            <a:xfrm>
              <a:off x="360000" y="229784"/>
              <a:ext cx="1476900" cy="153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1000">
                  <a:solidFill>
                    <a:srgbClr val="333333"/>
                  </a:solidFill>
                  <a:latin typeface="Cinzel Decorative"/>
                  <a:ea typeface="Cinzel Decorative"/>
                  <a:cs typeface="Cinzel Decorative"/>
                  <a:sym typeface="Cinzel Decorative"/>
                </a:rPr>
                <a:t>Vol.84</a:t>
              </a:r>
              <a:endParaRPr b="1" sz="1000">
                <a:solidFill>
                  <a:srgbClr val="333333"/>
                </a:solidFill>
                <a:latin typeface="Cinzel Decorative"/>
                <a:ea typeface="Cinzel Decorative"/>
                <a:cs typeface="Cinzel Decorative"/>
                <a:sym typeface="Cinzel Decorative"/>
              </a:endParaRPr>
            </a:p>
          </p:txBody>
        </p:sp>
        <p:sp>
          <p:nvSpPr>
            <p:cNvPr id="112" name="Google Shape;112;p15"/>
            <p:cNvSpPr txBox="1"/>
            <p:nvPr/>
          </p:nvSpPr>
          <p:spPr>
            <a:xfrm>
              <a:off x="5723100" y="229784"/>
              <a:ext cx="1476900" cy="1539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b="1" lang="uk" sz="1000">
                  <a:solidFill>
                    <a:srgbClr val="333333"/>
                  </a:solidFill>
                  <a:latin typeface="Cinzel Decorative"/>
                  <a:ea typeface="Cinzel Decorative"/>
                  <a:cs typeface="Cinzel Decorative"/>
                  <a:sym typeface="Cinzel Decorative"/>
                </a:rPr>
                <a:t>march 12, 2025 </a:t>
              </a:r>
              <a:endParaRPr b="1" sz="1000">
                <a:solidFill>
                  <a:srgbClr val="333333"/>
                </a:solidFill>
                <a:latin typeface="Cinzel Decorative"/>
                <a:ea typeface="Cinzel Decorative"/>
                <a:cs typeface="Cinzel Decorative"/>
                <a:sym typeface="Cinzel Decorative"/>
              </a:endParaRPr>
            </a:p>
          </p:txBody>
        </p:sp>
        <p:cxnSp>
          <p:nvCxnSpPr>
            <p:cNvPr id="113" name="Google Shape;113;p15"/>
            <p:cNvCxnSpPr/>
            <p:nvPr/>
          </p:nvCxnSpPr>
          <p:spPr>
            <a:xfrm>
              <a:off x="361000" y="880564"/>
              <a:ext cx="6841500" cy="0"/>
            </a:xfrm>
            <a:prstGeom prst="straightConnector1">
              <a:avLst/>
            </a:prstGeom>
            <a:noFill/>
            <a:ln cap="flat" cmpd="sng" w="19050">
              <a:solidFill>
                <a:srgbClr val="333333"/>
              </a:solidFill>
              <a:prstDash val="solid"/>
              <a:round/>
              <a:headEnd len="med" w="med" type="none"/>
              <a:tailEnd len="med" w="med" type="none"/>
            </a:ln>
          </p:spPr>
        </p:cxnSp>
        <p:cxnSp>
          <p:nvCxnSpPr>
            <p:cNvPr id="114" name="Google Shape;114;p15"/>
            <p:cNvCxnSpPr/>
            <p:nvPr/>
          </p:nvCxnSpPr>
          <p:spPr>
            <a:xfrm>
              <a:off x="361000" y="1715114"/>
              <a:ext cx="6841500" cy="0"/>
            </a:xfrm>
            <a:prstGeom prst="straightConnector1">
              <a:avLst/>
            </a:prstGeom>
            <a:noFill/>
            <a:ln cap="flat" cmpd="sng" w="19050">
              <a:solidFill>
                <a:srgbClr val="333333"/>
              </a:solidFill>
              <a:prstDash val="solid"/>
              <a:round/>
              <a:headEnd len="med" w="med" type="none"/>
              <a:tailEnd len="med" w="med" type="none"/>
            </a:ln>
          </p:spPr>
        </p:cxnSp>
        <p:sp>
          <p:nvSpPr>
            <p:cNvPr id="115" name="Google Shape;115;p15"/>
            <p:cNvSpPr txBox="1"/>
            <p:nvPr/>
          </p:nvSpPr>
          <p:spPr>
            <a:xfrm>
              <a:off x="1032900" y="564677"/>
              <a:ext cx="5494200" cy="215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a:solidFill>
                    <a:srgbClr val="333333"/>
                  </a:solidFill>
                  <a:latin typeface="Cinzel Decorative"/>
                  <a:ea typeface="Cinzel Decorative"/>
                  <a:cs typeface="Cinzel Decorative"/>
                  <a:sym typeface="Cinzel Decorative"/>
                </a:rPr>
                <a:t>The Majestic Mountains</a:t>
              </a:r>
              <a:endParaRPr b="1">
                <a:solidFill>
                  <a:srgbClr val="333333"/>
                </a:solidFill>
                <a:latin typeface="Cinzel Decorative"/>
                <a:ea typeface="Cinzel Decorative"/>
                <a:cs typeface="Cinzel Decorative"/>
                <a:sym typeface="Cinzel Decorative"/>
              </a:endParaRPr>
            </a:p>
          </p:txBody>
        </p:sp>
        <p:sp>
          <p:nvSpPr>
            <p:cNvPr id="116" name="Google Shape;116;p15"/>
            <p:cNvSpPr txBox="1"/>
            <p:nvPr/>
          </p:nvSpPr>
          <p:spPr>
            <a:xfrm>
              <a:off x="421201" y="924600"/>
              <a:ext cx="6841500" cy="723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4700">
                  <a:solidFill>
                    <a:srgbClr val="333333"/>
                  </a:solidFill>
                  <a:latin typeface="Cinzel Decorative"/>
                  <a:ea typeface="Cinzel Decorative"/>
                  <a:cs typeface="Cinzel Decorative"/>
                  <a:sym typeface="Cinzel Decorative"/>
                </a:rPr>
                <a:t>Nature's elegance</a:t>
              </a:r>
              <a:endParaRPr b="1" sz="4700">
                <a:solidFill>
                  <a:srgbClr val="333333"/>
                </a:solidFill>
                <a:latin typeface="Cinzel Decorative"/>
                <a:ea typeface="Cinzel Decorative"/>
                <a:cs typeface="Cinzel Decorative"/>
                <a:sym typeface="Cinzel Decorative"/>
              </a:endParaRPr>
            </a:p>
          </p:txBody>
        </p:sp>
      </p:grpSp>
      <p:grpSp>
        <p:nvGrpSpPr>
          <p:cNvPr id="117" name="Google Shape;117;p15"/>
          <p:cNvGrpSpPr/>
          <p:nvPr/>
        </p:nvGrpSpPr>
        <p:grpSpPr>
          <a:xfrm>
            <a:off x="327579" y="1977575"/>
            <a:ext cx="3289200" cy="8117719"/>
            <a:chOff x="327579" y="1977575"/>
            <a:chExt cx="3289200" cy="8117719"/>
          </a:xfrm>
        </p:grpSpPr>
        <p:sp>
          <p:nvSpPr>
            <p:cNvPr id="118" name="Google Shape;118;p15"/>
            <p:cNvSpPr txBox="1"/>
            <p:nvPr/>
          </p:nvSpPr>
          <p:spPr>
            <a:xfrm>
              <a:off x="360000" y="2546375"/>
              <a:ext cx="3240000" cy="338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100">
                  <a:solidFill>
                    <a:srgbClr val="333333"/>
                  </a:solidFill>
                  <a:latin typeface="Cormorant Garamond"/>
                  <a:ea typeface="Cormorant Garamond"/>
                  <a:cs typeface="Cormorant Garamond"/>
                  <a:sym typeface="Cormorant Garamond"/>
                </a:rPr>
                <a:t>HEADLINE: OCEAN'S EMBRACE: THE SERENE BEAUTY OF THE SEAS</a:t>
              </a:r>
              <a:endParaRPr sz="1100">
                <a:solidFill>
                  <a:srgbClr val="333333"/>
                </a:solidFill>
                <a:latin typeface="Cormorant Garamond"/>
                <a:ea typeface="Cormorant Garamond"/>
                <a:cs typeface="Cormorant Garamond"/>
                <a:sym typeface="Cormorant Garamond"/>
              </a:endParaRPr>
            </a:p>
          </p:txBody>
        </p:sp>
        <p:sp>
          <p:nvSpPr>
            <p:cNvPr id="119" name="Google Shape;119;p15"/>
            <p:cNvSpPr txBox="1"/>
            <p:nvPr/>
          </p:nvSpPr>
          <p:spPr>
            <a:xfrm>
              <a:off x="361000" y="5785494"/>
              <a:ext cx="3240000" cy="43098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None/>
              </a:pPr>
              <a:r>
                <a:rPr lang="uk" sz="1000">
                  <a:solidFill>
                    <a:srgbClr val="333333"/>
                  </a:solidFill>
                  <a:latin typeface="Cormorant Garamond"/>
                  <a:ea typeface="Cormorant Garamond"/>
                  <a:cs typeface="Cormorant Garamond"/>
                  <a:sym typeface="Cormorant Garamond"/>
                </a:rPr>
                <a:t>     Forests are the lungs of our planet, teeming with life and mystery. Each tree, each leaf, and every rustle tells a tale of resilience and harmony. The Amazon, often called the Earth's lungs, houses an extraordinary array of species, each playing a vital role in the ecological balance. Forests are the lungs of our planet, teeming with life and mystery. Each tree, each leaf, and every rustle tells a tale of resilience and harmony. The Amazon, often called the Earth's lungs, houses an extraordinary array of species, each playing a vital role in the ecological balance.</a:t>
              </a:r>
              <a:endParaRPr sz="1000">
                <a:solidFill>
                  <a:srgbClr val="333333"/>
                </a:solidFill>
                <a:latin typeface="Cormorant Garamond"/>
                <a:ea typeface="Cormorant Garamond"/>
                <a:cs typeface="Cormorant Garamond"/>
                <a:sym typeface="Cormorant Garamond"/>
              </a:endParaRPr>
            </a:p>
            <a:p>
              <a:pPr indent="0" lvl="0" marL="0" rtl="0" algn="just">
                <a:spcBef>
                  <a:spcPts val="0"/>
                </a:spcBef>
                <a:spcAft>
                  <a:spcPts val="0"/>
                </a:spcAft>
                <a:buNone/>
              </a:pPr>
              <a:r>
                <a:t/>
              </a:r>
              <a:endParaRPr sz="1000">
                <a:solidFill>
                  <a:srgbClr val="333333"/>
                </a:solidFill>
                <a:latin typeface="Cormorant Garamond"/>
                <a:ea typeface="Cormorant Garamond"/>
                <a:cs typeface="Cormorant Garamond"/>
                <a:sym typeface="Cormorant Garamond"/>
              </a:endParaRPr>
            </a:p>
            <a:p>
              <a:pPr indent="0" lvl="0" marL="0" rtl="0" algn="just">
                <a:spcBef>
                  <a:spcPts val="0"/>
                </a:spcBef>
                <a:spcAft>
                  <a:spcPts val="0"/>
                </a:spcAft>
                <a:buNone/>
              </a:pPr>
              <a:r>
                <a:rPr lang="uk" sz="1000">
                  <a:solidFill>
                    <a:srgbClr val="333333"/>
                  </a:solidFill>
                  <a:latin typeface="Cormorant Garamond"/>
                  <a:ea typeface="Cormorant Garamond"/>
                  <a:cs typeface="Cormorant Garamond"/>
                  <a:sym typeface="Cormorant Garamond"/>
                </a:rPr>
                <a:t>     Nestled within the heart of our planet are the breathtaking mountain ranges that inspire awe and wonder. From the snow-capped Himalayas to the rugged Rockies, these natural monuments stand as timeless sentinels of Earth's history. Their lofty heights offer a sanctuary for diverse flora and fauna, creating ecosystems rich with life and beauty.From the snow-capped Himalayas to the rugged Rockies, these natural monuments stand as timeless sentinels of Earth's history. </a:t>
              </a:r>
              <a:endParaRPr sz="1000">
                <a:solidFill>
                  <a:srgbClr val="333333"/>
                </a:solidFill>
                <a:latin typeface="Cormorant Garamond"/>
                <a:ea typeface="Cormorant Garamond"/>
                <a:cs typeface="Cormorant Garamond"/>
                <a:sym typeface="Cormorant Garamond"/>
              </a:endParaRPr>
            </a:p>
            <a:p>
              <a:pPr indent="0" lvl="0" marL="0" rtl="0" algn="just">
                <a:spcBef>
                  <a:spcPts val="0"/>
                </a:spcBef>
                <a:spcAft>
                  <a:spcPts val="0"/>
                </a:spcAft>
                <a:buNone/>
              </a:pPr>
              <a:r>
                <a:t/>
              </a:r>
              <a:endParaRPr sz="1000">
                <a:solidFill>
                  <a:srgbClr val="333333"/>
                </a:solidFill>
                <a:latin typeface="Cormorant Garamond"/>
                <a:ea typeface="Cormorant Garamond"/>
                <a:cs typeface="Cormorant Garamond"/>
                <a:sym typeface="Cormorant Garamond"/>
              </a:endParaRPr>
            </a:p>
            <a:p>
              <a:pPr indent="0" lvl="0" marL="0" rtl="0" algn="just">
                <a:spcBef>
                  <a:spcPts val="0"/>
                </a:spcBef>
                <a:spcAft>
                  <a:spcPts val="0"/>
                </a:spcAft>
                <a:buNone/>
              </a:pPr>
              <a:r>
                <a:rPr lang="uk" sz="1000">
                  <a:solidFill>
                    <a:srgbClr val="333333"/>
                  </a:solidFill>
                  <a:latin typeface="Cormorant Garamond"/>
                  <a:ea typeface="Cormorant Garamond"/>
                  <a:cs typeface="Cormorant Garamond"/>
                  <a:sym typeface="Cormorant Garamond"/>
                </a:rPr>
                <a:t>      Their lofty heights offer a sanctuary for diverse flora and na, creating ecosystems rich with life and beauty.Nestled within the heart of our planet are the breathtaking mountain ranges that inspire awe and wonder. From the snow-capped Himalayas to the rugged Rockies, these natural monuments stand. Their lofty heights offer lofty heights offer a sanctuary for diverse flora and fauna, creating ecosystems rich with life and beauty. Their lofty heights offer lofty heights offer a sanctuary for diverse.</a:t>
              </a:r>
              <a:endParaRPr sz="1000">
                <a:solidFill>
                  <a:srgbClr val="333333"/>
                </a:solidFill>
                <a:latin typeface="Cormorant Garamond"/>
                <a:ea typeface="Cormorant Garamond"/>
                <a:cs typeface="Cormorant Garamond"/>
                <a:sym typeface="Cormorant Garamond"/>
              </a:endParaRPr>
            </a:p>
            <a:p>
              <a:pPr indent="0" lvl="0" marL="0" rtl="0" algn="just">
                <a:spcBef>
                  <a:spcPts val="0"/>
                </a:spcBef>
                <a:spcAft>
                  <a:spcPts val="0"/>
                </a:spcAft>
                <a:buNone/>
              </a:pPr>
              <a:r>
                <a:t/>
              </a:r>
              <a:endParaRPr sz="1000">
                <a:solidFill>
                  <a:srgbClr val="333333"/>
                </a:solidFill>
                <a:latin typeface="Cormorant Garamond"/>
                <a:ea typeface="Cormorant Garamond"/>
                <a:cs typeface="Cormorant Garamond"/>
                <a:sym typeface="Cormorant Garamond"/>
              </a:endParaRPr>
            </a:p>
          </p:txBody>
        </p:sp>
        <p:sp>
          <p:nvSpPr>
            <p:cNvPr id="120" name="Google Shape;120;p15"/>
            <p:cNvSpPr txBox="1"/>
            <p:nvPr/>
          </p:nvSpPr>
          <p:spPr>
            <a:xfrm>
              <a:off x="360000" y="1977575"/>
              <a:ext cx="3240000" cy="492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3200">
                  <a:solidFill>
                    <a:srgbClr val="333333"/>
                  </a:solidFill>
                  <a:latin typeface="Oswald"/>
                  <a:ea typeface="Oswald"/>
                  <a:cs typeface="Oswald"/>
                  <a:sym typeface="Oswald"/>
                </a:rPr>
                <a:t>THE SERENE SEAS</a:t>
              </a:r>
              <a:endParaRPr sz="3200">
                <a:solidFill>
                  <a:srgbClr val="333333"/>
                </a:solidFill>
                <a:latin typeface="Oswald"/>
                <a:ea typeface="Oswald"/>
                <a:cs typeface="Oswald"/>
                <a:sym typeface="Oswald"/>
              </a:endParaRPr>
            </a:p>
          </p:txBody>
        </p:sp>
        <p:sp>
          <p:nvSpPr>
            <p:cNvPr id="121" name="Google Shape;121;p15"/>
            <p:cNvSpPr txBox="1"/>
            <p:nvPr/>
          </p:nvSpPr>
          <p:spPr>
            <a:xfrm>
              <a:off x="361000" y="3038250"/>
              <a:ext cx="3240000" cy="7695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None/>
              </a:pPr>
              <a:r>
                <a:rPr lang="uk" sz="1000">
                  <a:solidFill>
                    <a:srgbClr val="333333"/>
                  </a:solidFill>
                  <a:latin typeface="Cormorant Garamond"/>
                  <a:ea typeface="Cormorant Garamond"/>
                  <a:cs typeface="Cormorant Garamond"/>
                  <a:sym typeface="Cormorant Garamond"/>
                </a:rPr>
                <a:t>     Meadows, with their rolling hills and vibrant carpets of wildflowers, are nature's celebration of life and color. These open fields, whether in the countryside or high alpine regions, burst into bloom with a variety of flora, attracting pollinators like bees and butterflies.</a:t>
              </a:r>
              <a:endParaRPr sz="1000">
                <a:solidFill>
                  <a:srgbClr val="333333"/>
                </a:solidFill>
                <a:latin typeface="Cormorant Garamond"/>
                <a:ea typeface="Cormorant Garamond"/>
                <a:cs typeface="Cormorant Garamond"/>
                <a:sym typeface="Cormorant Garamond"/>
              </a:endParaRPr>
            </a:p>
          </p:txBody>
        </p:sp>
        <p:grpSp>
          <p:nvGrpSpPr>
            <p:cNvPr id="122" name="Google Shape;122;p15"/>
            <p:cNvGrpSpPr/>
            <p:nvPr/>
          </p:nvGrpSpPr>
          <p:grpSpPr>
            <a:xfrm>
              <a:off x="327579" y="4018022"/>
              <a:ext cx="3289200" cy="1534925"/>
              <a:chOff x="3910750" y="4674800"/>
              <a:chExt cx="3289200" cy="1534925"/>
            </a:xfrm>
          </p:grpSpPr>
          <p:grpSp>
            <p:nvGrpSpPr>
              <p:cNvPr id="123" name="Google Shape;123;p15"/>
              <p:cNvGrpSpPr/>
              <p:nvPr/>
            </p:nvGrpSpPr>
            <p:grpSpPr>
              <a:xfrm>
                <a:off x="4994800" y="4674800"/>
                <a:ext cx="1121100" cy="1534925"/>
                <a:chOff x="4970050" y="4674800"/>
                <a:chExt cx="1121100" cy="1534925"/>
              </a:xfrm>
            </p:grpSpPr>
            <p:cxnSp>
              <p:nvCxnSpPr>
                <p:cNvPr id="124" name="Google Shape;124;p15"/>
                <p:cNvCxnSpPr/>
                <p:nvPr/>
              </p:nvCxnSpPr>
              <p:spPr>
                <a:xfrm>
                  <a:off x="4970050" y="4674800"/>
                  <a:ext cx="1121100" cy="0"/>
                </a:xfrm>
                <a:prstGeom prst="straightConnector1">
                  <a:avLst/>
                </a:prstGeom>
                <a:noFill/>
                <a:ln cap="flat" cmpd="sng" w="9525">
                  <a:solidFill>
                    <a:srgbClr val="333333"/>
                  </a:solidFill>
                  <a:prstDash val="solid"/>
                  <a:round/>
                  <a:headEnd len="med" w="med" type="none"/>
                  <a:tailEnd len="med" w="med" type="none"/>
                </a:ln>
              </p:spPr>
            </p:cxnSp>
            <p:cxnSp>
              <p:nvCxnSpPr>
                <p:cNvPr id="125" name="Google Shape;125;p15"/>
                <p:cNvCxnSpPr/>
                <p:nvPr/>
              </p:nvCxnSpPr>
              <p:spPr>
                <a:xfrm>
                  <a:off x="4970050" y="6209725"/>
                  <a:ext cx="1121100" cy="0"/>
                </a:xfrm>
                <a:prstGeom prst="straightConnector1">
                  <a:avLst/>
                </a:prstGeom>
                <a:noFill/>
                <a:ln cap="flat" cmpd="sng" w="9525">
                  <a:solidFill>
                    <a:srgbClr val="333333"/>
                  </a:solidFill>
                  <a:prstDash val="solid"/>
                  <a:round/>
                  <a:headEnd len="med" w="med" type="none"/>
                  <a:tailEnd len="med" w="med" type="none"/>
                </a:ln>
              </p:spPr>
            </p:cxnSp>
          </p:grpSp>
          <p:sp>
            <p:nvSpPr>
              <p:cNvPr id="126" name="Google Shape;126;p15"/>
              <p:cNvSpPr txBox="1"/>
              <p:nvPr/>
            </p:nvSpPr>
            <p:spPr>
              <a:xfrm>
                <a:off x="3910750" y="4848400"/>
                <a:ext cx="3289200" cy="1169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1900">
                    <a:solidFill>
                      <a:srgbClr val="333333"/>
                    </a:solidFill>
                    <a:latin typeface="Cormorant Garamond SemiBold"/>
                    <a:ea typeface="Cormorant Garamond SemiBold"/>
                    <a:cs typeface="Cormorant Garamond SemiBold"/>
                    <a:sym typeface="Cormorant Garamond SemiBold"/>
                  </a:rPr>
                  <a:t>"FORESTS ARE THE WORLD'S AIR-CONDITIONING </a:t>
                </a:r>
                <a:endParaRPr sz="1900">
                  <a:solidFill>
                    <a:srgbClr val="333333"/>
                  </a:solidFill>
                  <a:latin typeface="Cormorant Garamond SemiBold"/>
                  <a:ea typeface="Cormorant Garamond SemiBold"/>
                  <a:cs typeface="Cormorant Garamond SemiBold"/>
                  <a:sym typeface="Cormorant Garamond SemiBold"/>
                </a:endParaRPr>
              </a:p>
              <a:p>
                <a:pPr indent="0" lvl="0" marL="0" rtl="0" algn="ctr">
                  <a:spcBef>
                    <a:spcPts val="0"/>
                  </a:spcBef>
                  <a:spcAft>
                    <a:spcPts val="0"/>
                  </a:spcAft>
                  <a:buNone/>
                </a:pPr>
                <a:r>
                  <a:rPr lang="uk" sz="1900">
                    <a:solidFill>
                      <a:srgbClr val="333333"/>
                    </a:solidFill>
                    <a:latin typeface="Cormorant Garamond SemiBold"/>
                    <a:ea typeface="Cormorant Garamond SemiBold"/>
                    <a:cs typeface="Cormorant Garamond SemiBold"/>
                    <a:sym typeface="Cormorant Garamond SemiBold"/>
                  </a:rPr>
                  <a:t>SYSTEM – THE LUNGS OF THE PLANET." – JOHN MUIR</a:t>
                </a:r>
                <a:endParaRPr sz="1900">
                  <a:solidFill>
                    <a:srgbClr val="333333"/>
                  </a:solidFill>
                  <a:latin typeface="Cormorant Garamond SemiBold"/>
                  <a:ea typeface="Cormorant Garamond SemiBold"/>
                  <a:cs typeface="Cormorant Garamond SemiBold"/>
                  <a:sym typeface="Cormorant Garamond SemiBold"/>
                </a:endParaRPr>
              </a:p>
            </p:txBody>
          </p:sp>
        </p:grpSp>
      </p:grpSp>
      <p:grpSp>
        <p:nvGrpSpPr>
          <p:cNvPr id="127" name="Google Shape;127;p15"/>
          <p:cNvGrpSpPr/>
          <p:nvPr/>
        </p:nvGrpSpPr>
        <p:grpSpPr>
          <a:xfrm>
            <a:off x="3960000" y="1980000"/>
            <a:ext cx="3240000" cy="3405850"/>
            <a:chOff x="3960000" y="1980000"/>
            <a:chExt cx="3240000" cy="3405850"/>
          </a:xfrm>
        </p:grpSpPr>
        <p:pic>
          <p:nvPicPr>
            <p:cNvPr id="128" name="Google Shape;128;p15"/>
            <p:cNvPicPr preferRelativeResize="0"/>
            <p:nvPr/>
          </p:nvPicPr>
          <p:blipFill rotWithShape="1">
            <a:blip r:embed="rId3">
              <a:alphaModFix/>
            </a:blip>
            <a:srcRect b="2657" l="0" r="0" t="0"/>
            <a:stretch/>
          </p:blipFill>
          <p:spPr>
            <a:xfrm>
              <a:off x="3960000" y="1980000"/>
              <a:ext cx="3240000" cy="3135625"/>
            </a:xfrm>
            <a:prstGeom prst="rect">
              <a:avLst/>
            </a:prstGeom>
            <a:noFill/>
            <a:ln>
              <a:noFill/>
            </a:ln>
          </p:spPr>
        </p:pic>
        <p:sp>
          <p:nvSpPr>
            <p:cNvPr id="129" name="Google Shape;129;p15"/>
            <p:cNvSpPr txBox="1"/>
            <p:nvPr/>
          </p:nvSpPr>
          <p:spPr>
            <a:xfrm>
              <a:off x="3960000" y="5231950"/>
              <a:ext cx="3240000" cy="153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1000">
                  <a:solidFill>
                    <a:srgbClr val="333333"/>
                  </a:solidFill>
                  <a:latin typeface="EB Garamond"/>
                  <a:ea typeface="EB Garamond"/>
                  <a:cs typeface="EB Garamond"/>
                  <a:sym typeface="EB Garamond"/>
                </a:rPr>
                <a:t>"The mountains are calling and I must go." – John Muir</a:t>
              </a:r>
              <a:endParaRPr sz="1000">
                <a:solidFill>
                  <a:srgbClr val="333333"/>
                </a:solidFill>
                <a:latin typeface="EB Garamond"/>
                <a:ea typeface="EB Garamond"/>
                <a:cs typeface="EB Garamond"/>
                <a:sym typeface="EB Garamond"/>
              </a:endParaRPr>
            </a:p>
          </p:txBody>
        </p:sp>
      </p:grpSp>
      <p:grpSp>
        <p:nvGrpSpPr>
          <p:cNvPr id="130" name="Google Shape;130;p15"/>
          <p:cNvGrpSpPr/>
          <p:nvPr/>
        </p:nvGrpSpPr>
        <p:grpSpPr>
          <a:xfrm>
            <a:off x="3960000" y="5552950"/>
            <a:ext cx="3240000" cy="4393800"/>
            <a:chOff x="3960000" y="5552950"/>
            <a:chExt cx="3240000" cy="4393800"/>
          </a:xfrm>
        </p:grpSpPr>
        <p:sp>
          <p:nvSpPr>
            <p:cNvPr id="131" name="Google Shape;131;p15"/>
            <p:cNvSpPr/>
            <p:nvPr/>
          </p:nvSpPr>
          <p:spPr>
            <a:xfrm>
              <a:off x="3960000" y="5552950"/>
              <a:ext cx="3240000" cy="4393800"/>
            </a:xfrm>
            <a:prstGeom prst="rect">
              <a:avLst/>
            </a:prstGeom>
            <a:solidFill>
              <a:srgbClr val="3333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132" name="Google Shape;132;p15"/>
            <p:cNvGrpSpPr/>
            <p:nvPr/>
          </p:nvGrpSpPr>
          <p:grpSpPr>
            <a:xfrm>
              <a:off x="4090650" y="5740391"/>
              <a:ext cx="2978700" cy="4011184"/>
              <a:chOff x="4092775" y="5740391"/>
              <a:chExt cx="2978700" cy="4011184"/>
            </a:xfrm>
          </p:grpSpPr>
          <p:sp>
            <p:nvSpPr>
              <p:cNvPr id="133" name="Google Shape;133;p15"/>
              <p:cNvSpPr txBox="1"/>
              <p:nvPr/>
            </p:nvSpPr>
            <p:spPr>
              <a:xfrm>
                <a:off x="4092775" y="5740391"/>
                <a:ext cx="2978700" cy="985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3200">
                    <a:solidFill>
                      <a:schemeClr val="lt1"/>
                    </a:solidFill>
                    <a:latin typeface="Oswald"/>
                    <a:ea typeface="Oswald"/>
                    <a:cs typeface="Oswald"/>
                    <a:sym typeface="Oswald"/>
                  </a:rPr>
                  <a:t>THE BLOSSOMING</a:t>
                </a:r>
                <a:endParaRPr sz="3200">
                  <a:solidFill>
                    <a:schemeClr val="lt1"/>
                  </a:solidFill>
                  <a:latin typeface="Oswald"/>
                  <a:ea typeface="Oswald"/>
                  <a:cs typeface="Oswald"/>
                  <a:sym typeface="Oswald"/>
                </a:endParaRPr>
              </a:p>
              <a:p>
                <a:pPr indent="0" lvl="0" marL="0" rtl="0" algn="ctr">
                  <a:spcBef>
                    <a:spcPts val="0"/>
                  </a:spcBef>
                  <a:spcAft>
                    <a:spcPts val="0"/>
                  </a:spcAft>
                  <a:buNone/>
                </a:pPr>
                <a:r>
                  <a:rPr lang="uk" sz="3200">
                    <a:solidFill>
                      <a:schemeClr val="lt1"/>
                    </a:solidFill>
                    <a:latin typeface="Oswald"/>
                    <a:ea typeface="Oswald"/>
                    <a:cs typeface="Oswald"/>
                    <a:sym typeface="Oswald"/>
                  </a:rPr>
                  <a:t>MEADOWS</a:t>
                </a:r>
                <a:endParaRPr sz="3200">
                  <a:solidFill>
                    <a:schemeClr val="lt1"/>
                  </a:solidFill>
                  <a:latin typeface="Oswald"/>
                  <a:ea typeface="Oswald"/>
                  <a:cs typeface="Oswald"/>
                  <a:sym typeface="Oswald"/>
                </a:endParaRPr>
              </a:p>
            </p:txBody>
          </p:sp>
          <p:sp>
            <p:nvSpPr>
              <p:cNvPr id="134" name="Google Shape;134;p15"/>
              <p:cNvSpPr txBox="1"/>
              <p:nvPr/>
            </p:nvSpPr>
            <p:spPr>
              <a:xfrm>
                <a:off x="4092775" y="6848466"/>
                <a:ext cx="2978700" cy="338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1100">
                    <a:solidFill>
                      <a:schemeClr val="lt1"/>
                    </a:solidFill>
                    <a:latin typeface="Cormorant Garamond Medium"/>
                    <a:ea typeface="Cormorant Garamond Medium"/>
                    <a:cs typeface="Cormorant Garamond Medium"/>
                    <a:sym typeface="Cormorant Garamond Medium"/>
                  </a:rPr>
                  <a:t>FIELDS OF DREAMS: THE BLOSSOMING BEAUTY OF MEADOWS</a:t>
                </a:r>
                <a:endParaRPr sz="1100">
                  <a:solidFill>
                    <a:schemeClr val="lt1"/>
                  </a:solidFill>
                  <a:latin typeface="Cormorant Garamond Medium"/>
                  <a:ea typeface="Cormorant Garamond Medium"/>
                  <a:cs typeface="Cormorant Garamond Medium"/>
                  <a:sym typeface="Cormorant Garamond Medium"/>
                </a:endParaRPr>
              </a:p>
            </p:txBody>
          </p:sp>
          <p:sp>
            <p:nvSpPr>
              <p:cNvPr id="135" name="Google Shape;135;p15"/>
              <p:cNvSpPr txBox="1"/>
              <p:nvPr/>
            </p:nvSpPr>
            <p:spPr>
              <a:xfrm>
                <a:off x="4221925" y="7350375"/>
                <a:ext cx="2720400" cy="24012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None/>
                </a:pPr>
                <a:r>
                  <a:rPr lang="uk" sz="1200">
                    <a:solidFill>
                      <a:schemeClr val="lt1"/>
                    </a:solidFill>
                    <a:latin typeface="Cormorant Garamond Medium"/>
                    <a:ea typeface="Cormorant Garamond Medium"/>
                    <a:cs typeface="Cormorant Garamond Medium"/>
                    <a:sym typeface="Cormorant Garamond Medium"/>
                  </a:rPr>
                  <a:t>Meadows, with their rolling hills and vibrant carpets of wildflowers, are nature's celebration of life and color. These open fields, whether in the countryside or high alpine regions, burst into bloom with a variety of flora, attracting pollinators like bees and butterflies. Meadows, with their rolling hills and vibrant carpets of wildflowers, are nature's celebration of life and color. These open fields, whether in the countryside or high alpine regions, burst into bloom with a variety of flora, attracting pollinators like bees and butterflies.</a:t>
                </a:r>
                <a:endParaRPr sz="1200">
                  <a:solidFill>
                    <a:schemeClr val="lt1"/>
                  </a:solidFill>
                  <a:latin typeface="Cormorant Garamond Medium"/>
                  <a:ea typeface="Cormorant Garamond Medium"/>
                  <a:cs typeface="Cormorant Garamond Medium"/>
                  <a:sym typeface="Cormorant Garamond Medium"/>
                </a:endParaRPr>
              </a:p>
            </p:txBody>
          </p:sp>
        </p:gr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cxnSp>
        <p:nvCxnSpPr>
          <p:cNvPr id="140" name="Google Shape;140;p16"/>
          <p:cNvCxnSpPr/>
          <p:nvPr/>
        </p:nvCxnSpPr>
        <p:spPr>
          <a:xfrm>
            <a:off x="361000" y="447994"/>
            <a:ext cx="6841500" cy="0"/>
          </a:xfrm>
          <a:prstGeom prst="straightConnector1">
            <a:avLst/>
          </a:prstGeom>
          <a:noFill/>
          <a:ln cap="flat" cmpd="sng" w="19050">
            <a:solidFill>
              <a:srgbClr val="333333"/>
            </a:solidFill>
            <a:prstDash val="solid"/>
            <a:round/>
            <a:headEnd len="med" w="med" type="none"/>
            <a:tailEnd len="med" w="med" type="none"/>
          </a:ln>
        </p:spPr>
      </p:cxnSp>
      <p:sp>
        <p:nvSpPr>
          <p:cNvPr id="141" name="Google Shape;141;p16"/>
          <p:cNvSpPr txBox="1"/>
          <p:nvPr/>
        </p:nvSpPr>
        <p:spPr>
          <a:xfrm>
            <a:off x="360000" y="229784"/>
            <a:ext cx="1476900" cy="153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1000">
                <a:solidFill>
                  <a:srgbClr val="333333"/>
                </a:solidFill>
                <a:latin typeface="Cinzel Decorative"/>
                <a:ea typeface="Cinzel Decorative"/>
                <a:cs typeface="Cinzel Decorative"/>
                <a:sym typeface="Cinzel Decorative"/>
              </a:rPr>
              <a:t>Vol.84</a:t>
            </a:r>
            <a:endParaRPr b="1" sz="1000">
              <a:solidFill>
                <a:srgbClr val="333333"/>
              </a:solidFill>
              <a:latin typeface="Cinzel Decorative"/>
              <a:ea typeface="Cinzel Decorative"/>
              <a:cs typeface="Cinzel Decorative"/>
              <a:sym typeface="Cinzel Decorative"/>
            </a:endParaRPr>
          </a:p>
        </p:txBody>
      </p:sp>
      <p:sp>
        <p:nvSpPr>
          <p:cNvPr id="142" name="Google Shape;142;p16"/>
          <p:cNvSpPr txBox="1"/>
          <p:nvPr/>
        </p:nvSpPr>
        <p:spPr>
          <a:xfrm>
            <a:off x="5723100" y="229784"/>
            <a:ext cx="1476900" cy="1539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b="1" lang="uk" sz="1000">
                <a:solidFill>
                  <a:srgbClr val="333333"/>
                </a:solidFill>
                <a:latin typeface="Cinzel Decorative"/>
                <a:ea typeface="Cinzel Decorative"/>
                <a:cs typeface="Cinzel Decorative"/>
                <a:sym typeface="Cinzel Decorative"/>
              </a:rPr>
              <a:t>march 12, 2025 </a:t>
            </a:r>
            <a:endParaRPr b="1" sz="1000">
              <a:solidFill>
                <a:srgbClr val="333333"/>
              </a:solidFill>
              <a:latin typeface="Cinzel Decorative"/>
              <a:ea typeface="Cinzel Decorative"/>
              <a:cs typeface="Cinzel Decorative"/>
              <a:sym typeface="Cinzel Decorative"/>
            </a:endParaRPr>
          </a:p>
        </p:txBody>
      </p:sp>
      <p:cxnSp>
        <p:nvCxnSpPr>
          <p:cNvPr id="143" name="Google Shape;143;p16"/>
          <p:cNvCxnSpPr/>
          <p:nvPr/>
        </p:nvCxnSpPr>
        <p:spPr>
          <a:xfrm>
            <a:off x="361000" y="880564"/>
            <a:ext cx="6841500" cy="0"/>
          </a:xfrm>
          <a:prstGeom prst="straightConnector1">
            <a:avLst/>
          </a:prstGeom>
          <a:noFill/>
          <a:ln cap="flat" cmpd="sng" w="19050">
            <a:solidFill>
              <a:srgbClr val="333333"/>
            </a:solidFill>
            <a:prstDash val="solid"/>
            <a:round/>
            <a:headEnd len="med" w="med" type="none"/>
            <a:tailEnd len="med" w="med" type="none"/>
          </a:ln>
        </p:spPr>
      </p:cxnSp>
      <p:cxnSp>
        <p:nvCxnSpPr>
          <p:cNvPr id="144" name="Google Shape;144;p16"/>
          <p:cNvCxnSpPr/>
          <p:nvPr/>
        </p:nvCxnSpPr>
        <p:spPr>
          <a:xfrm>
            <a:off x="361000" y="1715114"/>
            <a:ext cx="6841500" cy="0"/>
          </a:xfrm>
          <a:prstGeom prst="straightConnector1">
            <a:avLst/>
          </a:prstGeom>
          <a:noFill/>
          <a:ln cap="flat" cmpd="sng" w="19050">
            <a:solidFill>
              <a:srgbClr val="333333"/>
            </a:solidFill>
            <a:prstDash val="solid"/>
            <a:round/>
            <a:headEnd len="med" w="med" type="none"/>
            <a:tailEnd len="med" w="med" type="none"/>
          </a:ln>
        </p:spPr>
      </p:cxnSp>
      <p:sp>
        <p:nvSpPr>
          <p:cNvPr id="145" name="Google Shape;145;p16"/>
          <p:cNvSpPr txBox="1"/>
          <p:nvPr/>
        </p:nvSpPr>
        <p:spPr>
          <a:xfrm>
            <a:off x="1032900" y="564677"/>
            <a:ext cx="5494200" cy="215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a:solidFill>
                  <a:srgbClr val="333333"/>
                </a:solidFill>
                <a:latin typeface="Cinzel Decorative"/>
                <a:ea typeface="Cinzel Decorative"/>
                <a:cs typeface="Cinzel Decorative"/>
                <a:sym typeface="Cinzel Decorative"/>
              </a:rPr>
              <a:t>The Majestic Mountains</a:t>
            </a:r>
            <a:endParaRPr b="1">
              <a:solidFill>
                <a:srgbClr val="333333"/>
              </a:solidFill>
              <a:latin typeface="Cinzel Decorative"/>
              <a:ea typeface="Cinzel Decorative"/>
              <a:cs typeface="Cinzel Decorative"/>
              <a:sym typeface="Cinzel Decorative"/>
            </a:endParaRPr>
          </a:p>
        </p:txBody>
      </p:sp>
      <p:sp>
        <p:nvSpPr>
          <p:cNvPr id="146" name="Google Shape;146;p16"/>
          <p:cNvSpPr txBox="1"/>
          <p:nvPr/>
        </p:nvSpPr>
        <p:spPr>
          <a:xfrm>
            <a:off x="421201" y="924600"/>
            <a:ext cx="6841500" cy="723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4700">
                <a:solidFill>
                  <a:srgbClr val="333333"/>
                </a:solidFill>
                <a:latin typeface="Cinzel Decorative"/>
                <a:ea typeface="Cinzel Decorative"/>
                <a:cs typeface="Cinzel Decorative"/>
                <a:sym typeface="Cinzel Decorative"/>
              </a:rPr>
              <a:t>Nature's elegance</a:t>
            </a:r>
            <a:endParaRPr b="1" sz="4700">
              <a:solidFill>
                <a:srgbClr val="333333"/>
              </a:solidFill>
              <a:latin typeface="Cinzel Decorative"/>
              <a:ea typeface="Cinzel Decorative"/>
              <a:cs typeface="Cinzel Decorative"/>
              <a:sym typeface="Cinzel Decorative"/>
            </a:endParaRPr>
          </a:p>
        </p:txBody>
      </p:sp>
      <p:grpSp>
        <p:nvGrpSpPr>
          <p:cNvPr id="147" name="Google Shape;147;p16"/>
          <p:cNvGrpSpPr/>
          <p:nvPr/>
        </p:nvGrpSpPr>
        <p:grpSpPr>
          <a:xfrm>
            <a:off x="360000" y="1923452"/>
            <a:ext cx="3289250" cy="2401449"/>
            <a:chOff x="360000" y="1923452"/>
            <a:chExt cx="3289250" cy="2401449"/>
          </a:xfrm>
        </p:grpSpPr>
        <p:sp>
          <p:nvSpPr>
            <p:cNvPr id="148" name="Google Shape;148;p16"/>
            <p:cNvSpPr txBox="1"/>
            <p:nvPr/>
          </p:nvSpPr>
          <p:spPr>
            <a:xfrm>
              <a:off x="360000" y="4171001"/>
              <a:ext cx="3289200" cy="153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1000">
                  <a:solidFill>
                    <a:srgbClr val="333333"/>
                  </a:solidFill>
                  <a:latin typeface="EB Garamond"/>
                  <a:ea typeface="EB Garamond"/>
                  <a:cs typeface="EB Garamond"/>
                  <a:sym typeface="EB Garamond"/>
                </a:rPr>
                <a:t>"The mountains are calling and I must go." – John Muir</a:t>
              </a:r>
              <a:endParaRPr sz="1000">
                <a:solidFill>
                  <a:srgbClr val="333333"/>
                </a:solidFill>
                <a:latin typeface="EB Garamond"/>
                <a:ea typeface="EB Garamond"/>
                <a:cs typeface="EB Garamond"/>
                <a:sym typeface="EB Garamond"/>
              </a:endParaRPr>
            </a:p>
          </p:txBody>
        </p:sp>
        <p:pic>
          <p:nvPicPr>
            <p:cNvPr id="149" name="Google Shape;149;p16"/>
            <p:cNvPicPr preferRelativeResize="0"/>
            <p:nvPr/>
          </p:nvPicPr>
          <p:blipFill>
            <a:blip r:embed="rId3">
              <a:alphaModFix/>
            </a:blip>
            <a:stretch>
              <a:fillRect/>
            </a:stretch>
          </p:blipFill>
          <p:spPr>
            <a:xfrm>
              <a:off x="360000" y="1923452"/>
              <a:ext cx="3289250" cy="2138937"/>
            </a:xfrm>
            <a:prstGeom prst="rect">
              <a:avLst/>
            </a:prstGeom>
            <a:noFill/>
            <a:ln>
              <a:noFill/>
            </a:ln>
          </p:spPr>
        </p:pic>
      </p:grpSp>
      <p:grpSp>
        <p:nvGrpSpPr>
          <p:cNvPr id="150" name="Google Shape;150;p16"/>
          <p:cNvGrpSpPr/>
          <p:nvPr/>
        </p:nvGrpSpPr>
        <p:grpSpPr>
          <a:xfrm>
            <a:off x="3910750" y="1862475"/>
            <a:ext cx="3289200" cy="8489550"/>
            <a:chOff x="3910750" y="1862475"/>
            <a:chExt cx="3289200" cy="8489550"/>
          </a:xfrm>
        </p:grpSpPr>
        <p:grpSp>
          <p:nvGrpSpPr>
            <p:cNvPr id="151" name="Google Shape;151;p16"/>
            <p:cNvGrpSpPr/>
            <p:nvPr/>
          </p:nvGrpSpPr>
          <p:grpSpPr>
            <a:xfrm>
              <a:off x="3910750" y="1862475"/>
              <a:ext cx="3289200" cy="1534225"/>
              <a:chOff x="3910750" y="1862475"/>
              <a:chExt cx="3289200" cy="1534225"/>
            </a:xfrm>
          </p:grpSpPr>
          <p:sp>
            <p:nvSpPr>
              <p:cNvPr id="152" name="Google Shape;152;p16"/>
              <p:cNvSpPr txBox="1"/>
              <p:nvPr/>
            </p:nvSpPr>
            <p:spPr>
              <a:xfrm>
                <a:off x="3910750" y="1862475"/>
                <a:ext cx="3289200" cy="985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lang="uk" sz="3200">
                    <a:solidFill>
                      <a:srgbClr val="333333"/>
                    </a:solidFill>
                    <a:latin typeface="Oswald SemiBold"/>
                    <a:ea typeface="Oswald SemiBold"/>
                    <a:cs typeface="Oswald SemiBold"/>
                    <a:sym typeface="Oswald SemiBold"/>
                  </a:rPr>
                  <a:t>THE ENCHANTING</a:t>
                </a:r>
                <a:endParaRPr sz="3200">
                  <a:solidFill>
                    <a:srgbClr val="333333"/>
                  </a:solidFill>
                  <a:latin typeface="Oswald SemiBold"/>
                  <a:ea typeface="Oswald SemiBold"/>
                  <a:cs typeface="Oswald SemiBold"/>
                  <a:sym typeface="Oswald SemiBold"/>
                </a:endParaRPr>
              </a:p>
              <a:p>
                <a:pPr indent="0" lvl="0" marL="0" rtl="0" algn="l">
                  <a:spcBef>
                    <a:spcPts val="0"/>
                  </a:spcBef>
                  <a:spcAft>
                    <a:spcPts val="0"/>
                  </a:spcAft>
                  <a:buNone/>
                </a:pPr>
                <a:r>
                  <a:rPr lang="uk" sz="3200">
                    <a:solidFill>
                      <a:srgbClr val="333333"/>
                    </a:solidFill>
                    <a:latin typeface="Oswald SemiBold"/>
                    <a:ea typeface="Oswald SemiBold"/>
                    <a:cs typeface="Oswald SemiBold"/>
                    <a:sym typeface="Oswald SemiBold"/>
                  </a:rPr>
                  <a:t>FORESTS</a:t>
                </a:r>
                <a:endParaRPr sz="3200">
                  <a:solidFill>
                    <a:srgbClr val="333333"/>
                  </a:solidFill>
                  <a:latin typeface="Oswald SemiBold"/>
                  <a:ea typeface="Oswald SemiBold"/>
                  <a:cs typeface="Oswald SemiBold"/>
                  <a:sym typeface="Oswald SemiBold"/>
                </a:endParaRPr>
              </a:p>
            </p:txBody>
          </p:sp>
          <p:sp>
            <p:nvSpPr>
              <p:cNvPr id="153" name="Google Shape;153;p16"/>
              <p:cNvSpPr txBox="1"/>
              <p:nvPr/>
            </p:nvSpPr>
            <p:spPr>
              <a:xfrm>
                <a:off x="3910750" y="2888800"/>
                <a:ext cx="3289200" cy="507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100">
                    <a:solidFill>
                      <a:srgbClr val="333333"/>
                    </a:solidFill>
                    <a:latin typeface="Cormorant Garamond SemiBold"/>
                    <a:ea typeface="Cormorant Garamond SemiBold"/>
                    <a:cs typeface="Cormorant Garamond SemiBold"/>
                    <a:sym typeface="Cormorant Garamond SemiBold"/>
                  </a:rPr>
                  <a:t>WHISPERS OF THE WOODS: FORESTS OF ENCHANTMENT. MAGIC OF THE CANOPIES AND INTO THE FOREST I GO, TO LOSE.</a:t>
                </a:r>
                <a:endParaRPr sz="1100">
                  <a:solidFill>
                    <a:srgbClr val="333333"/>
                  </a:solidFill>
                  <a:latin typeface="Cormorant Garamond SemiBold"/>
                  <a:ea typeface="Cormorant Garamond SemiBold"/>
                  <a:cs typeface="Cormorant Garamond SemiBold"/>
                  <a:sym typeface="Cormorant Garamond SemiBold"/>
                </a:endParaRPr>
              </a:p>
            </p:txBody>
          </p:sp>
        </p:grpSp>
        <p:sp>
          <p:nvSpPr>
            <p:cNvPr id="154" name="Google Shape;154;p16"/>
            <p:cNvSpPr txBox="1"/>
            <p:nvPr/>
          </p:nvSpPr>
          <p:spPr>
            <a:xfrm>
              <a:off x="3910750" y="3599141"/>
              <a:ext cx="3289200" cy="7695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None/>
              </a:pPr>
              <a:r>
                <a:rPr lang="uk" sz="1000">
                  <a:solidFill>
                    <a:srgbClr val="333333"/>
                  </a:solidFill>
                  <a:latin typeface="Cormorant Garamond SemiBold"/>
                  <a:ea typeface="Cormorant Garamond SemiBold"/>
                  <a:cs typeface="Cormorant Garamond SemiBold"/>
                  <a:sym typeface="Cormorant Garamond SemiBold"/>
                </a:rPr>
                <a:t>Forests are the lungs of our planet, teeming with life and mystery. Each tree, each leaf, and every rustle tells a tale of resilience and harmony. The Amazon, often called the Earth's lungs, houses an extraordinary array of species, each playing a vital role in the ecological balance.</a:t>
              </a:r>
              <a:endParaRPr sz="1000">
                <a:solidFill>
                  <a:srgbClr val="333333"/>
                </a:solidFill>
                <a:latin typeface="Cormorant Garamond SemiBold"/>
                <a:ea typeface="Cormorant Garamond SemiBold"/>
                <a:cs typeface="Cormorant Garamond SemiBold"/>
                <a:sym typeface="Cormorant Garamond SemiBold"/>
              </a:endParaRPr>
            </a:p>
          </p:txBody>
        </p:sp>
        <p:sp>
          <p:nvSpPr>
            <p:cNvPr id="155" name="Google Shape;155;p16"/>
            <p:cNvSpPr txBox="1"/>
            <p:nvPr/>
          </p:nvSpPr>
          <p:spPr>
            <a:xfrm>
              <a:off x="3910750" y="6503925"/>
              <a:ext cx="3289200" cy="38481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None/>
              </a:pPr>
              <a:r>
                <a:rPr lang="uk" sz="1000">
                  <a:solidFill>
                    <a:srgbClr val="333333"/>
                  </a:solidFill>
                  <a:latin typeface="Cormorant Garamond SemiBold"/>
                  <a:ea typeface="Cormorant Garamond SemiBold"/>
                  <a:cs typeface="Cormorant Garamond SemiBold"/>
                  <a:sym typeface="Cormorant Garamond SemiBold"/>
                </a:rPr>
                <a:t>     </a:t>
              </a:r>
              <a:r>
                <a:rPr lang="uk" sz="1000">
                  <a:solidFill>
                    <a:srgbClr val="333333"/>
                  </a:solidFill>
                  <a:latin typeface="Cormorant Garamond SemiBold"/>
                  <a:ea typeface="Cormorant Garamond SemiBold"/>
                  <a:cs typeface="Cormorant Garamond SemiBold"/>
                  <a:sym typeface="Cormorant Garamond SemiBold"/>
                </a:rPr>
                <a:t>Forests are the lungs of our planet, teeming with life and mystery. Each tree, each leaf, and every rustle tells a tale of resilience and harmony. The Amazon, often called the Earth's lungs, houses an extraordinary array of species, each playing a vital role in the ecological balance. Forests are the lungs of our planet, teeming with life and mystery. Each tree, each leaf, and every rustle tells a tale of resilience and harmony. The Amazon, often called the Earth's lungs, houses an extraordinary array of species, each playing a vital role in the ecological balance.</a:t>
              </a:r>
              <a:endParaRPr sz="1000">
                <a:solidFill>
                  <a:srgbClr val="333333"/>
                </a:solidFill>
                <a:latin typeface="Cormorant Garamond SemiBold"/>
                <a:ea typeface="Cormorant Garamond SemiBold"/>
                <a:cs typeface="Cormorant Garamond SemiBold"/>
                <a:sym typeface="Cormorant Garamond SemiBold"/>
              </a:endParaRPr>
            </a:p>
            <a:p>
              <a:pPr indent="0" lvl="0" marL="0" rtl="0" algn="just">
                <a:spcBef>
                  <a:spcPts val="0"/>
                </a:spcBef>
                <a:spcAft>
                  <a:spcPts val="0"/>
                </a:spcAft>
                <a:buNone/>
              </a:pPr>
              <a:r>
                <a:t/>
              </a:r>
              <a:endParaRPr sz="1000">
                <a:solidFill>
                  <a:srgbClr val="333333"/>
                </a:solidFill>
                <a:latin typeface="Cormorant Garamond SemiBold"/>
                <a:ea typeface="Cormorant Garamond SemiBold"/>
                <a:cs typeface="Cormorant Garamond SemiBold"/>
                <a:sym typeface="Cormorant Garamond SemiBold"/>
              </a:endParaRPr>
            </a:p>
            <a:p>
              <a:pPr indent="0" lvl="0" marL="0" rtl="0" algn="just">
                <a:spcBef>
                  <a:spcPts val="0"/>
                </a:spcBef>
                <a:spcAft>
                  <a:spcPts val="0"/>
                </a:spcAft>
                <a:buNone/>
              </a:pPr>
              <a:r>
                <a:rPr lang="uk" sz="1000">
                  <a:solidFill>
                    <a:srgbClr val="333333"/>
                  </a:solidFill>
                  <a:latin typeface="Cormorant Garamond SemiBold"/>
                  <a:ea typeface="Cormorant Garamond SemiBold"/>
                  <a:cs typeface="Cormorant Garamond SemiBold"/>
                  <a:sym typeface="Cormorant Garamond SemiBold"/>
                </a:rPr>
                <a:t>     Nestled within the heart of our planet are the breathtaking mountain ranges that inspire awe and wonder. From the snow-capped Himalayas to the rugged Rockies, these natural monuments stand as timeless sentinels of Earth's history. Their lofty heights offer a sanctuary for diverse flora and fauna, creating ecosystems rich with life and beauty.From the snow-capped Himalayas to the rugged Rockies, these natural monuments stand as timeless sentinels of Earth's history. Their lofty heights offer a sanctuary for diverse flora and fauna, creating ecosystems rich with life and beauty.Nestled within the heart of our planet are the breathtaking mountain ranges that inspire awe and wonder. From the snow-capped Himalayas to the rugged Rockies, these natural monuments stand. Their lofty heights offer lofty heights offer a sanctuary for diverse flora and fauna, creating ecosystems rich with life and beauty.</a:t>
              </a:r>
              <a:endParaRPr sz="1000">
                <a:solidFill>
                  <a:srgbClr val="333333"/>
                </a:solidFill>
                <a:latin typeface="Cormorant Garamond SemiBold"/>
                <a:ea typeface="Cormorant Garamond SemiBold"/>
                <a:cs typeface="Cormorant Garamond SemiBold"/>
                <a:sym typeface="Cormorant Garamond SemiBold"/>
              </a:endParaRPr>
            </a:p>
          </p:txBody>
        </p:sp>
        <p:grpSp>
          <p:nvGrpSpPr>
            <p:cNvPr id="156" name="Google Shape;156;p16"/>
            <p:cNvGrpSpPr/>
            <p:nvPr/>
          </p:nvGrpSpPr>
          <p:grpSpPr>
            <a:xfrm>
              <a:off x="3910750" y="4674800"/>
              <a:ext cx="3289200" cy="1534925"/>
              <a:chOff x="3910750" y="4674800"/>
              <a:chExt cx="3289200" cy="1534925"/>
            </a:xfrm>
          </p:grpSpPr>
          <p:grpSp>
            <p:nvGrpSpPr>
              <p:cNvPr id="157" name="Google Shape;157;p16"/>
              <p:cNvGrpSpPr/>
              <p:nvPr/>
            </p:nvGrpSpPr>
            <p:grpSpPr>
              <a:xfrm>
                <a:off x="4994800" y="4674800"/>
                <a:ext cx="1121100" cy="1534925"/>
                <a:chOff x="4970050" y="4674800"/>
                <a:chExt cx="1121100" cy="1534925"/>
              </a:xfrm>
            </p:grpSpPr>
            <p:cxnSp>
              <p:nvCxnSpPr>
                <p:cNvPr id="158" name="Google Shape;158;p16"/>
                <p:cNvCxnSpPr/>
                <p:nvPr/>
              </p:nvCxnSpPr>
              <p:spPr>
                <a:xfrm>
                  <a:off x="4970050" y="4674800"/>
                  <a:ext cx="1121100" cy="0"/>
                </a:xfrm>
                <a:prstGeom prst="straightConnector1">
                  <a:avLst/>
                </a:prstGeom>
                <a:noFill/>
                <a:ln cap="flat" cmpd="sng" w="9525">
                  <a:solidFill>
                    <a:srgbClr val="333333"/>
                  </a:solidFill>
                  <a:prstDash val="solid"/>
                  <a:round/>
                  <a:headEnd len="med" w="med" type="none"/>
                  <a:tailEnd len="med" w="med" type="none"/>
                </a:ln>
              </p:spPr>
            </p:cxnSp>
            <p:cxnSp>
              <p:nvCxnSpPr>
                <p:cNvPr id="159" name="Google Shape;159;p16"/>
                <p:cNvCxnSpPr/>
                <p:nvPr/>
              </p:nvCxnSpPr>
              <p:spPr>
                <a:xfrm>
                  <a:off x="4970050" y="6209725"/>
                  <a:ext cx="1121100" cy="0"/>
                </a:xfrm>
                <a:prstGeom prst="straightConnector1">
                  <a:avLst/>
                </a:prstGeom>
                <a:noFill/>
                <a:ln cap="flat" cmpd="sng" w="9525">
                  <a:solidFill>
                    <a:srgbClr val="333333"/>
                  </a:solidFill>
                  <a:prstDash val="solid"/>
                  <a:round/>
                  <a:headEnd len="med" w="med" type="none"/>
                  <a:tailEnd len="med" w="med" type="none"/>
                </a:ln>
              </p:spPr>
            </p:cxnSp>
          </p:grpSp>
          <p:sp>
            <p:nvSpPr>
              <p:cNvPr id="160" name="Google Shape;160;p16"/>
              <p:cNvSpPr txBox="1"/>
              <p:nvPr/>
            </p:nvSpPr>
            <p:spPr>
              <a:xfrm>
                <a:off x="3910750" y="4848400"/>
                <a:ext cx="3289200" cy="1169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1900">
                    <a:solidFill>
                      <a:srgbClr val="333333"/>
                    </a:solidFill>
                    <a:latin typeface="Cormorant Garamond SemiBold"/>
                    <a:ea typeface="Cormorant Garamond SemiBold"/>
                    <a:cs typeface="Cormorant Garamond SemiBold"/>
                    <a:sym typeface="Cormorant Garamond SemiBold"/>
                  </a:rPr>
                  <a:t>"FORESTS ARE THE WORLD'S AIR</a:t>
                </a:r>
                <a:r>
                  <a:rPr lang="uk" sz="1900">
                    <a:solidFill>
                      <a:srgbClr val="333333"/>
                    </a:solidFill>
                    <a:latin typeface="Cormorant Garamond SemiBold"/>
                    <a:ea typeface="Cormorant Garamond SemiBold"/>
                    <a:cs typeface="Cormorant Garamond SemiBold"/>
                    <a:sym typeface="Cormorant Garamond SemiBold"/>
                  </a:rPr>
                  <a:t>-</a:t>
                </a:r>
                <a:r>
                  <a:rPr lang="uk" sz="1900">
                    <a:solidFill>
                      <a:srgbClr val="333333"/>
                    </a:solidFill>
                    <a:latin typeface="Cormorant Garamond SemiBold"/>
                    <a:ea typeface="Cormorant Garamond SemiBold"/>
                    <a:cs typeface="Cormorant Garamond SemiBold"/>
                    <a:sym typeface="Cormorant Garamond SemiBold"/>
                  </a:rPr>
                  <a:t>CONDITIONING </a:t>
                </a:r>
                <a:endParaRPr sz="1900">
                  <a:solidFill>
                    <a:srgbClr val="333333"/>
                  </a:solidFill>
                  <a:latin typeface="Cormorant Garamond SemiBold"/>
                  <a:ea typeface="Cormorant Garamond SemiBold"/>
                  <a:cs typeface="Cormorant Garamond SemiBold"/>
                  <a:sym typeface="Cormorant Garamond SemiBold"/>
                </a:endParaRPr>
              </a:p>
              <a:p>
                <a:pPr indent="0" lvl="0" marL="0" rtl="0" algn="ctr">
                  <a:spcBef>
                    <a:spcPts val="0"/>
                  </a:spcBef>
                  <a:spcAft>
                    <a:spcPts val="0"/>
                  </a:spcAft>
                  <a:buNone/>
                </a:pPr>
                <a:r>
                  <a:rPr lang="uk" sz="1900">
                    <a:solidFill>
                      <a:srgbClr val="333333"/>
                    </a:solidFill>
                    <a:latin typeface="Cormorant Garamond SemiBold"/>
                    <a:ea typeface="Cormorant Garamond SemiBold"/>
                    <a:cs typeface="Cormorant Garamond SemiBold"/>
                    <a:sym typeface="Cormorant Garamond SemiBold"/>
                  </a:rPr>
                  <a:t>SYSTEM – THE LUNGS OF THE PLANET." – JOHN MUIR</a:t>
                </a:r>
                <a:endParaRPr sz="1900">
                  <a:solidFill>
                    <a:srgbClr val="333333"/>
                  </a:solidFill>
                  <a:latin typeface="Cormorant Garamond SemiBold"/>
                  <a:ea typeface="Cormorant Garamond SemiBold"/>
                  <a:cs typeface="Cormorant Garamond SemiBold"/>
                  <a:sym typeface="Cormorant Garamond SemiBold"/>
                </a:endParaRPr>
              </a:p>
            </p:txBody>
          </p:sp>
        </p:grpSp>
      </p:grpSp>
      <p:grpSp>
        <p:nvGrpSpPr>
          <p:cNvPr id="161" name="Google Shape;161;p16"/>
          <p:cNvGrpSpPr/>
          <p:nvPr/>
        </p:nvGrpSpPr>
        <p:grpSpPr>
          <a:xfrm>
            <a:off x="358000" y="4479100"/>
            <a:ext cx="3291200" cy="5644626"/>
            <a:chOff x="358000" y="4486720"/>
            <a:chExt cx="3291200" cy="5644626"/>
          </a:xfrm>
        </p:grpSpPr>
        <p:pic>
          <p:nvPicPr>
            <p:cNvPr id="162" name="Google Shape;162;p16"/>
            <p:cNvPicPr preferRelativeResize="0"/>
            <p:nvPr/>
          </p:nvPicPr>
          <p:blipFill>
            <a:blip r:embed="rId4">
              <a:alphaModFix/>
            </a:blip>
            <a:stretch>
              <a:fillRect/>
            </a:stretch>
          </p:blipFill>
          <p:spPr>
            <a:xfrm>
              <a:off x="358000" y="4486720"/>
              <a:ext cx="3289199" cy="5342660"/>
            </a:xfrm>
            <a:prstGeom prst="rect">
              <a:avLst/>
            </a:prstGeom>
            <a:noFill/>
            <a:ln>
              <a:noFill/>
            </a:ln>
          </p:spPr>
        </p:pic>
        <p:sp>
          <p:nvSpPr>
            <p:cNvPr id="163" name="Google Shape;163;p16"/>
            <p:cNvSpPr txBox="1"/>
            <p:nvPr/>
          </p:nvSpPr>
          <p:spPr>
            <a:xfrm>
              <a:off x="360000" y="9977446"/>
              <a:ext cx="3289200" cy="153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1000">
                  <a:solidFill>
                    <a:srgbClr val="333333"/>
                  </a:solidFill>
                  <a:latin typeface="EB Garamond"/>
                  <a:ea typeface="EB Garamond"/>
                  <a:cs typeface="EB Garamond"/>
                  <a:sym typeface="EB Garamond"/>
                </a:rPr>
                <a:t>"The mountains are calling and I must go." – John Muir</a:t>
              </a:r>
              <a:endParaRPr sz="1000">
                <a:solidFill>
                  <a:srgbClr val="333333"/>
                </a:solidFill>
                <a:latin typeface="EB Garamond"/>
                <a:ea typeface="EB Garamond"/>
                <a:cs typeface="EB Garamond"/>
                <a:sym typeface="EB Garamond"/>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