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Kaushan Script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">
          <p15:clr>
            <a:srgbClr val="747775"/>
          </p15:clr>
        </p15:guide>
        <p15:guide id="2" orient="horz" pos="6488">
          <p15:clr>
            <a:srgbClr val="747775"/>
          </p15:clr>
        </p15:guide>
        <p15:guide id="3" orient="horz" pos="1325">
          <p15:clr>
            <a:srgbClr val="747775"/>
          </p15:clr>
        </p15:guide>
        <p15:guide id="4" pos="2300">
          <p15:clr>
            <a:srgbClr val="747775"/>
          </p15:clr>
        </p15:guide>
        <p15:guide id="5" pos="2463">
          <p15:clr>
            <a:srgbClr val="747775"/>
          </p15:clr>
        </p15:guide>
        <p15:guide id="6" pos="4535">
          <p15:clr>
            <a:srgbClr val="747775"/>
          </p15:clr>
        </p15:guide>
        <p15:guide id="7" pos="227">
          <p15:clr>
            <a:srgbClr val="747775"/>
          </p15:clr>
        </p15:guide>
        <p15:guide id="8" orient="horz" pos="2346">
          <p15:clr>
            <a:srgbClr val="747775"/>
          </p15:clr>
        </p15:guide>
        <p15:guide id="9" pos="33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" orient="horz"/>
        <p:guide pos="6488" orient="horz"/>
        <p:guide pos="1325" orient="horz"/>
        <p:guide pos="2300"/>
        <p:guide pos="2463"/>
        <p:guide pos="4535"/>
        <p:guide pos="227"/>
        <p:guide pos="2346" orient="horz"/>
        <p:guide pos="33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KaushanScrip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0" Type="http://schemas.openxmlformats.org/officeDocument/2006/relationships/image" Target="../media/image4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732800" y="366217"/>
            <a:ext cx="409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latin typeface="Spartan"/>
                <a:ea typeface="Spartan"/>
                <a:cs typeface="Spartan"/>
                <a:sym typeface="Spartan"/>
              </a:rPr>
              <a:t>CLASSROOM</a:t>
            </a:r>
            <a:endParaRPr sz="42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732800" y="938842"/>
            <a:ext cx="4094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>
                <a:latin typeface="Kaushan Script"/>
                <a:ea typeface="Kaushan Script"/>
                <a:cs typeface="Kaushan Script"/>
                <a:sym typeface="Kaushan Script"/>
              </a:rPr>
              <a:t>Newsletter</a:t>
            </a:r>
            <a:endParaRPr sz="51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31517" y="360959"/>
            <a:ext cx="724536" cy="126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0" l="49318" r="0" t="0"/>
          <a:stretch/>
        </p:blipFill>
        <p:spPr>
          <a:xfrm flipH="1">
            <a:off x="6106509" y="332783"/>
            <a:ext cx="887975" cy="1309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3"/>
          <p:cNvGrpSpPr/>
          <p:nvPr/>
        </p:nvGrpSpPr>
        <p:grpSpPr>
          <a:xfrm>
            <a:off x="362525" y="1876575"/>
            <a:ext cx="6837600" cy="1848050"/>
            <a:chOff x="362525" y="1876575"/>
            <a:chExt cx="6837600" cy="1848050"/>
          </a:xfrm>
        </p:grpSpPr>
        <p:sp>
          <p:nvSpPr>
            <p:cNvPr id="60" name="Google Shape;60;p13"/>
            <p:cNvSpPr/>
            <p:nvPr/>
          </p:nvSpPr>
          <p:spPr>
            <a:xfrm>
              <a:off x="362525" y="2104025"/>
              <a:ext cx="6837600" cy="1620600"/>
            </a:xfrm>
            <a:prstGeom prst="roundRect">
              <a:avLst>
                <a:gd fmla="val 8333" name="adj"/>
              </a:avLst>
            </a:prstGeom>
            <a:solidFill>
              <a:schemeClr val="l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715325" y="1876575"/>
              <a:ext cx="2132400" cy="383700"/>
            </a:xfrm>
            <a:prstGeom prst="roundRect">
              <a:avLst>
                <a:gd fmla="val 50000" name="adj"/>
              </a:avLst>
            </a:prstGeom>
            <a:solidFill>
              <a:srgbClr val="D3CF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" name="Google Shape;62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1522" y="2299615"/>
              <a:ext cx="789850" cy="1204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13"/>
            <p:cNvSpPr txBox="1"/>
            <p:nvPr/>
          </p:nvSpPr>
          <p:spPr>
            <a:xfrm>
              <a:off x="1471400" y="2478775"/>
              <a:ext cx="5572800" cy="9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Source Sans Pro"/>
                  <a:ea typeface="Source Sans Pro"/>
                  <a:cs typeface="Source Sans Pro"/>
                  <a:sym typeface="Source Sans Pro"/>
                </a:rPr>
                <a:t>Welcome back to school! Hope you had a splendid holiday! My name is Ms Victoria and i’m excited to be your child’s third-grade </a:t>
              </a:r>
              <a:r>
                <a:rPr lang="ru">
                  <a:latin typeface="Source Sans Pro"/>
                  <a:ea typeface="Source Sans Pro"/>
                  <a:cs typeface="Source Sans Pro"/>
                  <a:sym typeface="Source Sans Pro"/>
                </a:rPr>
                <a:t>teacher</a:t>
              </a:r>
              <a:r>
                <a:rPr lang="ru">
                  <a:latin typeface="Source Sans Pro"/>
                  <a:ea typeface="Source Sans Pro"/>
                  <a:cs typeface="Source Sans Pro"/>
                  <a:sym typeface="Source Sans Pro"/>
                </a:rPr>
                <a:t> this year. This is going to be another exciting and enriching school year for your child. Looking forward to work hand in hand with you and you child!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679900" y="1968375"/>
              <a:ext cx="2203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latin typeface="Source Sans Pro"/>
                  <a:ea typeface="Source Sans Pro"/>
                  <a:cs typeface="Source Sans Pro"/>
                  <a:sym typeface="Source Sans Pro"/>
                </a:rPr>
                <a:t>HELLO 3RD GRADER</a:t>
              </a:r>
              <a:endParaRPr b="1" sz="13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3909525" y="6857425"/>
            <a:ext cx="3288000" cy="1352700"/>
            <a:chOff x="3909525" y="6857425"/>
            <a:chExt cx="3288000" cy="1352700"/>
          </a:xfrm>
        </p:grpSpPr>
        <p:sp>
          <p:nvSpPr>
            <p:cNvPr id="66" name="Google Shape;66;p13"/>
            <p:cNvSpPr/>
            <p:nvPr/>
          </p:nvSpPr>
          <p:spPr>
            <a:xfrm>
              <a:off x="3909525" y="6857425"/>
              <a:ext cx="3288000" cy="1352700"/>
            </a:xfrm>
            <a:prstGeom prst="roundRect">
              <a:avLst>
                <a:gd fmla="val 13662" name="adj"/>
              </a:avLst>
            </a:prstGeom>
            <a:solidFill>
              <a:srgbClr val="D3CF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4053525" y="7002858"/>
              <a:ext cx="3000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THINGS DO BRING</a:t>
              </a:r>
              <a:endParaRPr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4053525" y="7436458"/>
              <a:ext cx="30000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Pencil case, notebook, 1 pack of crayons, 1 mini whiteboard, 1 marker</a:t>
              </a:r>
              <a:endPara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3909525" y="8451867"/>
            <a:ext cx="3288000" cy="1847923"/>
            <a:chOff x="3909525" y="8451867"/>
            <a:chExt cx="3288000" cy="1847923"/>
          </a:xfrm>
        </p:grpSpPr>
        <p:sp>
          <p:nvSpPr>
            <p:cNvPr id="70" name="Google Shape;70;p13"/>
            <p:cNvSpPr/>
            <p:nvPr/>
          </p:nvSpPr>
          <p:spPr>
            <a:xfrm>
              <a:off x="3909525" y="8451867"/>
              <a:ext cx="3288000" cy="1847923"/>
            </a:xfrm>
            <a:prstGeom prst="roundRect">
              <a:avLst>
                <a:gd fmla="val 12085" name="adj"/>
              </a:avLst>
            </a:prstGeom>
            <a:solidFill>
              <a:srgbClr val="D3CF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" name="Google Shape;71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flipH="1">
              <a:off x="6272392" y="8913684"/>
              <a:ext cx="789850" cy="1266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3"/>
            <p:cNvSpPr txBox="1"/>
            <p:nvPr/>
          </p:nvSpPr>
          <p:spPr>
            <a:xfrm>
              <a:off x="4053525" y="8615003"/>
              <a:ext cx="3000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CONTACT INFO</a:t>
              </a:r>
              <a:endParaRPr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73" name="Google Shape;73;p13"/>
            <p:cNvGrpSpPr/>
            <p:nvPr/>
          </p:nvGrpSpPr>
          <p:grpSpPr>
            <a:xfrm>
              <a:off x="4096175" y="9188000"/>
              <a:ext cx="2010300" cy="734292"/>
              <a:chOff x="4096175" y="9188000"/>
              <a:chExt cx="2010300" cy="734292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4096175" y="9188000"/>
                <a:ext cx="2010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T: +123-456-7890</a:t>
                </a:r>
                <a:endParaRPr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4096175" y="9447446"/>
                <a:ext cx="2010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M: schoolmail@com</a:t>
                </a:r>
                <a:endParaRPr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4096175" y="9706892"/>
                <a:ext cx="2010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S: schoolsite.com</a:t>
                </a:r>
                <a:endParaRPr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grpSp>
        <p:nvGrpSpPr>
          <p:cNvPr id="77" name="Google Shape;77;p13"/>
          <p:cNvGrpSpPr/>
          <p:nvPr/>
        </p:nvGrpSpPr>
        <p:grpSpPr>
          <a:xfrm>
            <a:off x="362525" y="3966375"/>
            <a:ext cx="3288000" cy="2649300"/>
            <a:chOff x="362525" y="3966375"/>
            <a:chExt cx="3288000" cy="2649300"/>
          </a:xfrm>
        </p:grpSpPr>
        <p:pic>
          <p:nvPicPr>
            <p:cNvPr id="78" name="Google Shape;78;p13"/>
            <p:cNvPicPr preferRelativeResize="0"/>
            <p:nvPr/>
          </p:nvPicPr>
          <p:blipFill rotWithShape="1">
            <a:blip r:embed="rId8">
              <a:alphaModFix/>
            </a:blip>
            <a:srcRect b="0" l="0" r="44800" t="0"/>
            <a:stretch/>
          </p:blipFill>
          <p:spPr>
            <a:xfrm>
              <a:off x="2716629" y="5306283"/>
              <a:ext cx="820050" cy="1171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3"/>
            <p:cNvSpPr/>
            <p:nvPr/>
          </p:nvSpPr>
          <p:spPr>
            <a:xfrm>
              <a:off x="362525" y="3966375"/>
              <a:ext cx="3288000" cy="2649300"/>
            </a:xfrm>
            <a:prstGeom prst="roundRect">
              <a:avLst>
                <a:gd fmla="val 5769" name="adj"/>
              </a:avLst>
            </a:prstGeom>
            <a:solidFill>
              <a:schemeClr val="l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506525" y="4104700"/>
              <a:ext cx="3000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SCHOOL ROUTINE</a:t>
              </a:r>
              <a:endParaRPr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534958" y="4545400"/>
              <a:ext cx="3000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First day of school: September 8th</a:t>
              </a:r>
              <a:endPara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534958" y="5046891"/>
              <a:ext cx="3000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• Reporting time: 8.30 am</a:t>
              </a:r>
              <a:endPara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534952" y="5330800"/>
              <a:ext cx="2203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• Morning assembly: 8.45 am</a:t>
              </a:r>
              <a:endPara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534952" y="5614693"/>
              <a:ext cx="2203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• Recess time: 10.30 am</a:t>
              </a:r>
              <a:endPara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534952" y="5898586"/>
              <a:ext cx="2203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• </a:t>
              </a:r>
              <a:r>
                <a:rPr lang="ru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Lunchtime</a:t>
              </a:r>
              <a:r>
                <a:rPr lang="ru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: 12.00 pm</a:t>
              </a:r>
              <a:endPara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534952" y="6182479"/>
              <a:ext cx="2203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• Dismissal time: 3.30 pm</a:t>
              </a:r>
              <a:endPara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87" name="Google Shape;87;p13"/>
            <p:cNvPicPr preferRelativeResize="0"/>
            <p:nvPr/>
          </p:nvPicPr>
          <p:blipFill rotWithShape="1">
            <a:blip r:embed="rId8">
              <a:alphaModFix/>
            </a:blip>
            <a:srcRect b="-5162" l="-4531" r="41858" t="-3521"/>
            <a:stretch/>
          </p:blipFill>
          <p:spPr>
            <a:xfrm>
              <a:off x="2631975" y="5247525"/>
              <a:ext cx="957226" cy="13092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8" name="Google Shape;88;p13"/>
            <p:cNvCxnSpPr/>
            <p:nvPr/>
          </p:nvCxnSpPr>
          <p:spPr>
            <a:xfrm>
              <a:off x="524525" y="4376650"/>
              <a:ext cx="29640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9" name="Google Shape;89;p13"/>
          <p:cNvGrpSpPr/>
          <p:nvPr/>
        </p:nvGrpSpPr>
        <p:grpSpPr>
          <a:xfrm>
            <a:off x="3909525" y="3966375"/>
            <a:ext cx="3288000" cy="2649300"/>
            <a:chOff x="3909525" y="3966375"/>
            <a:chExt cx="3288000" cy="2649300"/>
          </a:xfrm>
        </p:grpSpPr>
        <p:grpSp>
          <p:nvGrpSpPr>
            <p:cNvPr id="90" name="Google Shape;90;p13"/>
            <p:cNvGrpSpPr/>
            <p:nvPr/>
          </p:nvGrpSpPr>
          <p:grpSpPr>
            <a:xfrm>
              <a:off x="3909525" y="3966375"/>
              <a:ext cx="3288000" cy="2649300"/>
              <a:chOff x="3909525" y="3966375"/>
              <a:chExt cx="3288000" cy="2649300"/>
            </a:xfrm>
          </p:grpSpPr>
          <p:sp>
            <p:nvSpPr>
              <p:cNvPr id="91" name="Google Shape;91;p13"/>
              <p:cNvSpPr/>
              <p:nvPr/>
            </p:nvSpPr>
            <p:spPr>
              <a:xfrm>
                <a:off x="3909525" y="3966375"/>
                <a:ext cx="3288000" cy="2649300"/>
              </a:xfrm>
              <a:prstGeom prst="roundRect">
                <a:avLst>
                  <a:gd fmla="val 576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92" name="Google Shape;92;p1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6280001" y="5166759"/>
                <a:ext cx="764241" cy="13092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3" name="Google Shape;93;p13"/>
              <p:cNvSpPr txBox="1"/>
              <p:nvPr/>
            </p:nvSpPr>
            <p:spPr>
              <a:xfrm>
                <a:off x="4053525" y="4104700"/>
                <a:ext cx="300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SCHOOL ROUTINE</a:t>
                </a:r>
                <a:endParaRPr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4081958" y="4545400"/>
                <a:ext cx="3000000" cy="46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Here are some of our classroom </a:t>
                </a:r>
                <a:endParaRPr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procedures:</a:t>
                </a:r>
                <a:endParaRPr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4081958" y="5075324"/>
                <a:ext cx="30000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• </a:t>
                </a:r>
                <a:r>
                  <a:rPr lang="ru" sz="12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Communication</a:t>
                </a:r>
                <a:r>
                  <a:rPr lang="ru" sz="12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folders will be sent </a:t>
                </a:r>
                <a:endParaRPr sz="12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home on Mondays</a:t>
                </a:r>
                <a:endParaRPr sz="12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4081952" y="5538485"/>
                <a:ext cx="22035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• Spellings will be conducted</a:t>
                </a:r>
                <a:endParaRPr sz="12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every Tuesday</a:t>
                </a:r>
                <a:endParaRPr sz="12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4081952" y="6001646"/>
                <a:ext cx="22035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• Star student </a:t>
                </a:r>
                <a:r>
                  <a:rPr lang="ru" sz="12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responsibilities</a:t>
                </a:r>
                <a:endParaRPr sz="12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will change every two weeks.</a:t>
                </a:r>
                <a:endParaRPr sz="12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cxnSp>
          <p:nvCxnSpPr>
            <p:cNvPr id="98" name="Google Shape;98;p13"/>
            <p:cNvCxnSpPr/>
            <p:nvPr/>
          </p:nvCxnSpPr>
          <p:spPr>
            <a:xfrm>
              <a:off x="4071525" y="4376650"/>
              <a:ext cx="29640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9" name="Google Shape;99;p13"/>
          <p:cNvGrpSpPr/>
          <p:nvPr/>
        </p:nvGrpSpPr>
        <p:grpSpPr>
          <a:xfrm>
            <a:off x="362525" y="6857425"/>
            <a:ext cx="3288000" cy="3442500"/>
            <a:chOff x="362525" y="6857425"/>
            <a:chExt cx="3288000" cy="3442500"/>
          </a:xfrm>
        </p:grpSpPr>
        <p:grpSp>
          <p:nvGrpSpPr>
            <p:cNvPr id="100" name="Google Shape;100;p13"/>
            <p:cNvGrpSpPr/>
            <p:nvPr/>
          </p:nvGrpSpPr>
          <p:grpSpPr>
            <a:xfrm>
              <a:off x="362525" y="6857425"/>
              <a:ext cx="3288000" cy="3442500"/>
              <a:chOff x="362525" y="6857425"/>
              <a:chExt cx="3288000" cy="3442500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362525" y="6857425"/>
                <a:ext cx="3288000" cy="3442500"/>
              </a:xfrm>
              <a:prstGeom prst="roundRect">
                <a:avLst>
                  <a:gd fmla="val 5769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02" name="Google Shape;102;p13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631969" y="8869964"/>
                <a:ext cx="789850" cy="13029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" name="Google Shape;103;p13"/>
              <p:cNvSpPr txBox="1"/>
              <p:nvPr/>
            </p:nvSpPr>
            <p:spPr>
              <a:xfrm>
                <a:off x="506525" y="7002858"/>
                <a:ext cx="300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IMPORTANT DATES</a:t>
                </a:r>
                <a:endParaRPr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534958" y="7436450"/>
                <a:ext cx="300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September</a:t>
                </a:r>
                <a:r>
                  <a:rPr b="1"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events</a:t>
                </a:r>
                <a:endParaRPr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534958" y="7959266"/>
                <a:ext cx="300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• September 8th: Back to School Party</a:t>
                </a:r>
                <a:endParaRPr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6" name="Google Shape;106;p13"/>
              <p:cNvSpPr txBox="1"/>
              <p:nvPr/>
            </p:nvSpPr>
            <p:spPr>
              <a:xfrm>
                <a:off x="534949" y="8243175"/>
                <a:ext cx="2873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• September 16th: Open House</a:t>
                </a:r>
                <a:endParaRPr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534949" y="8527075"/>
                <a:ext cx="2804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• September 30th: Subway Lunch</a:t>
                </a:r>
                <a:endParaRPr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534952" y="9094853"/>
                <a:ext cx="2203500" cy="46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* We welcome parents to </a:t>
                </a:r>
                <a:endParaRPr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volunteer at these events!</a:t>
                </a:r>
                <a:endParaRPr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cxnSp>
          <p:nvCxnSpPr>
            <p:cNvPr id="109" name="Google Shape;109;p13"/>
            <p:cNvCxnSpPr/>
            <p:nvPr/>
          </p:nvCxnSpPr>
          <p:spPr>
            <a:xfrm>
              <a:off x="524525" y="7283900"/>
              <a:ext cx="29640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