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Josefin Sans Medium"/>
      <p:regular r:id="rId7"/>
      <p:bold r:id="rId8"/>
      <p:italic r:id="rId9"/>
      <p:boldItalic r:id="rId10"/>
    </p:embeddedFont>
    <p:embeddedFont>
      <p:font typeface="Josefi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564">
          <p15:clr>
            <a:srgbClr val="747775"/>
          </p15:clr>
        </p15:guide>
        <p15:guide id="2" pos="1701">
          <p15:clr>
            <a:srgbClr val="747775"/>
          </p15:clr>
        </p15:guide>
        <p15:guide id="3" pos="1270">
          <p15:clr>
            <a:srgbClr val="747775"/>
          </p15:clr>
        </p15:guide>
        <p15:guide id="4" pos="273">
          <p15:clr>
            <a:srgbClr val="747775"/>
          </p15:clr>
        </p15:guide>
        <p15:guide id="5" pos="449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564"/>
        <p:guide pos="1701"/>
        <p:guide pos="1270"/>
        <p:guide pos="273"/>
        <p:guide pos="449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JosefinSans-regular.fntdata"/><Relationship Id="rId10" Type="http://schemas.openxmlformats.org/officeDocument/2006/relationships/font" Target="fonts/JosefinSansMedium-boldItalic.fntdata"/><Relationship Id="rId13" Type="http://schemas.openxmlformats.org/officeDocument/2006/relationships/font" Target="fonts/JosefinSans-italic.fntdata"/><Relationship Id="rId12" Type="http://schemas.openxmlformats.org/officeDocument/2006/relationships/font" Target="fonts/JosefinSa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JosefinSansMedium-italic.fntdata"/><Relationship Id="rId14" Type="http://schemas.openxmlformats.org/officeDocument/2006/relationships/font" Target="fonts/Josefi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JosefinSansMedium-regular.fntdata"/><Relationship Id="rId8" Type="http://schemas.openxmlformats.org/officeDocument/2006/relationships/font" Target="fonts/JosefinSans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700000" y="2588325"/>
            <a:ext cx="4427700" cy="0"/>
          </a:xfrm>
          <a:prstGeom prst="straightConnector1">
            <a:avLst/>
          </a:prstGeom>
          <a:noFill/>
          <a:ln cap="flat" cmpd="sng" w="9525">
            <a:solidFill>
              <a:srgbClr val="CAD3C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5" name="Google Shape;55;p13"/>
          <p:cNvSpPr txBox="1"/>
          <p:nvPr/>
        </p:nvSpPr>
        <p:spPr>
          <a:xfrm>
            <a:off x="2636032" y="431414"/>
            <a:ext cx="4427700" cy="12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5100">
                <a:solidFill>
                  <a:srgbClr val="414141"/>
                </a:solidFill>
                <a:latin typeface="Josefin Sans"/>
                <a:ea typeface="Josefin Sans"/>
                <a:cs typeface="Josefin Sans"/>
                <a:sym typeface="Josefin Sans"/>
              </a:rPr>
              <a:t>Deon </a:t>
            </a:r>
            <a:endParaRPr sz="5100">
              <a:solidFill>
                <a:srgbClr val="41414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5100">
                <a:solidFill>
                  <a:srgbClr val="414141"/>
                </a:solidFill>
                <a:latin typeface="Josefin Sans"/>
                <a:ea typeface="Josefin Sans"/>
                <a:cs typeface="Josefin Sans"/>
                <a:sym typeface="Josefin Sans"/>
              </a:rPr>
              <a:t>Schneider</a:t>
            </a:r>
            <a:endParaRPr sz="5100">
              <a:solidFill>
                <a:srgbClr val="41414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668001" y="1794025"/>
            <a:ext cx="4317000" cy="2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solidFill>
                  <a:srgbClr val="85998D"/>
                </a:solidFill>
                <a:latin typeface="Spartan"/>
                <a:ea typeface="Spartan"/>
                <a:cs typeface="Spartan"/>
                <a:sym typeface="Spartan"/>
              </a:rPr>
              <a:t>Senior Marketing Manager </a:t>
            </a:r>
            <a:endParaRPr sz="1800">
              <a:solidFill>
                <a:srgbClr val="85998D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2689650" y="2343272"/>
            <a:ext cx="4503300" cy="1523728"/>
            <a:chOff x="2689650" y="2343272"/>
            <a:chExt cx="4503300" cy="1523728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2699999" y="2343272"/>
              <a:ext cx="4427701" cy="245053"/>
              <a:chOff x="2699999" y="2343272"/>
              <a:chExt cx="4427701" cy="245053"/>
            </a:xfrm>
          </p:grpSpPr>
          <p:cxnSp>
            <p:nvCxnSpPr>
              <p:cNvPr id="59" name="Google Shape;59;p13"/>
              <p:cNvCxnSpPr/>
              <p:nvPr/>
            </p:nvCxnSpPr>
            <p:spPr>
              <a:xfrm>
                <a:off x="2700000" y="2588325"/>
                <a:ext cx="4427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AD3C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0" name="Google Shape;60;p13"/>
              <p:cNvSpPr txBox="1"/>
              <p:nvPr/>
            </p:nvSpPr>
            <p:spPr>
              <a:xfrm>
                <a:off x="2699999" y="2343272"/>
                <a:ext cx="1587600" cy="17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414141"/>
                    </a:solidFill>
                    <a:latin typeface="Josefin Sans Medium"/>
                    <a:ea typeface="Josefin Sans Medium"/>
                    <a:cs typeface="Josefin Sans Medium"/>
                    <a:sym typeface="Josefin Sans Medium"/>
                  </a:rPr>
                  <a:t>OBJECTIVE</a:t>
                </a:r>
                <a:endParaRPr>
                  <a:solidFill>
                    <a:srgbClr val="414141"/>
                  </a:solidFill>
                  <a:latin typeface="Josefin Sans Medium"/>
                  <a:ea typeface="Josefin Sans Medium"/>
                  <a:cs typeface="Josefin Sans Medium"/>
                  <a:sym typeface="Josefin Sans Medium"/>
                </a:endParaRPr>
              </a:p>
            </p:txBody>
          </p:sp>
        </p:grpSp>
        <p:sp>
          <p:nvSpPr>
            <p:cNvPr id="61" name="Google Shape;61;p13"/>
            <p:cNvSpPr txBox="1"/>
            <p:nvPr/>
          </p:nvSpPr>
          <p:spPr>
            <a:xfrm>
              <a:off x="2689650" y="2758800"/>
              <a:ext cx="4503300" cy="11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414141"/>
                  </a:solidFill>
                  <a:latin typeface="Spartan"/>
                  <a:ea typeface="Spartan"/>
                  <a:cs typeface="Spartan"/>
                  <a:sym typeface="Spartan"/>
                </a:rPr>
                <a:t>Dynamic and results-driven marketing professional with 5 years </a:t>
              </a:r>
              <a:endParaRPr sz="1000">
                <a:solidFill>
                  <a:srgbClr val="414141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5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414141"/>
                  </a:solidFill>
                  <a:latin typeface="Spartan"/>
                  <a:ea typeface="Spartan"/>
                  <a:cs typeface="Spartan"/>
                  <a:sym typeface="Spartan"/>
                </a:rPr>
                <a:t>of experience in digital marketing and social media management. Seeking a challenging role where I can leverage my expertise in content creation, campaign optimization, and data analysis to drive brand awareness and customer engagement.</a:t>
              </a:r>
              <a:endParaRPr sz="1000">
                <a:solidFill>
                  <a:srgbClr val="41414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2689650" y="4171826"/>
            <a:ext cx="4438050" cy="5703157"/>
            <a:chOff x="2689650" y="4171826"/>
            <a:chExt cx="4438050" cy="5703157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2689650" y="4171826"/>
              <a:ext cx="4438050" cy="2031704"/>
              <a:chOff x="2689650" y="4171826"/>
              <a:chExt cx="4438050" cy="2031704"/>
            </a:xfrm>
          </p:grpSpPr>
          <p:grpSp>
            <p:nvGrpSpPr>
              <p:cNvPr id="64" name="Google Shape;64;p13"/>
              <p:cNvGrpSpPr/>
              <p:nvPr/>
            </p:nvGrpSpPr>
            <p:grpSpPr>
              <a:xfrm>
                <a:off x="2700000" y="4171826"/>
                <a:ext cx="4427700" cy="245060"/>
                <a:chOff x="2700000" y="2346716"/>
                <a:chExt cx="4427700" cy="245060"/>
              </a:xfrm>
            </p:grpSpPr>
            <p:cxnSp>
              <p:nvCxnSpPr>
                <p:cNvPr id="65" name="Google Shape;65;p13"/>
                <p:cNvCxnSpPr/>
                <p:nvPr/>
              </p:nvCxnSpPr>
              <p:spPr>
                <a:xfrm>
                  <a:off x="2700000" y="2591776"/>
                  <a:ext cx="44277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AD3CE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66" name="Google Shape;66;p13"/>
                <p:cNvSpPr txBox="1"/>
                <p:nvPr/>
              </p:nvSpPr>
              <p:spPr>
                <a:xfrm>
                  <a:off x="2700000" y="2346716"/>
                  <a:ext cx="2142300" cy="172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414141"/>
                      </a:solidFill>
                      <a:latin typeface="Josefin Sans Medium"/>
                      <a:ea typeface="Josefin Sans Medium"/>
                      <a:cs typeface="Josefin Sans Medium"/>
                      <a:sym typeface="Josefin Sans Medium"/>
                    </a:rPr>
                    <a:t>WORK EXPERIENCE:</a:t>
                  </a:r>
                  <a:endParaRPr>
                    <a:solidFill>
                      <a:srgbClr val="414141"/>
                    </a:solidFill>
                    <a:latin typeface="Josefin Sans Medium"/>
                    <a:ea typeface="Josefin Sans Medium"/>
                    <a:cs typeface="Josefin Sans Medium"/>
                    <a:sym typeface="Josefin Sans Medium"/>
                  </a:endParaRPr>
                </a:p>
              </p:txBody>
            </p:sp>
          </p:grpSp>
          <p:grpSp>
            <p:nvGrpSpPr>
              <p:cNvPr id="67" name="Google Shape;67;p13"/>
              <p:cNvGrpSpPr/>
              <p:nvPr/>
            </p:nvGrpSpPr>
            <p:grpSpPr>
              <a:xfrm>
                <a:off x="2689650" y="4590825"/>
                <a:ext cx="4437600" cy="1612705"/>
                <a:chOff x="2689650" y="4590825"/>
                <a:chExt cx="4437600" cy="1612705"/>
              </a:xfrm>
            </p:grpSpPr>
            <p:grpSp>
              <p:nvGrpSpPr>
                <p:cNvPr id="68" name="Google Shape;68;p13"/>
                <p:cNvGrpSpPr/>
                <p:nvPr/>
              </p:nvGrpSpPr>
              <p:grpSpPr>
                <a:xfrm>
                  <a:off x="2689650" y="4590825"/>
                  <a:ext cx="4427700" cy="333325"/>
                  <a:chOff x="2689650" y="4590825"/>
                  <a:chExt cx="4427700" cy="333325"/>
                </a:xfrm>
              </p:grpSpPr>
              <p:sp>
                <p:nvSpPr>
                  <p:cNvPr id="69" name="Google Shape;69;p13"/>
                  <p:cNvSpPr txBox="1"/>
                  <p:nvPr/>
                </p:nvSpPr>
                <p:spPr>
                  <a:xfrm>
                    <a:off x="2689650" y="4590825"/>
                    <a:ext cx="4427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2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 sz="1000">
                        <a:solidFill>
                          <a:srgbClr val="414141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Senior Marketing Manager</a:t>
                    </a:r>
                    <a:r>
                      <a:rPr lang="uk" sz="1000">
                        <a:solidFill>
                          <a:srgbClr val="414141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 </a:t>
                    </a:r>
                    <a:r>
                      <a:rPr lang="uk" sz="1000">
                        <a:solidFill>
                          <a:srgbClr val="414141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| Nicolas, Bogan and Schoen</a:t>
                    </a:r>
                    <a:endParaRPr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70" name="Google Shape;70;p13"/>
                  <p:cNvSpPr txBox="1"/>
                  <p:nvPr/>
                </p:nvSpPr>
                <p:spPr>
                  <a:xfrm>
                    <a:off x="2689650" y="4770250"/>
                    <a:ext cx="4427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2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414141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New York, NY, May 2019 - Present</a:t>
                    </a:r>
                    <a:endParaRPr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sp>
              <p:nvSpPr>
                <p:cNvPr id="71" name="Google Shape;71;p13"/>
                <p:cNvSpPr txBox="1"/>
                <p:nvPr/>
              </p:nvSpPr>
              <p:spPr>
                <a:xfrm>
                  <a:off x="2689650" y="5042879"/>
                  <a:ext cx="44376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707070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 Developed and implemented comprehensive marketing strategies resulting in a 30% increase in customer engagement.</a:t>
                  </a:r>
                  <a:endParaRPr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72" name="Google Shape;72;p13"/>
                <p:cNvSpPr txBox="1"/>
                <p:nvPr/>
              </p:nvSpPr>
              <p:spPr>
                <a:xfrm>
                  <a:off x="2689650" y="5450105"/>
                  <a:ext cx="44376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707070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 Led a team of 5 marketing professionals, providing guidance and support to achieve departmental goals.</a:t>
                  </a:r>
                  <a:endParaRPr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73" name="Google Shape;73;p13"/>
                <p:cNvSpPr txBox="1"/>
                <p:nvPr/>
              </p:nvSpPr>
              <p:spPr>
                <a:xfrm>
                  <a:off x="2689650" y="5857330"/>
                  <a:ext cx="44376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707070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 Spearheaded the launch of three successful product campaigns, exceeding sales targets by 20%.</a:t>
                  </a:r>
                  <a:endParaRPr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</p:grpSp>
        <p:grpSp>
          <p:nvGrpSpPr>
            <p:cNvPr id="74" name="Google Shape;74;p13"/>
            <p:cNvGrpSpPr/>
            <p:nvPr/>
          </p:nvGrpSpPr>
          <p:grpSpPr>
            <a:xfrm>
              <a:off x="2689650" y="6432325"/>
              <a:ext cx="4437600" cy="1612703"/>
              <a:chOff x="2689650" y="4590827"/>
              <a:chExt cx="4437600" cy="1612703"/>
            </a:xfrm>
          </p:grpSpPr>
          <p:grpSp>
            <p:nvGrpSpPr>
              <p:cNvPr id="75" name="Google Shape;75;p13"/>
              <p:cNvGrpSpPr/>
              <p:nvPr/>
            </p:nvGrpSpPr>
            <p:grpSpPr>
              <a:xfrm>
                <a:off x="2689650" y="4590827"/>
                <a:ext cx="4437600" cy="333325"/>
                <a:chOff x="2689650" y="4590827"/>
                <a:chExt cx="4437600" cy="333325"/>
              </a:xfrm>
            </p:grpSpPr>
            <p:sp>
              <p:nvSpPr>
                <p:cNvPr id="76" name="Google Shape;76;p13"/>
                <p:cNvSpPr txBox="1"/>
                <p:nvPr/>
              </p:nvSpPr>
              <p:spPr>
                <a:xfrm>
                  <a:off x="2689650" y="4590827"/>
                  <a:ext cx="4427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Marketing Coordinator </a:t>
                  </a: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| Hodkiewicz Ltd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77" name="Google Shape;77;p13"/>
                <p:cNvSpPr txBox="1"/>
                <p:nvPr/>
              </p:nvSpPr>
              <p:spPr>
                <a:xfrm>
                  <a:off x="2689650" y="4770252"/>
                  <a:ext cx="4437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Los Angeles, CA, September 2016 - April 2019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sp>
            <p:nvSpPr>
              <p:cNvPr id="78" name="Google Shape;78;p13"/>
              <p:cNvSpPr txBox="1"/>
              <p:nvPr/>
            </p:nvSpPr>
            <p:spPr>
              <a:xfrm>
                <a:off x="2689650" y="5042879"/>
                <a:ext cx="44376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  Coordinated all aspects of marketing campaigns, including social media, email, and print advertising.</a:t>
                </a:r>
                <a:endParaRPr sz="900">
                  <a:solidFill>
                    <a:srgbClr val="707070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2689650" y="5450105"/>
                <a:ext cx="44376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  Conducted market research and analysis to identify emerging trends and opportunities for growth.</a:t>
                </a:r>
                <a:endParaRPr sz="900">
                  <a:solidFill>
                    <a:srgbClr val="707070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2689650" y="5857330"/>
                <a:ext cx="44376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  Collaborated with cross-functional teams to ensure alignment of marketing efforts with overall business objectives.</a:t>
                </a:r>
                <a:endParaRPr sz="900">
                  <a:solidFill>
                    <a:srgbClr val="707070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2689650" y="8262280"/>
              <a:ext cx="4437600" cy="1612703"/>
              <a:chOff x="2689650" y="4590827"/>
              <a:chExt cx="4437600" cy="1612703"/>
            </a:xfrm>
          </p:grpSpPr>
          <p:grpSp>
            <p:nvGrpSpPr>
              <p:cNvPr id="82" name="Google Shape;82;p13"/>
              <p:cNvGrpSpPr/>
              <p:nvPr/>
            </p:nvGrpSpPr>
            <p:grpSpPr>
              <a:xfrm>
                <a:off x="2689650" y="4590827"/>
                <a:ext cx="4437600" cy="333325"/>
                <a:chOff x="2689650" y="4590827"/>
                <a:chExt cx="4437600" cy="333325"/>
              </a:xfrm>
            </p:grpSpPr>
            <p:sp>
              <p:nvSpPr>
                <p:cNvPr id="83" name="Google Shape;83;p13"/>
                <p:cNvSpPr txBox="1"/>
                <p:nvPr/>
              </p:nvSpPr>
              <p:spPr>
                <a:xfrm>
                  <a:off x="2689650" y="4590827"/>
                  <a:ext cx="4427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Intern, Marketing Department</a:t>
                  </a: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 | Hilpert-Hauck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84" name="Google Shape;84;p13"/>
                <p:cNvSpPr txBox="1"/>
                <p:nvPr/>
              </p:nvSpPr>
              <p:spPr>
                <a:xfrm>
                  <a:off x="2689650" y="4770252"/>
                  <a:ext cx="4437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Chicago, IL, June 2015 - August 2016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sp>
            <p:nvSpPr>
              <p:cNvPr id="85" name="Google Shape;85;p13"/>
              <p:cNvSpPr txBox="1"/>
              <p:nvPr/>
            </p:nvSpPr>
            <p:spPr>
              <a:xfrm>
                <a:off x="2689650" y="5042879"/>
                <a:ext cx="44376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 Assisted in the development of marketing materials, including brochures, presentations, and press releases.</a:t>
                </a:r>
                <a:endParaRPr sz="900">
                  <a:solidFill>
                    <a:srgbClr val="707070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2689650" y="5450105"/>
                <a:ext cx="44376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 Conducted competitive analysis to identify areas for differentiation and improvement.</a:t>
                </a:r>
                <a:endParaRPr sz="900">
                  <a:solidFill>
                    <a:srgbClr val="707070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2689650" y="5857330"/>
                <a:ext cx="44376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707070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 Supported the team in organizing and executing promotional events and campaigns.</a:t>
                </a:r>
                <a:endParaRPr sz="900">
                  <a:solidFill>
                    <a:srgbClr val="707070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88" name="Google Shape;88;p13"/>
          <p:cNvGrpSpPr/>
          <p:nvPr/>
        </p:nvGrpSpPr>
        <p:grpSpPr>
          <a:xfrm>
            <a:off x="-16350" y="0"/>
            <a:ext cx="2483100" cy="10692000"/>
            <a:chOff x="-16350" y="0"/>
            <a:chExt cx="2483100" cy="10692000"/>
          </a:xfrm>
        </p:grpSpPr>
        <p:sp>
          <p:nvSpPr>
            <p:cNvPr id="89" name="Google Shape;89;p13"/>
            <p:cNvSpPr/>
            <p:nvPr/>
          </p:nvSpPr>
          <p:spPr>
            <a:xfrm>
              <a:off x="-16350" y="0"/>
              <a:ext cx="2483100" cy="10692000"/>
            </a:xfrm>
            <a:prstGeom prst="rect">
              <a:avLst/>
            </a:prstGeom>
            <a:solidFill>
              <a:srgbClr val="CAD3C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0" name="Google Shape;90;p13"/>
            <p:cNvGrpSpPr/>
            <p:nvPr/>
          </p:nvGrpSpPr>
          <p:grpSpPr>
            <a:xfrm>
              <a:off x="451525" y="355734"/>
              <a:ext cx="1705460" cy="1715591"/>
              <a:chOff x="451525" y="355734"/>
              <a:chExt cx="1705460" cy="1715591"/>
            </a:xfrm>
          </p:grpSpPr>
          <p:sp>
            <p:nvSpPr>
              <p:cNvPr id="91" name="Google Shape;91;p13"/>
              <p:cNvSpPr/>
              <p:nvPr/>
            </p:nvSpPr>
            <p:spPr>
              <a:xfrm>
                <a:off x="451525" y="450150"/>
                <a:ext cx="1559400" cy="1516800"/>
              </a:xfrm>
              <a:prstGeom prst="rect">
                <a:avLst/>
              </a:prstGeom>
              <a:noFill/>
              <a:ln cap="flat" cmpd="sng" w="28575">
                <a:solidFill>
                  <a:srgbClr val="41414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2" name="Google Shape;92;p13"/>
              <p:cNvCxnSpPr/>
              <p:nvPr/>
            </p:nvCxnSpPr>
            <p:spPr>
              <a:xfrm>
                <a:off x="635000" y="593575"/>
                <a:ext cx="1223400" cy="12234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41414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3" name="Google Shape;93;p13"/>
              <p:cNvSpPr txBox="1"/>
              <p:nvPr/>
            </p:nvSpPr>
            <p:spPr>
              <a:xfrm>
                <a:off x="565681" y="963125"/>
                <a:ext cx="828600" cy="110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200">
                    <a:solidFill>
                      <a:srgbClr val="41414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D</a:t>
                </a:r>
                <a:endParaRPr sz="7200">
                  <a:solidFill>
                    <a:srgbClr val="41414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1328385" y="355734"/>
                <a:ext cx="828600" cy="110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200">
                    <a:solidFill>
                      <a:srgbClr val="41414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S</a:t>
                </a:r>
                <a:endParaRPr sz="7200">
                  <a:solidFill>
                    <a:srgbClr val="41414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</p:grpSp>
        <p:grpSp>
          <p:nvGrpSpPr>
            <p:cNvPr id="95" name="Google Shape;95;p13"/>
            <p:cNvGrpSpPr/>
            <p:nvPr/>
          </p:nvGrpSpPr>
          <p:grpSpPr>
            <a:xfrm>
              <a:off x="431374" y="5137789"/>
              <a:ext cx="1587601" cy="2538515"/>
              <a:chOff x="431374" y="5137789"/>
              <a:chExt cx="1587601" cy="2538515"/>
            </a:xfrm>
          </p:grpSpPr>
          <p:grpSp>
            <p:nvGrpSpPr>
              <p:cNvPr id="96" name="Google Shape;96;p13"/>
              <p:cNvGrpSpPr/>
              <p:nvPr/>
            </p:nvGrpSpPr>
            <p:grpSpPr>
              <a:xfrm>
                <a:off x="431374" y="5137789"/>
                <a:ext cx="1587601" cy="245053"/>
                <a:chOff x="431374" y="2343272"/>
                <a:chExt cx="1587601" cy="245053"/>
              </a:xfrm>
            </p:grpSpPr>
            <p:cxnSp>
              <p:nvCxnSpPr>
                <p:cNvPr id="97" name="Google Shape;97;p13"/>
                <p:cNvCxnSpPr/>
                <p:nvPr/>
              </p:nvCxnSpPr>
              <p:spPr>
                <a:xfrm>
                  <a:off x="431375" y="2588325"/>
                  <a:ext cx="1587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8" name="Google Shape;98;p13"/>
                <p:cNvSpPr txBox="1"/>
                <p:nvPr/>
              </p:nvSpPr>
              <p:spPr>
                <a:xfrm>
                  <a:off x="431374" y="2343272"/>
                  <a:ext cx="1587600" cy="172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414141"/>
                      </a:solidFill>
                      <a:latin typeface="Josefin Sans Medium"/>
                      <a:ea typeface="Josefin Sans Medium"/>
                      <a:cs typeface="Josefin Sans Medium"/>
                      <a:sym typeface="Josefin Sans Medium"/>
                    </a:rPr>
                    <a:t>EDUCATION</a:t>
                  </a:r>
                  <a:endParaRPr>
                    <a:solidFill>
                      <a:srgbClr val="414141"/>
                    </a:solidFill>
                    <a:latin typeface="Josefin Sans Medium"/>
                    <a:ea typeface="Josefin Sans Medium"/>
                    <a:cs typeface="Josefin Sans Medium"/>
                    <a:sym typeface="Josefin Sans Medium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431375" y="5582876"/>
                <a:ext cx="1587600" cy="953367"/>
                <a:chOff x="431375" y="5582876"/>
                <a:chExt cx="1587600" cy="953367"/>
              </a:xfrm>
            </p:grpSpPr>
            <p:sp>
              <p:nvSpPr>
                <p:cNvPr id="100" name="Google Shape;100;p13"/>
                <p:cNvSpPr txBox="1"/>
                <p:nvPr/>
              </p:nvSpPr>
              <p:spPr>
                <a:xfrm>
                  <a:off x="431375" y="5582876"/>
                  <a:ext cx="1587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Master’s Degree</a:t>
                  </a:r>
                  <a:endParaRPr b="1"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431375" y="5775609"/>
                  <a:ext cx="1587600" cy="56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Business Administration</a:t>
                  </a:r>
                  <a:endParaRPr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University of California, Berkeley</a:t>
                  </a: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, Berkeley</a:t>
                  </a: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, CA, </a:t>
                  </a:r>
                  <a:endParaRPr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102" name="Google Shape;102;p13"/>
                <p:cNvSpPr txBox="1"/>
                <p:nvPr/>
              </p:nvSpPr>
              <p:spPr>
                <a:xfrm>
                  <a:off x="431375" y="6397643"/>
                  <a:ext cx="1587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2014 - 2016</a:t>
                  </a:r>
                  <a:endParaRPr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grpSp>
            <p:nvGrpSpPr>
              <p:cNvPr id="103" name="Google Shape;103;p13"/>
              <p:cNvGrpSpPr/>
              <p:nvPr/>
            </p:nvGrpSpPr>
            <p:grpSpPr>
              <a:xfrm>
                <a:off x="431375" y="6722937"/>
                <a:ext cx="1587600" cy="953367"/>
                <a:chOff x="431375" y="5582876"/>
                <a:chExt cx="1587600" cy="953367"/>
              </a:xfrm>
            </p:grpSpPr>
            <p:sp>
              <p:nvSpPr>
                <p:cNvPr id="104" name="Google Shape;104;p13"/>
                <p:cNvSpPr txBox="1"/>
                <p:nvPr/>
              </p:nvSpPr>
              <p:spPr>
                <a:xfrm>
                  <a:off x="431375" y="5582876"/>
                  <a:ext cx="1587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Bachelor of Science</a:t>
                  </a:r>
                  <a:endParaRPr b="1"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105" name="Google Shape;105;p13"/>
                <p:cNvSpPr txBox="1"/>
                <p:nvPr/>
              </p:nvSpPr>
              <p:spPr>
                <a:xfrm>
                  <a:off x="431375" y="5775609"/>
                  <a:ext cx="1587600" cy="56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Business Administration</a:t>
                  </a:r>
                  <a:endParaRPr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University of California</a:t>
                  </a: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, Berkeley</a:t>
                  </a: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, Berkeley, CA</a:t>
                  </a: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,</a:t>
                  </a:r>
                  <a:endParaRPr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431375" y="6397643"/>
                  <a:ext cx="1587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2010 - 2014</a:t>
                  </a:r>
                  <a:endParaRPr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</p:grpSp>
        <p:grpSp>
          <p:nvGrpSpPr>
            <p:cNvPr id="107" name="Google Shape;107;p13"/>
            <p:cNvGrpSpPr/>
            <p:nvPr/>
          </p:nvGrpSpPr>
          <p:grpSpPr>
            <a:xfrm>
              <a:off x="431374" y="2342864"/>
              <a:ext cx="1587601" cy="2723869"/>
              <a:chOff x="431374" y="2342864"/>
              <a:chExt cx="1587601" cy="2723869"/>
            </a:xfrm>
          </p:grpSpPr>
          <p:grpSp>
            <p:nvGrpSpPr>
              <p:cNvPr id="108" name="Google Shape;108;p13"/>
              <p:cNvGrpSpPr/>
              <p:nvPr/>
            </p:nvGrpSpPr>
            <p:grpSpPr>
              <a:xfrm>
                <a:off x="431375" y="2725925"/>
                <a:ext cx="1587600" cy="414844"/>
                <a:chOff x="431375" y="2725925"/>
                <a:chExt cx="1587600" cy="414844"/>
              </a:xfrm>
            </p:grpSpPr>
            <p:sp>
              <p:nvSpPr>
                <p:cNvPr id="109" name="Google Shape;109;p13"/>
                <p:cNvSpPr txBox="1"/>
                <p:nvPr/>
              </p:nvSpPr>
              <p:spPr>
                <a:xfrm>
                  <a:off x="431375" y="2986869"/>
                  <a:ext cx="1587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+1-012-3456-789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pic>
              <p:nvPicPr>
                <p:cNvPr id="110" name="Google Shape;110;p13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1177049" y="2725925"/>
                  <a:ext cx="102975" cy="17162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111" name="Google Shape;111;p13"/>
              <p:cNvGrpSpPr/>
              <p:nvPr/>
            </p:nvGrpSpPr>
            <p:grpSpPr>
              <a:xfrm>
                <a:off x="431375" y="3278777"/>
                <a:ext cx="1587600" cy="338242"/>
                <a:chOff x="431375" y="3278777"/>
                <a:chExt cx="1587600" cy="338242"/>
              </a:xfrm>
            </p:grpSpPr>
            <p:pic>
              <p:nvPicPr>
                <p:cNvPr id="112" name="Google Shape;112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1146100" y="3278777"/>
                  <a:ext cx="184775" cy="134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13" name="Google Shape;113;p13"/>
                <p:cNvSpPr txBox="1"/>
                <p:nvPr/>
              </p:nvSpPr>
              <p:spPr>
                <a:xfrm>
                  <a:off x="431375" y="3463119"/>
                  <a:ext cx="1587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deonschneider@ltd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grpSp>
            <p:nvGrpSpPr>
              <p:cNvPr id="114" name="Google Shape;114;p13"/>
              <p:cNvGrpSpPr/>
              <p:nvPr/>
            </p:nvGrpSpPr>
            <p:grpSpPr>
              <a:xfrm>
                <a:off x="431375" y="3719575"/>
                <a:ext cx="1587600" cy="621014"/>
                <a:chOff x="431375" y="3719575"/>
                <a:chExt cx="1587600" cy="621014"/>
              </a:xfrm>
            </p:grpSpPr>
            <p:pic>
              <p:nvPicPr>
                <p:cNvPr id="115" name="Google Shape;115;p13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1163601" y="3719575"/>
                  <a:ext cx="155275" cy="1897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16" name="Google Shape;116;p13"/>
                <p:cNvSpPr txBox="1"/>
                <p:nvPr/>
              </p:nvSpPr>
              <p:spPr>
                <a:xfrm>
                  <a:off x="431375" y="3948189"/>
                  <a:ext cx="1587600" cy="39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99748 Reece Drives,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Bechtelarfurt, Alaska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grpSp>
            <p:nvGrpSpPr>
              <p:cNvPr id="117" name="Google Shape;117;p13"/>
              <p:cNvGrpSpPr/>
              <p:nvPr/>
            </p:nvGrpSpPr>
            <p:grpSpPr>
              <a:xfrm>
                <a:off x="431375" y="4463475"/>
                <a:ext cx="1587600" cy="603258"/>
                <a:chOff x="431375" y="4463475"/>
                <a:chExt cx="1587600" cy="603258"/>
              </a:xfrm>
            </p:grpSpPr>
            <p:pic>
              <p:nvPicPr>
                <p:cNvPr id="118" name="Google Shape;118;p13"/>
                <p:cNvPicPr preferRelativeResize="0"/>
                <p:nvPr/>
              </p:nvPicPr>
              <p:blipFill>
                <a:blip r:embed="rId6">
                  <a:alphaModFix/>
                </a:blip>
                <a:stretch>
                  <a:fillRect/>
                </a:stretch>
              </p:blipFill>
              <p:spPr>
                <a:xfrm>
                  <a:off x="1163600" y="4463475"/>
                  <a:ext cx="170966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19" name="Google Shape;119;p13"/>
                <p:cNvSpPr txBox="1"/>
                <p:nvPr/>
              </p:nvSpPr>
              <p:spPr>
                <a:xfrm>
                  <a:off x="431375" y="4674333"/>
                  <a:ext cx="1587600" cy="39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1414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@deon_schneider</a:t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l">
                    <a:lnSpc>
                      <a:spcPct val="15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grpSp>
            <p:nvGrpSpPr>
              <p:cNvPr id="120" name="Google Shape;120;p13"/>
              <p:cNvGrpSpPr/>
              <p:nvPr/>
            </p:nvGrpSpPr>
            <p:grpSpPr>
              <a:xfrm>
                <a:off x="431374" y="2342864"/>
                <a:ext cx="1587601" cy="245053"/>
                <a:chOff x="431374" y="2343272"/>
                <a:chExt cx="1587601" cy="245053"/>
              </a:xfrm>
            </p:grpSpPr>
            <p:cxnSp>
              <p:nvCxnSpPr>
                <p:cNvPr id="121" name="Google Shape;121;p13"/>
                <p:cNvCxnSpPr/>
                <p:nvPr/>
              </p:nvCxnSpPr>
              <p:spPr>
                <a:xfrm>
                  <a:off x="431375" y="2588325"/>
                  <a:ext cx="1587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2" name="Google Shape;122;p13"/>
                <p:cNvSpPr txBox="1"/>
                <p:nvPr/>
              </p:nvSpPr>
              <p:spPr>
                <a:xfrm>
                  <a:off x="431374" y="2343272"/>
                  <a:ext cx="1587600" cy="172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414141"/>
                      </a:solidFill>
                      <a:latin typeface="Josefin Sans Medium"/>
                      <a:ea typeface="Josefin Sans Medium"/>
                      <a:cs typeface="Josefin Sans Medium"/>
                      <a:sym typeface="Josefin Sans Medium"/>
                    </a:rPr>
                    <a:t>CONTACT</a:t>
                  </a:r>
                  <a:endParaRPr>
                    <a:solidFill>
                      <a:srgbClr val="414141"/>
                    </a:solidFill>
                    <a:latin typeface="Josefin Sans Medium"/>
                    <a:ea typeface="Josefin Sans Medium"/>
                    <a:cs typeface="Josefin Sans Medium"/>
                    <a:sym typeface="Josefin Sans Medium"/>
                  </a:endParaRPr>
                </a:p>
              </p:txBody>
            </p:sp>
          </p:grpSp>
        </p:grpSp>
        <p:grpSp>
          <p:nvGrpSpPr>
            <p:cNvPr id="123" name="Google Shape;123;p13"/>
            <p:cNvGrpSpPr/>
            <p:nvPr/>
          </p:nvGrpSpPr>
          <p:grpSpPr>
            <a:xfrm>
              <a:off x="338550" y="8007797"/>
              <a:ext cx="1773300" cy="1433378"/>
              <a:chOff x="338550" y="2342864"/>
              <a:chExt cx="1773300" cy="1433378"/>
            </a:xfrm>
          </p:grpSpPr>
          <p:sp>
            <p:nvSpPr>
              <p:cNvPr id="124" name="Google Shape;124;p13"/>
              <p:cNvSpPr txBox="1"/>
              <p:nvPr/>
            </p:nvSpPr>
            <p:spPr>
              <a:xfrm>
                <a:off x="338550" y="2778742"/>
                <a:ext cx="1773300" cy="99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5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Digital Marketing</a:t>
                </a:r>
                <a:endParaRPr sz="900">
                  <a:solidFill>
                    <a:srgbClr val="41414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ctr">
                  <a:lnSpc>
                    <a:spcPct val="15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Social Media Management</a:t>
                </a:r>
                <a:endParaRPr sz="900">
                  <a:solidFill>
                    <a:srgbClr val="41414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ctr">
                  <a:lnSpc>
                    <a:spcPct val="15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Market Research</a:t>
                </a:r>
                <a:endParaRPr sz="900">
                  <a:solidFill>
                    <a:srgbClr val="41414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ctr">
                  <a:lnSpc>
                    <a:spcPct val="15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Project Management</a:t>
                </a:r>
                <a:endParaRPr sz="900">
                  <a:solidFill>
                    <a:srgbClr val="41414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ctr">
                  <a:lnSpc>
                    <a:spcPct val="15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1414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Microsoft Office Suite</a:t>
                </a:r>
                <a:endParaRPr sz="900">
                  <a:solidFill>
                    <a:srgbClr val="41414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grpSp>
            <p:nvGrpSpPr>
              <p:cNvPr id="125" name="Google Shape;125;p13"/>
              <p:cNvGrpSpPr/>
              <p:nvPr/>
            </p:nvGrpSpPr>
            <p:grpSpPr>
              <a:xfrm>
                <a:off x="431374" y="2342864"/>
                <a:ext cx="1587601" cy="245053"/>
                <a:chOff x="431374" y="2343272"/>
                <a:chExt cx="1587601" cy="245053"/>
              </a:xfrm>
            </p:grpSpPr>
            <p:cxnSp>
              <p:nvCxnSpPr>
                <p:cNvPr id="126" name="Google Shape;126;p13"/>
                <p:cNvCxnSpPr/>
                <p:nvPr/>
              </p:nvCxnSpPr>
              <p:spPr>
                <a:xfrm>
                  <a:off x="431375" y="2588325"/>
                  <a:ext cx="1587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7" name="Google Shape;127;p13"/>
                <p:cNvSpPr txBox="1"/>
                <p:nvPr/>
              </p:nvSpPr>
              <p:spPr>
                <a:xfrm>
                  <a:off x="431374" y="2343272"/>
                  <a:ext cx="1587600" cy="172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414141"/>
                      </a:solidFill>
                      <a:latin typeface="Josefin Sans Medium"/>
                      <a:ea typeface="Josefin Sans Medium"/>
                      <a:cs typeface="Josefin Sans Medium"/>
                      <a:sym typeface="Josefin Sans Medium"/>
                    </a:rPr>
                    <a:t>SKILLS</a:t>
                  </a:r>
                  <a:endParaRPr>
                    <a:solidFill>
                      <a:srgbClr val="414141"/>
                    </a:solidFill>
                    <a:latin typeface="Josefin Sans Medium"/>
                    <a:ea typeface="Josefin Sans Medium"/>
                    <a:cs typeface="Josefin Sans Medium"/>
                    <a:sym typeface="Josefin Sans Medium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