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Yellowtail"/>
      <p:regular r:id="rId7"/>
    </p:embeddedFont>
    <p:embeddedFont>
      <p:font typeface="Abril Fatface"/>
      <p:regular r:id="rId8"/>
    </p:embeddedFont>
    <p:embeddedFont>
      <p:font typeface="Roboto Ligh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009">
          <p15:clr>
            <a:srgbClr val="A4A3A4"/>
          </p15:clr>
        </p15:guide>
        <p15:guide id="2" pos="4422">
          <p15:clr>
            <a:srgbClr val="A4A3A4"/>
          </p15:clr>
        </p15:guide>
        <p15:guide id="3" pos="42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009" orient="horz"/>
        <p:guide pos="4422"/>
        <p:guide pos="4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Light-italic.fntdata"/><Relationship Id="rId10" Type="http://schemas.openxmlformats.org/officeDocument/2006/relationships/font" Target="fonts/RobotoLight-bold.fntdata"/><Relationship Id="rId12" Type="http://schemas.openxmlformats.org/officeDocument/2006/relationships/font" Target="fonts/RobotoLight-boldItalic.fntdata"/><Relationship Id="rId9" Type="http://schemas.openxmlformats.org/officeDocument/2006/relationships/font" Target="fonts/Roboto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Yellowtail-regular.fntdata"/><Relationship Id="rId8" Type="http://schemas.openxmlformats.org/officeDocument/2006/relationships/font" Target="fonts/AbrilFatfac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CEB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526751" y="927598"/>
            <a:ext cx="4653500" cy="530150"/>
            <a:chOff x="540000" y="934050"/>
            <a:chExt cx="4653500" cy="530150"/>
          </a:xfrm>
        </p:grpSpPr>
        <p:sp>
          <p:nvSpPr>
            <p:cNvPr id="56" name="Google Shape;56;p13"/>
            <p:cNvSpPr/>
            <p:nvPr/>
          </p:nvSpPr>
          <p:spPr>
            <a:xfrm>
              <a:off x="540000" y="934050"/>
              <a:ext cx="2142900" cy="530100"/>
            </a:xfrm>
            <a:prstGeom prst="rect">
              <a:avLst/>
            </a:prstGeom>
            <a:solidFill>
              <a:srgbClr val="92DA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136500" y="1430900"/>
              <a:ext cx="3057000" cy="33300"/>
            </a:xfrm>
            <a:prstGeom prst="rect">
              <a:avLst/>
            </a:prstGeom>
            <a:solidFill>
              <a:srgbClr val="92DA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3400" y="616074"/>
            <a:ext cx="1111550" cy="12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945675" y="1093050"/>
            <a:ext cx="1162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ECA4A4"/>
                </a:solidFill>
                <a:latin typeface="Yellowtail"/>
                <a:ea typeface="Yellowtail"/>
                <a:cs typeface="Yellowtail"/>
                <a:sym typeface="Yellowtail"/>
              </a:rPr>
              <a:t>Carpet</a:t>
            </a:r>
            <a:endParaRPr sz="2400">
              <a:solidFill>
                <a:srgbClr val="ECA4A4"/>
              </a:solidFill>
              <a:latin typeface="Yellowtail"/>
              <a:ea typeface="Yellowtail"/>
              <a:cs typeface="Yellowtail"/>
              <a:sym typeface="Yellowtai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92DAD9"/>
                </a:solidFill>
                <a:latin typeface="Yellowtail"/>
                <a:ea typeface="Yellowtail"/>
                <a:cs typeface="Yellowtail"/>
                <a:sym typeface="Yellowtail"/>
              </a:rPr>
              <a:t>Cleaning</a:t>
            </a:r>
            <a:endParaRPr sz="2400">
              <a:solidFill>
                <a:srgbClr val="92DAD9"/>
              </a:solidFill>
              <a:latin typeface="Yellowtail"/>
              <a:ea typeface="Yellowtail"/>
              <a:cs typeface="Yellowtail"/>
              <a:sym typeface="Yellowtai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96101" y="2047077"/>
            <a:ext cx="4398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75756"/>
                </a:solidFill>
                <a:latin typeface="Abril Fatface"/>
                <a:ea typeface="Abril Fatface"/>
                <a:cs typeface="Abril Fatface"/>
                <a:sym typeface="Abril Fatface"/>
              </a:rPr>
              <a:t>Carpet price list for individual room spaces</a:t>
            </a:r>
            <a:endParaRPr sz="1600">
              <a:solidFill>
                <a:srgbClr val="575756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85550" y="2610150"/>
            <a:ext cx="20901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Lounge / Living room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</a:t>
            </a: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  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Dining Room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Study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___________________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Hall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Stairs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Landing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Double Bedroom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Single Bedroom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Box Room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42525" y="2610150"/>
            <a:ext cx="40809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5m x 5m / 15' x 15')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£65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4m x 4m / 12' x 12')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£40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3m x 2m / 9' x 6')</a:t>
            </a: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£18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1.5m x 3m / 4' x 9')</a:t>
            </a: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 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£12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13 tread)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£19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1.5m x 3.5m / 4' x 10') 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£13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4.5m x 4m / 14' x 12')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£40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3.5m x 2.5m / 10' x 2.5')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£20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(Average size 2.5m x 2m / 8' x 7')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£14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72477" y="6816851"/>
            <a:ext cx="6041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4 bed house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__________________________________________________________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£250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3 bed house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__________________________________________________________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£200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2 bed house/flat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 ______________________________________________________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£150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1 bed house/flat  </a:t>
            </a:r>
            <a:r>
              <a:rPr lang="ru">
                <a:solidFill>
                  <a:srgbClr val="ECA4A4"/>
                </a:solidFill>
                <a:latin typeface="Roboto Light"/>
                <a:ea typeface="Roboto Light"/>
                <a:cs typeface="Roboto Light"/>
                <a:sym typeface="Roboto Light"/>
              </a:rPr>
              <a:t>______________________________________________________</a:t>
            </a:r>
            <a:r>
              <a:rPr lang="ru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  £150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672477" y="5395776"/>
            <a:ext cx="5942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Minimum job value £100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A discount may be offered for multiple rooms. This will be subject to sight of the carpets and will be agreed prior to the work commencing.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92877" y="6250426"/>
            <a:ext cx="5067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75756"/>
                </a:solidFill>
                <a:latin typeface="Abril Fatface"/>
                <a:ea typeface="Abril Fatface"/>
                <a:cs typeface="Abril Fatface"/>
                <a:sym typeface="Abril Fatface"/>
              </a:rPr>
              <a:t>Carpet price list for full property carpet cleaning</a:t>
            </a:r>
            <a:endParaRPr sz="1600">
              <a:solidFill>
                <a:srgbClr val="575756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73003" y="8373601"/>
            <a:ext cx="6121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575756"/>
                </a:solidFill>
                <a:latin typeface="Abril Fatface"/>
                <a:ea typeface="Abril Fatface"/>
                <a:cs typeface="Abril Fatface"/>
                <a:sym typeface="Abril Fatface"/>
              </a:rPr>
              <a:t>Stain Guard protection can be applied for 20% extra per room</a:t>
            </a:r>
            <a:endParaRPr sz="1600">
              <a:solidFill>
                <a:srgbClr val="575756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73003" y="8850577"/>
            <a:ext cx="612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Roboto Light"/>
                <a:ea typeface="Roboto Light"/>
                <a:cs typeface="Roboto Light"/>
                <a:sym typeface="Roboto Light"/>
              </a:rPr>
              <a:t>Please note these prices are for guidance only and a firm quotation will be provided once we have viewed each property to evaluate the room size and condition of the carpets.</a:t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82851" y="884450"/>
            <a:ext cx="1954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rPr>
              <a:t>Price List</a:t>
            </a:r>
            <a:endParaRPr sz="2800">
              <a:solidFill>
                <a:schemeClr val="lt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