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0692000" cx="7560000"/>
  <p:notesSz cx="6858000" cy="9144000"/>
  <p:embeddedFontLst>
    <p:embeddedFont>
      <p:font typeface="Poppins"/>
      <p:regular r:id="rId6"/>
      <p:bold r:id="rId7"/>
      <p:italic r:id="rId8"/>
      <p:boldItalic r:id="rId9"/>
    </p:embeddedFont>
    <p:embeddedFont>
      <p:font typeface="Poppins Light"/>
      <p:regular r:id="rId10"/>
      <p:bold r:id="rId11"/>
      <p:italic r:id="rId12"/>
      <p:boldItalic r:id="rId13"/>
    </p:embeddedFont>
    <p:embeddedFont>
      <p:font typeface="Poppins Medium"/>
      <p:regular r:id="rId14"/>
      <p:bold r:id="rId15"/>
      <p:italic r:id="rId16"/>
      <p:boldItalic r:id="rId17"/>
    </p:embeddedFont>
    <p:embeddedFont>
      <p:font typeface="Poppins Black"/>
      <p:bold r:id="rId18"/>
      <p:boldItalic r:id="rId19"/>
    </p:embeddedFont>
    <p:embeddedFont>
      <p:font typeface="Poppins SemiBold"/>
      <p:regular r:id="rId20"/>
      <p:bold r:id="rId21"/>
      <p:italic r:id="rId22"/>
      <p:boldItalic r:id="rId23"/>
    </p:embeddedFont>
    <p:embeddedFont>
      <p:font typeface="Poppins ExtraLight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SemiBold-regular.fntdata"/><Relationship Id="rId22" Type="http://schemas.openxmlformats.org/officeDocument/2006/relationships/font" Target="fonts/PoppinsSemiBold-italic.fntdata"/><Relationship Id="rId21" Type="http://schemas.openxmlformats.org/officeDocument/2006/relationships/font" Target="fonts/PoppinsSemiBold-bold.fntdata"/><Relationship Id="rId24" Type="http://schemas.openxmlformats.org/officeDocument/2006/relationships/font" Target="fonts/PoppinsExtraLight-regular.fntdata"/><Relationship Id="rId23" Type="http://schemas.openxmlformats.org/officeDocument/2006/relationships/font" Target="fonts/PoppinsSemiBold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Poppins-boldItalic.fntdata"/><Relationship Id="rId26" Type="http://schemas.openxmlformats.org/officeDocument/2006/relationships/font" Target="fonts/PoppinsExtraLight-italic.fntdata"/><Relationship Id="rId25" Type="http://schemas.openxmlformats.org/officeDocument/2006/relationships/font" Target="fonts/PoppinsExtraLight-bold.fntdata"/><Relationship Id="rId27" Type="http://schemas.openxmlformats.org/officeDocument/2006/relationships/font" Target="fonts/PoppinsExtraLight-boldItalic.fntdata"/><Relationship Id="rId5" Type="http://schemas.openxmlformats.org/officeDocument/2006/relationships/slide" Target="slides/slide1.xml"/><Relationship Id="rId6" Type="http://schemas.openxmlformats.org/officeDocument/2006/relationships/font" Target="fonts/Poppins-regular.fntdata"/><Relationship Id="rId7" Type="http://schemas.openxmlformats.org/officeDocument/2006/relationships/font" Target="fonts/Poppins-bold.fntdata"/><Relationship Id="rId8" Type="http://schemas.openxmlformats.org/officeDocument/2006/relationships/font" Target="fonts/Poppins-italic.fntdata"/><Relationship Id="rId11" Type="http://schemas.openxmlformats.org/officeDocument/2006/relationships/font" Target="fonts/PoppinsLight-bold.fntdata"/><Relationship Id="rId10" Type="http://schemas.openxmlformats.org/officeDocument/2006/relationships/font" Target="fonts/PoppinsLight-regular.fntdata"/><Relationship Id="rId13" Type="http://schemas.openxmlformats.org/officeDocument/2006/relationships/font" Target="fonts/PoppinsLight-boldItalic.fntdata"/><Relationship Id="rId12" Type="http://schemas.openxmlformats.org/officeDocument/2006/relationships/font" Target="fonts/PoppinsLight-italic.fntdata"/><Relationship Id="rId15" Type="http://schemas.openxmlformats.org/officeDocument/2006/relationships/font" Target="fonts/PoppinsMedium-bold.fntdata"/><Relationship Id="rId14" Type="http://schemas.openxmlformats.org/officeDocument/2006/relationships/font" Target="fonts/PoppinsMedium-regular.fntdata"/><Relationship Id="rId17" Type="http://schemas.openxmlformats.org/officeDocument/2006/relationships/font" Target="fonts/PoppinsMedium-boldItalic.fntdata"/><Relationship Id="rId16" Type="http://schemas.openxmlformats.org/officeDocument/2006/relationships/font" Target="fonts/PoppinsMedium-italic.fntdata"/><Relationship Id="rId19" Type="http://schemas.openxmlformats.org/officeDocument/2006/relationships/font" Target="fonts/PoppinsBlack-boldItalic.fntdata"/><Relationship Id="rId18" Type="http://schemas.openxmlformats.org/officeDocument/2006/relationships/font" Target="fonts/PoppinsBlack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2400300" cy="10692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5" name="Google Shape;55;p13"/>
          <p:cNvCxnSpPr/>
          <p:nvPr/>
        </p:nvCxnSpPr>
        <p:spPr>
          <a:xfrm>
            <a:off x="150" y="2257550"/>
            <a:ext cx="7562400" cy="0"/>
          </a:xfrm>
          <a:prstGeom prst="straightConnector1">
            <a:avLst/>
          </a:prstGeom>
          <a:noFill/>
          <a:ln cap="flat" cmpd="sng" w="28575">
            <a:solidFill>
              <a:srgbClr val="4C4D5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9296" l="4602" r="4611" t="-81"/>
          <a:stretch/>
        </p:blipFill>
        <p:spPr>
          <a:xfrm>
            <a:off x="434275" y="392975"/>
            <a:ext cx="1475400" cy="1475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2856756" y="459975"/>
            <a:ext cx="3862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200">
                <a:solidFill>
                  <a:srgbClr val="4C4D53"/>
                </a:solidFill>
                <a:latin typeface="Poppins"/>
                <a:ea typeface="Poppins"/>
                <a:cs typeface="Poppins"/>
                <a:sym typeface="Poppins"/>
              </a:rPr>
              <a:t>Michael</a:t>
            </a:r>
            <a:r>
              <a:rPr lang="uk" sz="3200">
                <a:solidFill>
                  <a:srgbClr val="4C4D53"/>
                </a:solidFill>
                <a:latin typeface="Poppins"/>
                <a:ea typeface="Poppins"/>
                <a:cs typeface="Poppins"/>
                <a:sym typeface="Poppins"/>
              </a:rPr>
              <a:t> Evans</a:t>
            </a:r>
            <a:endParaRPr sz="3200">
              <a:solidFill>
                <a:srgbClr val="4C4D5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2856756" y="1010432"/>
            <a:ext cx="38625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4C4D53"/>
                </a:solidFill>
                <a:latin typeface="Poppins ExtraLight"/>
                <a:ea typeface="Poppins ExtraLight"/>
                <a:cs typeface="Poppins ExtraLight"/>
                <a:sym typeface="Poppins ExtraLight"/>
              </a:rPr>
              <a:t>Junior Data Analyst</a:t>
            </a:r>
            <a:endParaRPr sz="1800">
              <a:solidFill>
                <a:srgbClr val="4C4D53"/>
              </a:solidFill>
              <a:latin typeface="Poppins ExtraLight"/>
              <a:ea typeface="Poppins ExtraLight"/>
              <a:cs typeface="Poppins ExtraLight"/>
              <a:sym typeface="Poppins ExtraLight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2856749" y="1638419"/>
            <a:ext cx="44349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950">
                <a:solidFill>
                  <a:srgbClr val="4C4D5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m.evans@mail.ltd  |  +1 987 654 3210  |  linkedin.com/in/example-evans</a:t>
            </a:r>
            <a:endParaRPr sz="950">
              <a:solidFill>
                <a:srgbClr val="4C4D5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2866329" y="2619807"/>
            <a:ext cx="38625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700">
                <a:solidFill>
                  <a:srgbClr val="4C4D53"/>
                </a:solidFill>
                <a:latin typeface="Poppins"/>
                <a:ea typeface="Poppins"/>
                <a:cs typeface="Poppins"/>
                <a:sym typeface="Poppins"/>
              </a:rPr>
              <a:t>Professional Experience</a:t>
            </a:r>
            <a:endParaRPr b="1" sz="1700">
              <a:solidFill>
                <a:srgbClr val="4C4D5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327703" y="2619800"/>
            <a:ext cx="18861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700">
                <a:solidFill>
                  <a:srgbClr val="4C4D53"/>
                </a:solidFill>
                <a:latin typeface="Poppins"/>
                <a:ea typeface="Poppins"/>
                <a:cs typeface="Poppins"/>
                <a:sym typeface="Poppins"/>
              </a:rPr>
              <a:t>Skills</a:t>
            </a:r>
            <a:endParaRPr b="1" sz="1700">
              <a:solidFill>
                <a:srgbClr val="4C4D5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2" name="Google Shape;62;p13"/>
          <p:cNvGrpSpPr/>
          <p:nvPr/>
        </p:nvGrpSpPr>
        <p:grpSpPr>
          <a:xfrm>
            <a:off x="315785" y="3153075"/>
            <a:ext cx="1957830" cy="184800"/>
            <a:chOff x="315785" y="3153075"/>
            <a:chExt cx="1957830" cy="184800"/>
          </a:xfrm>
        </p:grpSpPr>
        <p:sp>
          <p:nvSpPr>
            <p:cNvPr id="63" name="Google Shape;63;p13"/>
            <p:cNvSpPr txBox="1"/>
            <p:nvPr/>
          </p:nvSpPr>
          <p:spPr>
            <a:xfrm>
              <a:off x="601715" y="3183985"/>
              <a:ext cx="16719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4C4D5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Analysis</a:t>
              </a:r>
              <a:endParaRPr sz="800">
                <a:solidFill>
                  <a:srgbClr val="4C4D53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315785" y="3153075"/>
              <a:ext cx="217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4C4D53"/>
                  </a:solidFill>
                  <a:latin typeface="Poppins Black"/>
                  <a:ea typeface="Poppins Black"/>
                  <a:cs typeface="Poppins Black"/>
                  <a:sym typeface="Poppins Black"/>
                </a:rPr>
                <a:t>•</a:t>
              </a:r>
              <a:endParaRPr sz="1200">
                <a:solidFill>
                  <a:srgbClr val="4C4D53"/>
                </a:solidFill>
                <a:latin typeface="Poppins Black"/>
                <a:ea typeface="Poppins Black"/>
                <a:cs typeface="Poppins Black"/>
                <a:sym typeface="Poppins Black"/>
              </a:endParaRPr>
            </a:p>
          </p:txBody>
        </p:sp>
      </p:grpSp>
      <p:grpSp>
        <p:nvGrpSpPr>
          <p:cNvPr id="65" name="Google Shape;65;p13"/>
          <p:cNvGrpSpPr/>
          <p:nvPr/>
        </p:nvGrpSpPr>
        <p:grpSpPr>
          <a:xfrm>
            <a:off x="315785" y="3368826"/>
            <a:ext cx="1957830" cy="184800"/>
            <a:chOff x="315785" y="3153075"/>
            <a:chExt cx="1957830" cy="184800"/>
          </a:xfrm>
        </p:grpSpPr>
        <p:sp>
          <p:nvSpPr>
            <p:cNvPr id="66" name="Google Shape;66;p13"/>
            <p:cNvSpPr txBox="1"/>
            <p:nvPr/>
          </p:nvSpPr>
          <p:spPr>
            <a:xfrm>
              <a:off x="601715" y="3183985"/>
              <a:ext cx="16719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4C4D5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Visualization</a:t>
              </a:r>
              <a:endParaRPr sz="800">
                <a:solidFill>
                  <a:srgbClr val="4C4D53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67" name="Google Shape;67;p13"/>
            <p:cNvSpPr txBox="1"/>
            <p:nvPr/>
          </p:nvSpPr>
          <p:spPr>
            <a:xfrm>
              <a:off x="315785" y="3153075"/>
              <a:ext cx="217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4C4D53"/>
                  </a:solidFill>
                  <a:latin typeface="Poppins Black"/>
                  <a:ea typeface="Poppins Black"/>
                  <a:cs typeface="Poppins Black"/>
                  <a:sym typeface="Poppins Black"/>
                </a:rPr>
                <a:t>•</a:t>
              </a:r>
              <a:endParaRPr sz="1200">
                <a:solidFill>
                  <a:srgbClr val="4C4D53"/>
                </a:solidFill>
                <a:latin typeface="Poppins Black"/>
                <a:ea typeface="Poppins Black"/>
                <a:cs typeface="Poppins Black"/>
                <a:sym typeface="Poppins Black"/>
              </a:endParaRPr>
            </a:p>
          </p:txBody>
        </p:sp>
      </p:grpSp>
      <p:grpSp>
        <p:nvGrpSpPr>
          <p:cNvPr id="68" name="Google Shape;68;p13"/>
          <p:cNvGrpSpPr/>
          <p:nvPr/>
        </p:nvGrpSpPr>
        <p:grpSpPr>
          <a:xfrm>
            <a:off x="315785" y="3584578"/>
            <a:ext cx="1957830" cy="184800"/>
            <a:chOff x="315785" y="3153075"/>
            <a:chExt cx="1957830" cy="184800"/>
          </a:xfrm>
        </p:grpSpPr>
        <p:sp>
          <p:nvSpPr>
            <p:cNvPr id="69" name="Google Shape;69;p13"/>
            <p:cNvSpPr txBox="1"/>
            <p:nvPr/>
          </p:nvSpPr>
          <p:spPr>
            <a:xfrm>
              <a:off x="601715" y="3183985"/>
              <a:ext cx="16719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4C4D5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Problem-solving</a:t>
              </a:r>
              <a:endParaRPr sz="800">
                <a:solidFill>
                  <a:srgbClr val="4C4D53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70" name="Google Shape;70;p13"/>
            <p:cNvSpPr txBox="1"/>
            <p:nvPr/>
          </p:nvSpPr>
          <p:spPr>
            <a:xfrm>
              <a:off x="315785" y="3153075"/>
              <a:ext cx="217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4C4D53"/>
                  </a:solidFill>
                  <a:latin typeface="Poppins Black"/>
                  <a:ea typeface="Poppins Black"/>
                  <a:cs typeface="Poppins Black"/>
                  <a:sym typeface="Poppins Black"/>
                </a:rPr>
                <a:t>•</a:t>
              </a:r>
              <a:endParaRPr sz="1200">
                <a:solidFill>
                  <a:srgbClr val="4C4D53"/>
                </a:solidFill>
                <a:latin typeface="Poppins Black"/>
                <a:ea typeface="Poppins Black"/>
                <a:cs typeface="Poppins Black"/>
                <a:sym typeface="Poppins Black"/>
              </a:endParaRPr>
            </a:p>
          </p:txBody>
        </p:sp>
      </p:grpSp>
      <p:grpSp>
        <p:nvGrpSpPr>
          <p:cNvPr id="71" name="Google Shape;71;p13"/>
          <p:cNvGrpSpPr/>
          <p:nvPr/>
        </p:nvGrpSpPr>
        <p:grpSpPr>
          <a:xfrm>
            <a:off x="315785" y="3800329"/>
            <a:ext cx="1957830" cy="184800"/>
            <a:chOff x="315785" y="3153075"/>
            <a:chExt cx="1957830" cy="184800"/>
          </a:xfrm>
        </p:grpSpPr>
        <p:sp>
          <p:nvSpPr>
            <p:cNvPr id="72" name="Google Shape;72;p13"/>
            <p:cNvSpPr txBox="1"/>
            <p:nvPr/>
          </p:nvSpPr>
          <p:spPr>
            <a:xfrm>
              <a:off x="601715" y="3183985"/>
              <a:ext cx="16719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4C4D5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Communication</a:t>
              </a:r>
              <a:endParaRPr sz="800">
                <a:solidFill>
                  <a:srgbClr val="4C4D53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73" name="Google Shape;73;p13"/>
            <p:cNvSpPr txBox="1"/>
            <p:nvPr/>
          </p:nvSpPr>
          <p:spPr>
            <a:xfrm>
              <a:off x="315785" y="3153075"/>
              <a:ext cx="217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4C4D53"/>
                  </a:solidFill>
                  <a:latin typeface="Poppins Black"/>
                  <a:ea typeface="Poppins Black"/>
                  <a:cs typeface="Poppins Black"/>
                  <a:sym typeface="Poppins Black"/>
                </a:rPr>
                <a:t>•</a:t>
              </a:r>
              <a:endParaRPr sz="1200">
                <a:solidFill>
                  <a:srgbClr val="4C4D53"/>
                </a:solidFill>
                <a:latin typeface="Poppins Black"/>
                <a:ea typeface="Poppins Black"/>
                <a:cs typeface="Poppins Black"/>
                <a:sym typeface="Poppins Black"/>
              </a:endParaRPr>
            </a:p>
          </p:txBody>
        </p:sp>
      </p:grpSp>
      <p:grpSp>
        <p:nvGrpSpPr>
          <p:cNvPr id="74" name="Google Shape;74;p13"/>
          <p:cNvGrpSpPr/>
          <p:nvPr/>
        </p:nvGrpSpPr>
        <p:grpSpPr>
          <a:xfrm>
            <a:off x="315785" y="4016080"/>
            <a:ext cx="1957830" cy="184800"/>
            <a:chOff x="315785" y="3153075"/>
            <a:chExt cx="1957830" cy="184800"/>
          </a:xfrm>
        </p:grpSpPr>
        <p:sp>
          <p:nvSpPr>
            <p:cNvPr id="75" name="Google Shape;75;p13"/>
            <p:cNvSpPr txBox="1"/>
            <p:nvPr/>
          </p:nvSpPr>
          <p:spPr>
            <a:xfrm>
              <a:off x="601715" y="3183985"/>
              <a:ext cx="16719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4C4D5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Organization</a:t>
              </a:r>
              <a:endParaRPr sz="800">
                <a:solidFill>
                  <a:srgbClr val="4C4D53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76" name="Google Shape;76;p13"/>
            <p:cNvSpPr txBox="1"/>
            <p:nvPr/>
          </p:nvSpPr>
          <p:spPr>
            <a:xfrm>
              <a:off x="315785" y="3153075"/>
              <a:ext cx="217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4C4D53"/>
                  </a:solidFill>
                  <a:latin typeface="Poppins Black"/>
                  <a:ea typeface="Poppins Black"/>
                  <a:cs typeface="Poppins Black"/>
                  <a:sym typeface="Poppins Black"/>
                </a:rPr>
                <a:t>•</a:t>
              </a:r>
              <a:endParaRPr sz="1200">
                <a:solidFill>
                  <a:srgbClr val="4C4D53"/>
                </a:solidFill>
                <a:latin typeface="Poppins Black"/>
                <a:ea typeface="Poppins Black"/>
                <a:cs typeface="Poppins Black"/>
                <a:sym typeface="Poppins Black"/>
              </a:endParaRPr>
            </a:p>
          </p:txBody>
        </p:sp>
      </p:grpSp>
      <p:grpSp>
        <p:nvGrpSpPr>
          <p:cNvPr id="77" name="Google Shape;77;p13"/>
          <p:cNvGrpSpPr/>
          <p:nvPr/>
        </p:nvGrpSpPr>
        <p:grpSpPr>
          <a:xfrm>
            <a:off x="315785" y="4231832"/>
            <a:ext cx="1957830" cy="184800"/>
            <a:chOff x="315785" y="3153075"/>
            <a:chExt cx="1957830" cy="184800"/>
          </a:xfrm>
        </p:grpSpPr>
        <p:sp>
          <p:nvSpPr>
            <p:cNvPr id="78" name="Google Shape;78;p13"/>
            <p:cNvSpPr txBox="1"/>
            <p:nvPr/>
          </p:nvSpPr>
          <p:spPr>
            <a:xfrm>
              <a:off x="601715" y="3183985"/>
              <a:ext cx="16719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4C4D5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Python</a:t>
              </a:r>
              <a:endParaRPr sz="800">
                <a:solidFill>
                  <a:srgbClr val="4C4D53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79" name="Google Shape;79;p13"/>
            <p:cNvSpPr txBox="1"/>
            <p:nvPr/>
          </p:nvSpPr>
          <p:spPr>
            <a:xfrm>
              <a:off x="315785" y="3153075"/>
              <a:ext cx="217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4C4D53"/>
                  </a:solidFill>
                  <a:latin typeface="Poppins Black"/>
                  <a:ea typeface="Poppins Black"/>
                  <a:cs typeface="Poppins Black"/>
                  <a:sym typeface="Poppins Black"/>
                </a:rPr>
                <a:t>•</a:t>
              </a:r>
              <a:endParaRPr sz="1200">
                <a:solidFill>
                  <a:srgbClr val="4C4D53"/>
                </a:solidFill>
                <a:latin typeface="Poppins Black"/>
                <a:ea typeface="Poppins Black"/>
                <a:cs typeface="Poppins Black"/>
                <a:sym typeface="Poppins Black"/>
              </a:endParaRPr>
            </a:p>
          </p:txBody>
        </p:sp>
      </p:grpSp>
      <p:grpSp>
        <p:nvGrpSpPr>
          <p:cNvPr id="80" name="Google Shape;80;p13"/>
          <p:cNvGrpSpPr/>
          <p:nvPr/>
        </p:nvGrpSpPr>
        <p:grpSpPr>
          <a:xfrm>
            <a:off x="315785" y="4447583"/>
            <a:ext cx="1957830" cy="184800"/>
            <a:chOff x="315785" y="3153075"/>
            <a:chExt cx="1957830" cy="184800"/>
          </a:xfrm>
        </p:grpSpPr>
        <p:sp>
          <p:nvSpPr>
            <p:cNvPr id="81" name="Google Shape;81;p13"/>
            <p:cNvSpPr txBox="1"/>
            <p:nvPr/>
          </p:nvSpPr>
          <p:spPr>
            <a:xfrm>
              <a:off x="601715" y="3183985"/>
              <a:ext cx="16719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4C4D5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SQL</a:t>
              </a:r>
              <a:endParaRPr sz="800">
                <a:solidFill>
                  <a:srgbClr val="4C4D53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82" name="Google Shape;82;p13"/>
            <p:cNvSpPr txBox="1"/>
            <p:nvPr/>
          </p:nvSpPr>
          <p:spPr>
            <a:xfrm>
              <a:off x="315785" y="3153075"/>
              <a:ext cx="217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4C4D53"/>
                  </a:solidFill>
                  <a:latin typeface="Poppins Black"/>
                  <a:ea typeface="Poppins Black"/>
                  <a:cs typeface="Poppins Black"/>
                  <a:sym typeface="Poppins Black"/>
                </a:rPr>
                <a:t>•</a:t>
              </a:r>
              <a:endParaRPr sz="1200">
                <a:solidFill>
                  <a:srgbClr val="4C4D53"/>
                </a:solidFill>
                <a:latin typeface="Poppins Black"/>
                <a:ea typeface="Poppins Black"/>
                <a:cs typeface="Poppins Black"/>
                <a:sym typeface="Poppins Black"/>
              </a:endParaRPr>
            </a:p>
          </p:txBody>
        </p:sp>
      </p:grpSp>
      <p:grpSp>
        <p:nvGrpSpPr>
          <p:cNvPr id="83" name="Google Shape;83;p13"/>
          <p:cNvGrpSpPr/>
          <p:nvPr/>
        </p:nvGrpSpPr>
        <p:grpSpPr>
          <a:xfrm>
            <a:off x="315785" y="4663335"/>
            <a:ext cx="1957830" cy="184800"/>
            <a:chOff x="315785" y="3153075"/>
            <a:chExt cx="1957830" cy="184800"/>
          </a:xfrm>
        </p:grpSpPr>
        <p:sp>
          <p:nvSpPr>
            <p:cNvPr id="84" name="Google Shape;84;p13"/>
            <p:cNvSpPr txBox="1"/>
            <p:nvPr/>
          </p:nvSpPr>
          <p:spPr>
            <a:xfrm>
              <a:off x="601715" y="3183985"/>
              <a:ext cx="16719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4C4D5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Research</a:t>
              </a:r>
              <a:endParaRPr sz="800">
                <a:solidFill>
                  <a:srgbClr val="4C4D53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85" name="Google Shape;85;p13"/>
            <p:cNvSpPr txBox="1"/>
            <p:nvPr/>
          </p:nvSpPr>
          <p:spPr>
            <a:xfrm>
              <a:off x="315785" y="3153075"/>
              <a:ext cx="217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4C4D53"/>
                  </a:solidFill>
                  <a:latin typeface="Poppins Black"/>
                  <a:ea typeface="Poppins Black"/>
                  <a:cs typeface="Poppins Black"/>
                  <a:sym typeface="Poppins Black"/>
                </a:rPr>
                <a:t>•</a:t>
              </a:r>
              <a:endParaRPr sz="1200">
                <a:solidFill>
                  <a:srgbClr val="4C4D53"/>
                </a:solidFill>
                <a:latin typeface="Poppins Black"/>
                <a:ea typeface="Poppins Black"/>
                <a:cs typeface="Poppins Black"/>
                <a:sym typeface="Poppins Black"/>
              </a:endParaRPr>
            </a:p>
          </p:txBody>
        </p:sp>
      </p:grpSp>
      <p:sp>
        <p:nvSpPr>
          <p:cNvPr id="86" name="Google Shape;86;p13"/>
          <p:cNvSpPr txBox="1"/>
          <p:nvPr/>
        </p:nvSpPr>
        <p:spPr>
          <a:xfrm>
            <a:off x="2866329" y="3183975"/>
            <a:ext cx="27057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>
                <a:solidFill>
                  <a:srgbClr val="4C4D5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CUSTOMER SERVICE SPECIALIST</a:t>
            </a:r>
            <a:endParaRPr sz="800">
              <a:solidFill>
                <a:srgbClr val="4C4D53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2866331" y="3399725"/>
            <a:ext cx="26418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>
                <a:solidFill>
                  <a:srgbClr val="4C4D53"/>
                </a:solidFill>
                <a:latin typeface="Poppins Light"/>
                <a:ea typeface="Poppins Light"/>
                <a:cs typeface="Poppins Light"/>
                <a:sym typeface="Poppins Light"/>
              </a:rPr>
              <a:t>BrightPath Solutions | 07/2022 - 12/2025</a:t>
            </a:r>
            <a:endParaRPr sz="800">
              <a:solidFill>
                <a:srgbClr val="4C4D53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88" name="Google Shape;88;p13"/>
          <p:cNvGrpSpPr/>
          <p:nvPr/>
        </p:nvGrpSpPr>
        <p:grpSpPr>
          <a:xfrm>
            <a:off x="2866335" y="3800329"/>
            <a:ext cx="4425355" cy="369621"/>
            <a:chOff x="315785" y="3153075"/>
            <a:chExt cx="4425355" cy="369621"/>
          </a:xfrm>
        </p:grpSpPr>
        <p:sp>
          <p:nvSpPr>
            <p:cNvPr id="89" name="Google Shape;89;p13"/>
            <p:cNvSpPr txBox="1"/>
            <p:nvPr/>
          </p:nvSpPr>
          <p:spPr>
            <a:xfrm>
              <a:off x="601740" y="3183996"/>
              <a:ext cx="4139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800">
                  <a:solidFill>
                    <a:srgbClr val="4C4D5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Utilized customer feedback to design efficient workflows, reducing support </a:t>
              </a:r>
              <a:endParaRPr sz="800">
                <a:solidFill>
                  <a:srgbClr val="4C4D53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indent="0" lvl="0" marL="0" rtl="0" algn="l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4C4D5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resolution time by 25%.</a:t>
              </a:r>
              <a:endParaRPr sz="800">
                <a:solidFill>
                  <a:srgbClr val="4C4D53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90" name="Google Shape;90;p13"/>
            <p:cNvSpPr txBox="1"/>
            <p:nvPr/>
          </p:nvSpPr>
          <p:spPr>
            <a:xfrm>
              <a:off x="315785" y="3153075"/>
              <a:ext cx="217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4C4D53"/>
                  </a:solidFill>
                  <a:latin typeface="Poppins Black"/>
                  <a:ea typeface="Poppins Black"/>
                  <a:cs typeface="Poppins Black"/>
                  <a:sym typeface="Poppins Black"/>
                </a:rPr>
                <a:t>•</a:t>
              </a:r>
              <a:endParaRPr sz="1200">
                <a:solidFill>
                  <a:srgbClr val="4C4D53"/>
                </a:solidFill>
                <a:latin typeface="Poppins Black"/>
                <a:ea typeface="Poppins Black"/>
                <a:cs typeface="Poppins Black"/>
                <a:sym typeface="Poppins Black"/>
              </a:endParaRPr>
            </a:p>
          </p:txBody>
        </p:sp>
      </p:grpSp>
      <p:grpSp>
        <p:nvGrpSpPr>
          <p:cNvPr id="91" name="Google Shape;91;p13"/>
          <p:cNvGrpSpPr/>
          <p:nvPr/>
        </p:nvGrpSpPr>
        <p:grpSpPr>
          <a:xfrm>
            <a:off x="2866335" y="4231832"/>
            <a:ext cx="4425355" cy="369618"/>
            <a:chOff x="315785" y="3153075"/>
            <a:chExt cx="4425355" cy="369618"/>
          </a:xfrm>
        </p:grpSpPr>
        <p:sp>
          <p:nvSpPr>
            <p:cNvPr id="92" name="Google Shape;92;p13"/>
            <p:cNvSpPr txBox="1"/>
            <p:nvPr/>
          </p:nvSpPr>
          <p:spPr>
            <a:xfrm>
              <a:off x="601740" y="3183993"/>
              <a:ext cx="4139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800">
                  <a:solidFill>
                    <a:srgbClr val="4C4D5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Developed a reporting tool using Excel to track key customer service metrics,    </a:t>
              </a:r>
              <a:endParaRPr sz="800">
                <a:solidFill>
                  <a:srgbClr val="4C4D53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indent="0" lvl="0" marL="0" rtl="0" algn="l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4C4D5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leading to a 15% increase in customer satisfaction scores.</a:t>
              </a:r>
              <a:endParaRPr sz="800">
                <a:solidFill>
                  <a:srgbClr val="4C4D53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93" name="Google Shape;93;p13"/>
            <p:cNvSpPr txBox="1"/>
            <p:nvPr/>
          </p:nvSpPr>
          <p:spPr>
            <a:xfrm>
              <a:off x="315785" y="3153075"/>
              <a:ext cx="217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4C4D53"/>
                  </a:solidFill>
                  <a:latin typeface="Poppins Black"/>
                  <a:ea typeface="Poppins Black"/>
                  <a:cs typeface="Poppins Black"/>
                  <a:sym typeface="Poppins Black"/>
                </a:rPr>
                <a:t>•</a:t>
              </a:r>
              <a:endParaRPr sz="1200">
                <a:solidFill>
                  <a:srgbClr val="4C4D53"/>
                </a:solidFill>
                <a:latin typeface="Poppins Black"/>
                <a:ea typeface="Poppins Black"/>
                <a:cs typeface="Poppins Black"/>
                <a:sym typeface="Poppins Black"/>
              </a:endParaRPr>
            </a:p>
          </p:txBody>
        </p:sp>
      </p:grpSp>
      <p:grpSp>
        <p:nvGrpSpPr>
          <p:cNvPr id="94" name="Google Shape;94;p13"/>
          <p:cNvGrpSpPr/>
          <p:nvPr/>
        </p:nvGrpSpPr>
        <p:grpSpPr>
          <a:xfrm>
            <a:off x="2866335" y="4663335"/>
            <a:ext cx="4425355" cy="184800"/>
            <a:chOff x="315785" y="3153075"/>
            <a:chExt cx="4425355" cy="184800"/>
          </a:xfrm>
        </p:grpSpPr>
        <p:sp>
          <p:nvSpPr>
            <p:cNvPr id="95" name="Google Shape;95;p13"/>
            <p:cNvSpPr txBox="1"/>
            <p:nvPr/>
          </p:nvSpPr>
          <p:spPr>
            <a:xfrm>
              <a:off x="601740" y="3183990"/>
              <a:ext cx="41394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4C4D5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Co-led a project to implement CRM software, training a team of 20 employees.</a:t>
              </a:r>
              <a:endParaRPr sz="800">
                <a:solidFill>
                  <a:srgbClr val="4C4D53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315785" y="3153075"/>
              <a:ext cx="217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4C4D53"/>
                  </a:solidFill>
                  <a:latin typeface="Poppins Black"/>
                  <a:ea typeface="Poppins Black"/>
                  <a:cs typeface="Poppins Black"/>
                  <a:sym typeface="Poppins Black"/>
                </a:rPr>
                <a:t>•</a:t>
              </a:r>
              <a:endParaRPr sz="1200">
                <a:solidFill>
                  <a:srgbClr val="4C4D53"/>
                </a:solidFill>
                <a:latin typeface="Poppins Black"/>
                <a:ea typeface="Poppins Black"/>
                <a:cs typeface="Poppins Black"/>
                <a:sym typeface="Poppins Black"/>
              </a:endParaRPr>
            </a:p>
          </p:txBody>
        </p:sp>
      </p:grpSp>
      <p:sp>
        <p:nvSpPr>
          <p:cNvPr id="97" name="Google Shape;97;p13"/>
          <p:cNvSpPr txBox="1"/>
          <p:nvPr/>
        </p:nvSpPr>
        <p:spPr>
          <a:xfrm>
            <a:off x="2866329" y="5134963"/>
            <a:ext cx="27057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>
                <a:solidFill>
                  <a:srgbClr val="4C4D5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INTERN </a:t>
            </a:r>
            <a:r>
              <a:rPr lang="uk" sz="800">
                <a:solidFill>
                  <a:srgbClr val="4C4D5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-</a:t>
            </a:r>
            <a:r>
              <a:rPr lang="uk" sz="800">
                <a:solidFill>
                  <a:srgbClr val="4C4D5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DATA ANALYTICS</a:t>
            </a:r>
            <a:endParaRPr sz="800">
              <a:solidFill>
                <a:srgbClr val="4C4D53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2866331" y="5350713"/>
            <a:ext cx="26418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>
                <a:solidFill>
                  <a:srgbClr val="4C4D53"/>
                </a:solidFill>
                <a:latin typeface="Poppins Light"/>
                <a:ea typeface="Poppins Light"/>
                <a:cs typeface="Poppins Light"/>
                <a:sym typeface="Poppins Light"/>
              </a:rPr>
              <a:t>AnalyzeIt Consulting | 01/2022 - 06/2022</a:t>
            </a:r>
            <a:endParaRPr sz="800">
              <a:solidFill>
                <a:srgbClr val="4C4D53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99" name="Google Shape;99;p13"/>
          <p:cNvGrpSpPr/>
          <p:nvPr/>
        </p:nvGrpSpPr>
        <p:grpSpPr>
          <a:xfrm>
            <a:off x="2866335" y="5751317"/>
            <a:ext cx="4425355" cy="184800"/>
            <a:chOff x="315785" y="3153075"/>
            <a:chExt cx="4425355" cy="184800"/>
          </a:xfrm>
        </p:grpSpPr>
        <p:sp>
          <p:nvSpPr>
            <p:cNvPr id="100" name="Google Shape;100;p13"/>
            <p:cNvSpPr txBox="1"/>
            <p:nvPr/>
          </p:nvSpPr>
          <p:spPr>
            <a:xfrm>
              <a:off x="601740" y="3183996"/>
              <a:ext cx="41394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4C4D5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Cleaned and analyzed client datasets to identify trends and anomalies.</a:t>
              </a:r>
              <a:endParaRPr sz="800">
                <a:solidFill>
                  <a:srgbClr val="4C4D53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101" name="Google Shape;101;p13"/>
            <p:cNvSpPr txBox="1"/>
            <p:nvPr/>
          </p:nvSpPr>
          <p:spPr>
            <a:xfrm>
              <a:off x="315785" y="3153075"/>
              <a:ext cx="217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4C4D53"/>
                  </a:solidFill>
                  <a:latin typeface="Poppins Black"/>
                  <a:ea typeface="Poppins Black"/>
                  <a:cs typeface="Poppins Black"/>
                  <a:sym typeface="Poppins Black"/>
                </a:rPr>
                <a:t>•</a:t>
              </a:r>
              <a:endParaRPr sz="1200">
                <a:solidFill>
                  <a:srgbClr val="4C4D53"/>
                </a:solidFill>
                <a:latin typeface="Poppins Black"/>
                <a:ea typeface="Poppins Black"/>
                <a:cs typeface="Poppins Black"/>
                <a:sym typeface="Poppins Black"/>
              </a:endParaRPr>
            </a:p>
          </p:txBody>
        </p:sp>
      </p:grpSp>
      <p:grpSp>
        <p:nvGrpSpPr>
          <p:cNvPr id="102" name="Google Shape;102;p13"/>
          <p:cNvGrpSpPr/>
          <p:nvPr/>
        </p:nvGrpSpPr>
        <p:grpSpPr>
          <a:xfrm>
            <a:off x="2866335" y="6395295"/>
            <a:ext cx="4425355" cy="184800"/>
            <a:chOff x="315785" y="3153075"/>
            <a:chExt cx="4425355" cy="184800"/>
          </a:xfrm>
        </p:grpSpPr>
        <p:sp>
          <p:nvSpPr>
            <p:cNvPr id="103" name="Google Shape;103;p13"/>
            <p:cNvSpPr txBox="1"/>
            <p:nvPr/>
          </p:nvSpPr>
          <p:spPr>
            <a:xfrm>
              <a:off x="601740" y="3183990"/>
              <a:ext cx="41394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4C4D5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Contributed to data pipeline automation, reducing manual work by 30%.</a:t>
              </a:r>
              <a:endParaRPr sz="800">
                <a:solidFill>
                  <a:srgbClr val="4C4D53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104" name="Google Shape;104;p13"/>
            <p:cNvSpPr txBox="1"/>
            <p:nvPr/>
          </p:nvSpPr>
          <p:spPr>
            <a:xfrm>
              <a:off x="315785" y="3153075"/>
              <a:ext cx="217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4C4D53"/>
                  </a:solidFill>
                  <a:latin typeface="Poppins Black"/>
                  <a:ea typeface="Poppins Black"/>
                  <a:cs typeface="Poppins Black"/>
                  <a:sym typeface="Poppins Black"/>
                </a:rPr>
                <a:t>•</a:t>
              </a:r>
              <a:endParaRPr sz="1200">
                <a:solidFill>
                  <a:srgbClr val="4C4D53"/>
                </a:solidFill>
                <a:latin typeface="Poppins Black"/>
                <a:ea typeface="Poppins Black"/>
                <a:cs typeface="Poppins Black"/>
                <a:sym typeface="Poppins Black"/>
              </a:endParaRPr>
            </a:p>
          </p:txBody>
        </p:sp>
      </p:grpSp>
      <p:grpSp>
        <p:nvGrpSpPr>
          <p:cNvPr id="105" name="Google Shape;105;p13"/>
          <p:cNvGrpSpPr/>
          <p:nvPr/>
        </p:nvGrpSpPr>
        <p:grpSpPr>
          <a:xfrm>
            <a:off x="2866335" y="5964788"/>
            <a:ext cx="4425355" cy="369618"/>
            <a:chOff x="315785" y="3153075"/>
            <a:chExt cx="4425355" cy="369618"/>
          </a:xfrm>
        </p:grpSpPr>
        <p:sp>
          <p:nvSpPr>
            <p:cNvPr id="106" name="Google Shape;106;p13"/>
            <p:cNvSpPr txBox="1"/>
            <p:nvPr/>
          </p:nvSpPr>
          <p:spPr>
            <a:xfrm>
              <a:off x="601740" y="3183993"/>
              <a:ext cx="4139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4C4D5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Prepared visual reports for team presentations, earning praise for clarity and  </a:t>
              </a:r>
              <a:endParaRPr sz="800">
                <a:solidFill>
                  <a:srgbClr val="4C4D53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indent="0" lvl="0" marL="0" rtl="0" algn="l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4C4D5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precision.</a:t>
              </a:r>
              <a:endParaRPr sz="800">
                <a:solidFill>
                  <a:srgbClr val="4C4D53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107" name="Google Shape;107;p13"/>
            <p:cNvSpPr txBox="1"/>
            <p:nvPr/>
          </p:nvSpPr>
          <p:spPr>
            <a:xfrm>
              <a:off x="315785" y="3153075"/>
              <a:ext cx="217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4C4D53"/>
                  </a:solidFill>
                  <a:latin typeface="Poppins Black"/>
                  <a:ea typeface="Poppins Black"/>
                  <a:cs typeface="Poppins Black"/>
                  <a:sym typeface="Poppins Black"/>
                </a:rPr>
                <a:t>•</a:t>
              </a:r>
              <a:endParaRPr sz="1200">
                <a:solidFill>
                  <a:srgbClr val="4C4D53"/>
                </a:solidFill>
                <a:latin typeface="Poppins Black"/>
                <a:ea typeface="Poppins Black"/>
                <a:cs typeface="Poppins Black"/>
                <a:sym typeface="Poppins Black"/>
              </a:endParaRPr>
            </a:p>
          </p:txBody>
        </p:sp>
      </p:grpSp>
      <p:sp>
        <p:nvSpPr>
          <p:cNvPr id="108" name="Google Shape;108;p13"/>
          <p:cNvSpPr txBox="1"/>
          <p:nvPr/>
        </p:nvSpPr>
        <p:spPr>
          <a:xfrm>
            <a:off x="327703" y="5267796"/>
            <a:ext cx="18861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700">
                <a:solidFill>
                  <a:srgbClr val="4C4D53"/>
                </a:solidFill>
                <a:latin typeface="Poppins"/>
                <a:ea typeface="Poppins"/>
                <a:cs typeface="Poppins"/>
                <a:sym typeface="Poppins"/>
              </a:rPr>
              <a:t>Technical Skills</a:t>
            </a:r>
            <a:endParaRPr b="1" sz="1700">
              <a:solidFill>
                <a:srgbClr val="4C4D5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" name="Google Shape;109;p13"/>
          <p:cNvSpPr txBox="1"/>
          <p:nvPr/>
        </p:nvSpPr>
        <p:spPr>
          <a:xfrm>
            <a:off x="315776" y="5831975"/>
            <a:ext cx="18408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>
                <a:solidFill>
                  <a:srgbClr val="4C4D5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Data Cleaning &amp; Transformation</a:t>
            </a:r>
            <a:endParaRPr sz="800">
              <a:solidFill>
                <a:srgbClr val="4C4D5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10" name="Google Shape;110;p13"/>
          <p:cNvSpPr txBox="1"/>
          <p:nvPr/>
        </p:nvSpPr>
        <p:spPr>
          <a:xfrm>
            <a:off x="315776" y="6047725"/>
            <a:ext cx="18408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>
                <a:solidFill>
                  <a:srgbClr val="4C4D5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Statistical Analysis</a:t>
            </a:r>
            <a:endParaRPr sz="800">
              <a:solidFill>
                <a:srgbClr val="4C4D5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11" name="Google Shape;111;p13"/>
          <p:cNvSpPr txBox="1"/>
          <p:nvPr/>
        </p:nvSpPr>
        <p:spPr>
          <a:xfrm>
            <a:off x="315776" y="6263475"/>
            <a:ext cx="18408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>
                <a:solidFill>
                  <a:srgbClr val="4C4D5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Visualization (Tableau, Power BI)</a:t>
            </a:r>
            <a:endParaRPr sz="800">
              <a:solidFill>
                <a:srgbClr val="4C4D5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12" name="Google Shape;112;p13"/>
          <p:cNvSpPr txBox="1"/>
          <p:nvPr/>
        </p:nvSpPr>
        <p:spPr>
          <a:xfrm>
            <a:off x="315776" y="6479226"/>
            <a:ext cx="18408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>
                <a:solidFill>
                  <a:srgbClr val="4C4D5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Python (Pandas, NumPy)</a:t>
            </a:r>
            <a:endParaRPr sz="800">
              <a:solidFill>
                <a:srgbClr val="4C4D5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13" name="Google Shape;113;p13"/>
          <p:cNvSpPr txBox="1"/>
          <p:nvPr/>
        </p:nvSpPr>
        <p:spPr>
          <a:xfrm>
            <a:off x="315776" y="6694976"/>
            <a:ext cx="18408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>
                <a:solidFill>
                  <a:srgbClr val="4C4D5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SQL Query Writing</a:t>
            </a:r>
            <a:endParaRPr sz="800">
              <a:solidFill>
                <a:srgbClr val="4C4D5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14" name="Google Shape;114;p13"/>
          <p:cNvSpPr txBox="1"/>
          <p:nvPr/>
        </p:nvSpPr>
        <p:spPr>
          <a:xfrm>
            <a:off x="327703" y="7186090"/>
            <a:ext cx="18861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700">
                <a:solidFill>
                  <a:srgbClr val="4C4D53"/>
                </a:solidFill>
                <a:latin typeface="Poppins"/>
                <a:ea typeface="Poppins"/>
                <a:cs typeface="Poppins"/>
                <a:sym typeface="Poppins"/>
              </a:rPr>
              <a:t>Languages</a:t>
            </a:r>
            <a:endParaRPr b="1" sz="1700">
              <a:solidFill>
                <a:srgbClr val="4C4D5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15" name="Google Shape;115;p13"/>
          <p:cNvGrpSpPr/>
          <p:nvPr/>
        </p:nvGrpSpPr>
        <p:grpSpPr>
          <a:xfrm>
            <a:off x="315785" y="7719365"/>
            <a:ext cx="1957830" cy="184800"/>
            <a:chOff x="315785" y="3153075"/>
            <a:chExt cx="1957830" cy="184800"/>
          </a:xfrm>
        </p:grpSpPr>
        <p:sp>
          <p:nvSpPr>
            <p:cNvPr id="116" name="Google Shape;116;p13"/>
            <p:cNvSpPr txBox="1"/>
            <p:nvPr/>
          </p:nvSpPr>
          <p:spPr>
            <a:xfrm>
              <a:off x="601715" y="3183985"/>
              <a:ext cx="16719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4C4D5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English - Advanced</a:t>
              </a:r>
              <a:endParaRPr sz="800">
                <a:solidFill>
                  <a:srgbClr val="4C4D53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117" name="Google Shape;117;p13"/>
            <p:cNvSpPr txBox="1"/>
            <p:nvPr/>
          </p:nvSpPr>
          <p:spPr>
            <a:xfrm>
              <a:off x="315785" y="3153075"/>
              <a:ext cx="217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4C4D53"/>
                  </a:solidFill>
                  <a:latin typeface="Poppins Black"/>
                  <a:ea typeface="Poppins Black"/>
                  <a:cs typeface="Poppins Black"/>
                  <a:sym typeface="Poppins Black"/>
                </a:rPr>
                <a:t>•</a:t>
              </a:r>
              <a:endParaRPr sz="1200">
                <a:solidFill>
                  <a:srgbClr val="4C4D53"/>
                </a:solidFill>
                <a:latin typeface="Poppins Black"/>
                <a:ea typeface="Poppins Black"/>
                <a:cs typeface="Poppins Black"/>
                <a:sym typeface="Poppins Black"/>
              </a:endParaRPr>
            </a:p>
          </p:txBody>
        </p:sp>
      </p:grpSp>
      <p:grpSp>
        <p:nvGrpSpPr>
          <p:cNvPr id="118" name="Google Shape;118;p13"/>
          <p:cNvGrpSpPr/>
          <p:nvPr/>
        </p:nvGrpSpPr>
        <p:grpSpPr>
          <a:xfrm>
            <a:off x="315785" y="7935116"/>
            <a:ext cx="1957830" cy="184800"/>
            <a:chOff x="315785" y="3153075"/>
            <a:chExt cx="1957830" cy="184800"/>
          </a:xfrm>
        </p:grpSpPr>
        <p:sp>
          <p:nvSpPr>
            <p:cNvPr id="119" name="Google Shape;119;p13"/>
            <p:cNvSpPr txBox="1"/>
            <p:nvPr/>
          </p:nvSpPr>
          <p:spPr>
            <a:xfrm>
              <a:off x="601715" y="3183985"/>
              <a:ext cx="16719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4C4D5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German - Intermediate</a:t>
              </a:r>
              <a:endParaRPr sz="800">
                <a:solidFill>
                  <a:srgbClr val="4C4D53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120" name="Google Shape;120;p13"/>
            <p:cNvSpPr txBox="1"/>
            <p:nvPr/>
          </p:nvSpPr>
          <p:spPr>
            <a:xfrm>
              <a:off x="315785" y="3153075"/>
              <a:ext cx="217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4C4D53"/>
                  </a:solidFill>
                  <a:latin typeface="Poppins Black"/>
                  <a:ea typeface="Poppins Black"/>
                  <a:cs typeface="Poppins Black"/>
                  <a:sym typeface="Poppins Black"/>
                </a:rPr>
                <a:t>•</a:t>
              </a:r>
              <a:endParaRPr sz="1200">
                <a:solidFill>
                  <a:srgbClr val="4C4D53"/>
                </a:solidFill>
                <a:latin typeface="Poppins Black"/>
                <a:ea typeface="Poppins Black"/>
                <a:cs typeface="Poppins Black"/>
                <a:sym typeface="Poppins Black"/>
              </a:endParaRPr>
            </a:p>
          </p:txBody>
        </p:sp>
      </p:grpSp>
      <p:grpSp>
        <p:nvGrpSpPr>
          <p:cNvPr id="121" name="Google Shape;121;p13"/>
          <p:cNvGrpSpPr/>
          <p:nvPr/>
        </p:nvGrpSpPr>
        <p:grpSpPr>
          <a:xfrm>
            <a:off x="315785" y="8150868"/>
            <a:ext cx="1957830" cy="184800"/>
            <a:chOff x="315785" y="3153075"/>
            <a:chExt cx="1957830" cy="184800"/>
          </a:xfrm>
        </p:grpSpPr>
        <p:sp>
          <p:nvSpPr>
            <p:cNvPr id="122" name="Google Shape;122;p13"/>
            <p:cNvSpPr txBox="1"/>
            <p:nvPr/>
          </p:nvSpPr>
          <p:spPr>
            <a:xfrm>
              <a:off x="601715" y="3183985"/>
              <a:ext cx="16719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4C4D5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French - Basic</a:t>
              </a:r>
              <a:endParaRPr sz="800">
                <a:solidFill>
                  <a:srgbClr val="4C4D53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123" name="Google Shape;123;p13"/>
            <p:cNvSpPr txBox="1"/>
            <p:nvPr/>
          </p:nvSpPr>
          <p:spPr>
            <a:xfrm>
              <a:off x="315785" y="3153075"/>
              <a:ext cx="217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4C4D53"/>
                  </a:solidFill>
                  <a:latin typeface="Poppins Black"/>
                  <a:ea typeface="Poppins Black"/>
                  <a:cs typeface="Poppins Black"/>
                  <a:sym typeface="Poppins Black"/>
                </a:rPr>
                <a:t>•</a:t>
              </a:r>
              <a:endParaRPr sz="1200">
                <a:solidFill>
                  <a:srgbClr val="4C4D53"/>
                </a:solidFill>
                <a:latin typeface="Poppins Black"/>
                <a:ea typeface="Poppins Black"/>
                <a:cs typeface="Poppins Black"/>
                <a:sym typeface="Poppins Black"/>
              </a:endParaRPr>
            </a:p>
          </p:txBody>
        </p:sp>
      </p:grpSp>
      <p:grpSp>
        <p:nvGrpSpPr>
          <p:cNvPr id="124" name="Google Shape;124;p13"/>
          <p:cNvGrpSpPr/>
          <p:nvPr/>
        </p:nvGrpSpPr>
        <p:grpSpPr>
          <a:xfrm>
            <a:off x="315785" y="8366619"/>
            <a:ext cx="1957830" cy="184800"/>
            <a:chOff x="315785" y="3153075"/>
            <a:chExt cx="1957830" cy="184800"/>
          </a:xfrm>
        </p:grpSpPr>
        <p:sp>
          <p:nvSpPr>
            <p:cNvPr id="125" name="Google Shape;125;p13"/>
            <p:cNvSpPr txBox="1"/>
            <p:nvPr/>
          </p:nvSpPr>
          <p:spPr>
            <a:xfrm>
              <a:off x="601715" y="3183985"/>
              <a:ext cx="16719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4C4D5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Spanish - Basic</a:t>
              </a:r>
              <a:endParaRPr sz="800">
                <a:solidFill>
                  <a:srgbClr val="4C4D53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126" name="Google Shape;126;p13"/>
            <p:cNvSpPr txBox="1"/>
            <p:nvPr/>
          </p:nvSpPr>
          <p:spPr>
            <a:xfrm>
              <a:off x="315785" y="3153075"/>
              <a:ext cx="217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4C4D53"/>
                  </a:solidFill>
                  <a:latin typeface="Poppins Black"/>
                  <a:ea typeface="Poppins Black"/>
                  <a:cs typeface="Poppins Black"/>
                  <a:sym typeface="Poppins Black"/>
                </a:rPr>
                <a:t>•</a:t>
              </a:r>
              <a:endParaRPr sz="1200">
                <a:solidFill>
                  <a:srgbClr val="4C4D53"/>
                </a:solidFill>
                <a:latin typeface="Poppins Black"/>
                <a:ea typeface="Poppins Black"/>
                <a:cs typeface="Poppins Black"/>
                <a:sym typeface="Poppins Black"/>
              </a:endParaRPr>
            </a:p>
          </p:txBody>
        </p:sp>
      </p:grpSp>
      <p:sp>
        <p:nvSpPr>
          <p:cNvPr id="127" name="Google Shape;127;p13"/>
          <p:cNvSpPr txBox="1"/>
          <p:nvPr/>
        </p:nvSpPr>
        <p:spPr>
          <a:xfrm>
            <a:off x="327703" y="8916834"/>
            <a:ext cx="18861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700">
                <a:solidFill>
                  <a:srgbClr val="4C4D53"/>
                </a:solidFill>
                <a:latin typeface="Poppins"/>
                <a:ea typeface="Poppins"/>
                <a:cs typeface="Poppins"/>
                <a:sym typeface="Poppins"/>
              </a:rPr>
              <a:t>Interests</a:t>
            </a:r>
            <a:endParaRPr b="1" sz="1700">
              <a:solidFill>
                <a:srgbClr val="4C4D5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" name="Google Shape;128;p13"/>
          <p:cNvSpPr txBox="1"/>
          <p:nvPr/>
        </p:nvSpPr>
        <p:spPr>
          <a:xfrm>
            <a:off x="327701" y="9481025"/>
            <a:ext cx="1809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>
                <a:solidFill>
                  <a:srgbClr val="4C4D5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Data Visualization Techniques</a:t>
            </a:r>
            <a:endParaRPr sz="800">
              <a:solidFill>
                <a:srgbClr val="4C4D5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29" name="Google Shape;129;p13"/>
          <p:cNvSpPr txBox="1"/>
          <p:nvPr/>
        </p:nvSpPr>
        <p:spPr>
          <a:xfrm>
            <a:off x="327701" y="9696775"/>
            <a:ext cx="1809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>
                <a:solidFill>
                  <a:srgbClr val="4C4D5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AI and Machine Learning</a:t>
            </a:r>
            <a:endParaRPr sz="800">
              <a:solidFill>
                <a:srgbClr val="4C4D5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30" name="Google Shape;130;p13"/>
          <p:cNvSpPr txBox="1"/>
          <p:nvPr/>
        </p:nvSpPr>
        <p:spPr>
          <a:xfrm>
            <a:off x="327701" y="9912526"/>
            <a:ext cx="1809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>
                <a:solidFill>
                  <a:srgbClr val="4C4D5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Hiking and Outdoor Adventures</a:t>
            </a:r>
            <a:endParaRPr sz="800">
              <a:solidFill>
                <a:srgbClr val="4C4D5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31" name="Google Shape;131;p13"/>
          <p:cNvSpPr txBox="1"/>
          <p:nvPr/>
        </p:nvSpPr>
        <p:spPr>
          <a:xfrm>
            <a:off x="2878253" y="6969243"/>
            <a:ext cx="18861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700">
                <a:solidFill>
                  <a:srgbClr val="4C4D53"/>
                </a:solidFill>
                <a:latin typeface="Poppins"/>
                <a:ea typeface="Poppins"/>
                <a:cs typeface="Poppins"/>
                <a:sym typeface="Poppins"/>
              </a:rPr>
              <a:t>Certifications</a:t>
            </a:r>
            <a:endParaRPr b="1" sz="1700">
              <a:solidFill>
                <a:srgbClr val="4C4D5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2" name="Google Shape;132;p13"/>
          <p:cNvSpPr txBox="1"/>
          <p:nvPr/>
        </p:nvSpPr>
        <p:spPr>
          <a:xfrm>
            <a:off x="2878253" y="7533417"/>
            <a:ext cx="2141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>
                <a:solidFill>
                  <a:srgbClr val="4C4D5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Google Data Analytics Certificate</a:t>
            </a:r>
            <a:endParaRPr sz="800">
              <a:solidFill>
                <a:srgbClr val="4C4D5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33" name="Google Shape;133;p13"/>
          <p:cNvSpPr txBox="1"/>
          <p:nvPr/>
        </p:nvSpPr>
        <p:spPr>
          <a:xfrm>
            <a:off x="2878250" y="7749167"/>
            <a:ext cx="2141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>
                <a:solidFill>
                  <a:srgbClr val="4C4D5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Advanced SQL for Data Analysis   </a:t>
            </a:r>
            <a:endParaRPr sz="800">
              <a:solidFill>
                <a:srgbClr val="4C4D5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34" name="Google Shape;134;p13"/>
          <p:cNvSpPr txBox="1"/>
          <p:nvPr/>
        </p:nvSpPr>
        <p:spPr>
          <a:xfrm>
            <a:off x="2878250" y="7964942"/>
            <a:ext cx="2141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>
                <a:solidFill>
                  <a:srgbClr val="4C4D5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Excel for Business Analytics     </a:t>
            </a:r>
            <a:endParaRPr sz="800">
              <a:solidFill>
                <a:srgbClr val="4C4D5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35" name="Google Shape;135;p13"/>
          <p:cNvSpPr txBox="1"/>
          <p:nvPr/>
        </p:nvSpPr>
        <p:spPr>
          <a:xfrm>
            <a:off x="5687827" y="7533417"/>
            <a:ext cx="14202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>
                <a:solidFill>
                  <a:srgbClr val="4C4D53"/>
                </a:solidFill>
                <a:latin typeface="Poppins Light"/>
                <a:ea typeface="Poppins Light"/>
                <a:cs typeface="Poppins Light"/>
                <a:sym typeface="Poppins Light"/>
              </a:rPr>
              <a:t>Coursera, 06/2024</a:t>
            </a:r>
            <a:endParaRPr sz="800">
              <a:solidFill>
                <a:srgbClr val="4C4D53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36" name="Google Shape;136;p13"/>
          <p:cNvSpPr txBox="1"/>
          <p:nvPr/>
        </p:nvSpPr>
        <p:spPr>
          <a:xfrm>
            <a:off x="5687826" y="7749167"/>
            <a:ext cx="14202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>
                <a:solidFill>
                  <a:srgbClr val="4C4D53"/>
                </a:solidFill>
                <a:latin typeface="Poppins Light"/>
                <a:ea typeface="Poppins Light"/>
                <a:cs typeface="Poppins Light"/>
                <a:sym typeface="Poppins Light"/>
              </a:rPr>
              <a:t>  DataCamp, 09/2024</a:t>
            </a:r>
            <a:endParaRPr sz="800">
              <a:solidFill>
                <a:srgbClr val="4C4D53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37" name="Google Shape;137;p13"/>
          <p:cNvSpPr txBox="1"/>
          <p:nvPr/>
        </p:nvSpPr>
        <p:spPr>
          <a:xfrm>
            <a:off x="5687826" y="7964942"/>
            <a:ext cx="14202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>
                <a:solidFill>
                  <a:srgbClr val="4C4D53"/>
                </a:solidFill>
                <a:latin typeface="Poppins Light"/>
                <a:ea typeface="Poppins Light"/>
                <a:cs typeface="Poppins Light"/>
                <a:sym typeface="Poppins Light"/>
              </a:rPr>
              <a:t>   Udemy, 03/2023</a:t>
            </a:r>
            <a:endParaRPr sz="800">
              <a:solidFill>
                <a:srgbClr val="4C4D53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38" name="Google Shape;138;p13"/>
          <p:cNvSpPr txBox="1"/>
          <p:nvPr/>
        </p:nvSpPr>
        <p:spPr>
          <a:xfrm>
            <a:off x="2878253" y="8491263"/>
            <a:ext cx="18861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700">
                <a:solidFill>
                  <a:srgbClr val="4C4D53"/>
                </a:solidFill>
                <a:latin typeface="Poppins"/>
                <a:ea typeface="Poppins"/>
                <a:cs typeface="Poppins"/>
                <a:sym typeface="Poppins"/>
              </a:rPr>
              <a:t>Education</a:t>
            </a:r>
            <a:endParaRPr b="1" sz="1700">
              <a:solidFill>
                <a:srgbClr val="4C4D5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9" name="Google Shape;139;p13"/>
          <p:cNvSpPr txBox="1"/>
          <p:nvPr/>
        </p:nvSpPr>
        <p:spPr>
          <a:xfrm>
            <a:off x="2878249" y="9055450"/>
            <a:ext cx="26937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>
                <a:solidFill>
                  <a:srgbClr val="4C4D5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BA in Communications and Business Studies</a:t>
            </a:r>
            <a:endParaRPr sz="800">
              <a:solidFill>
                <a:srgbClr val="4C4D5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40" name="Google Shape;140;p13"/>
          <p:cNvSpPr txBox="1"/>
          <p:nvPr/>
        </p:nvSpPr>
        <p:spPr>
          <a:xfrm>
            <a:off x="2878250" y="9271188"/>
            <a:ext cx="2141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>
                <a:solidFill>
                  <a:srgbClr val="4C4D53"/>
                </a:solidFill>
                <a:latin typeface="Poppins Light"/>
                <a:ea typeface="Poppins Light"/>
                <a:cs typeface="Poppins Light"/>
                <a:sym typeface="Poppins Light"/>
              </a:rPr>
              <a:t>University of Leeds      </a:t>
            </a:r>
            <a:endParaRPr sz="800">
              <a:solidFill>
                <a:srgbClr val="4C4D53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41" name="Google Shape;141;p13"/>
          <p:cNvSpPr txBox="1"/>
          <p:nvPr/>
        </p:nvSpPr>
        <p:spPr>
          <a:xfrm>
            <a:off x="5687826" y="9271188"/>
            <a:ext cx="14202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>
                <a:solidFill>
                  <a:srgbClr val="4C4D53"/>
                </a:solidFill>
                <a:latin typeface="Poppins Light"/>
                <a:ea typeface="Poppins Light"/>
                <a:cs typeface="Poppins Light"/>
                <a:sym typeface="Poppins Light"/>
              </a:rPr>
              <a:t> 09/2018 - 06/2022</a:t>
            </a:r>
            <a:endParaRPr sz="800">
              <a:solidFill>
                <a:srgbClr val="4C4D53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42" name="Google Shape;142;p13"/>
          <p:cNvSpPr txBox="1"/>
          <p:nvPr/>
        </p:nvSpPr>
        <p:spPr>
          <a:xfrm>
            <a:off x="2878249" y="9696775"/>
            <a:ext cx="26937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>
                <a:solidFill>
                  <a:srgbClr val="4C4D5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MSc in Data Science</a:t>
            </a:r>
            <a:endParaRPr sz="800">
              <a:solidFill>
                <a:srgbClr val="4C4D5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43" name="Google Shape;143;p13"/>
          <p:cNvSpPr txBox="1"/>
          <p:nvPr/>
        </p:nvSpPr>
        <p:spPr>
          <a:xfrm>
            <a:off x="2878250" y="9912513"/>
            <a:ext cx="2141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>
                <a:solidFill>
                  <a:srgbClr val="4C4D53"/>
                </a:solidFill>
                <a:latin typeface="Poppins Light"/>
                <a:ea typeface="Poppins Light"/>
                <a:cs typeface="Poppins Light"/>
                <a:sym typeface="Poppins Light"/>
              </a:rPr>
              <a:t>University College London (UCL)   </a:t>
            </a:r>
            <a:endParaRPr sz="800">
              <a:solidFill>
                <a:srgbClr val="4C4D53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44" name="Google Shape;144;p13"/>
          <p:cNvSpPr txBox="1"/>
          <p:nvPr/>
        </p:nvSpPr>
        <p:spPr>
          <a:xfrm>
            <a:off x="5687826" y="9912513"/>
            <a:ext cx="14202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>
                <a:solidFill>
                  <a:srgbClr val="4C4D53"/>
                </a:solidFill>
                <a:latin typeface="Poppins Light"/>
                <a:ea typeface="Poppins Light"/>
                <a:cs typeface="Poppins Light"/>
                <a:sym typeface="Poppins Light"/>
              </a:rPr>
              <a:t>    09/2023 - 09/2025</a:t>
            </a:r>
            <a:endParaRPr sz="800">
              <a:solidFill>
                <a:srgbClr val="4C4D53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