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10692000" cx="7560000"/>
  <p:notesSz cx="6858000" cy="9144000"/>
  <p:embeddedFontLst>
    <p:embeddedFont>
      <p:font typeface="Rubik"/>
      <p:regular r:id="rId7"/>
      <p:bold r:id="rId8"/>
      <p:italic r:id="rId9"/>
      <p:boldItalic r:id="rId10"/>
    </p:embeddedFont>
    <p:embeddedFont>
      <p:font typeface="Open Sans"/>
      <p:regular r:id="rId11"/>
      <p:bold r:id="rId12"/>
      <p:italic r:id="rId13"/>
      <p:boldItalic r:id="rId1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368">
          <p15:clr>
            <a:srgbClr val="A4A3A4"/>
          </p15:clr>
        </p15:guide>
        <p15:guide id="2" pos="2268">
          <p15:clr>
            <a:srgbClr val="A4A3A4"/>
          </p15:clr>
        </p15:guide>
        <p15:guide id="3" pos="340">
          <p15:clr>
            <a:srgbClr val="9AA0A6"/>
          </p15:clr>
        </p15:guide>
        <p15:guide id="4" pos="4422">
          <p15:clr>
            <a:srgbClr val="9AA0A6"/>
          </p15:clr>
        </p15:guide>
        <p15:guide id="5" pos="227">
          <p15:clr>
            <a:srgbClr val="9AA0A6"/>
          </p15:clr>
        </p15:guide>
        <p15:guide id="6" orient="horz" pos="454">
          <p15:clr>
            <a:srgbClr val="9AA0A6"/>
          </p15:clr>
        </p15:guide>
        <p15:guide id="7" pos="4252">
          <p15:clr>
            <a:srgbClr val="9AA0A6"/>
          </p15:clr>
        </p15:guide>
        <p15:guide id="8" orient="horz" pos="6282">
          <p15:clr>
            <a:srgbClr val="9AA0A6"/>
          </p15:clr>
        </p15:guide>
        <p15:guide id="9" orient="horz" pos="1474">
          <p15:clr>
            <a:srgbClr val="9AA0A6"/>
          </p15:clr>
        </p15:guide>
        <p15:guide id="10" pos="680">
          <p15:clr>
            <a:srgbClr val="9AA0A6"/>
          </p15:clr>
        </p15:guide>
        <p15:guide id="11" orient="horz" pos="227">
          <p15:clr>
            <a:srgbClr val="9AA0A6"/>
          </p15:clr>
        </p15:guide>
        <p15:guide id="12" pos="4535">
          <p15:clr>
            <a:srgbClr val="9AA0A6"/>
          </p15:clr>
        </p15:guide>
        <p15:guide id="13" orient="horz" pos="6508">
          <p15:clr>
            <a:srgbClr val="9AA0A6"/>
          </p15:clr>
        </p15:guide>
        <p15:guide id="14" pos="23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368" orient="horz"/>
        <p:guide pos="2268"/>
        <p:guide pos="340"/>
        <p:guide pos="4422"/>
        <p:guide pos="227"/>
        <p:guide pos="454" orient="horz"/>
        <p:guide pos="4252"/>
        <p:guide pos="6282" orient="horz"/>
        <p:guide pos="1474" orient="horz"/>
        <p:guide pos="680"/>
        <p:guide pos="227" orient="horz"/>
        <p:guide pos="4535"/>
        <p:guide pos="6508" orient="horz"/>
        <p:guide pos="2381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OpenSans-regular.fntdata"/><Relationship Id="rId10" Type="http://schemas.openxmlformats.org/officeDocument/2006/relationships/font" Target="fonts/Rubik-boldItalic.fntdata"/><Relationship Id="rId13" Type="http://schemas.openxmlformats.org/officeDocument/2006/relationships/font" Target="fonts/OpenSans-italic.fntdata"/><Relationship Id="rId12" Type="http://schemas.openxmlformats.org/officeDocument/2006/relationships/font" Target="fonts/OpenSans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Rubik-italic.fntdata"/><Relationship Id="rId14" Type="http://schemas.openxmlformats.org/officeDocument/2006/relationships/font" Target="fonts/OpenSans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font" Target="fonts/Rubik-regular.fntdata"/><Relationship Id="rId8" Type="http://schemas.openxmlformats.org/officeDocument/2006/relationships/font" Target="fonts/Rubik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257712" y="1547778"/>
            <a:ext cx="7044600" cy="426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257705" y="5891409"/>
            <a:ext cx="7044600" cy="164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257705" y="2299346"/>
            <a:ext cx="7044600" cy="408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257705" y="6552657"/>
            <a:ext cx="7044600" cy="27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257705" y="4471058"/>
            <a:ext cx="7044600" cy="174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257705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3995291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257705" y="1154948"/>
            <a:ext cx="2321700" cy="1570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257705" y="2888617"/>
            <a:ext cx="2321700" cy="66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05325" y="935745"/>
            <a:ext cx="5264700" cy="850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780000" y="-260"/>
            <a:ext cx="3780000" cy="10692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19508" y="2563450"/>
            <a:ext cx="3344400" cy="308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19508" y="5826865"/>
            <a:ext cx="3344400" cy="256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083839" y="1505164"/>
            <a:ext cx="3172200" cy="768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257705" y="8794266"/>
            <a:ext cx="4959600" cy="125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</a:blip>
          <a:srcRect b="0" l="23481" r="23487" t="0"/>
          <a:stretch/>
        </p:blipFill>
        <p:spPr>
          <a:xfrm>
            <a:off x="0" y="0"/>
            <a:ext cx="7560000" cy="106920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/>
          <p:nvPr/>
        </p:nvSpPr>
        <p:spPr>
          <a:xfrm>
            <a:off x="360000" y="360000"/>
            <a:ext cx="6840000" cy="99720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57175" rotWithShape="0" algn="bl" dir="5400000" dist="7620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" name="Google Shape;56;p13"/>
          <p:cNvSpPr/>
          <p:nvPr/>
        </p:nvSpPr>
        <p:spPr>
          <a:xfrm>
            <a:off x="540000" y="526200"/>
            <a:ext cx="6480000" cy="1813800"/>
          </a:xfrm>
          <a:prstGeom prst="rect">
            <a:avLst/>
          </a:prstGeom>
          <a:solidFill>
            <a:srgbClr val="56757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7" name="Google Shape;57;p13"/>
          <p:cNvGrpSpPr/>
          <p:nvPr/>
        </p:nvGrpSpPr>
        <p:grpSpPr>
          <a:xfrm>
            <a:off x="718050" y="938061"/>
            <a:ext cx="4438800" cy="1000575"/>
            <a:chOff x="718050" y="526200"/>
            <a:chExt cx="4438800" cy="1000575"/>
          </a:xfrm>
        </p:grpSpPr>
        <p:sp>
          <p:nvSpPr>
            <p:cNvPr id="58" name="Google Shape;58;p13"/>
            <p:cNvSpPr txBox="1"/>
            <p:nvPr/>
          </p:nvSpPr>
          <p:spPr>
            <a:xfrm>
              <a:off x="718050" y="526200"/>
              <a:ext cx="4438800" cy="80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4000">
                  <a:solidFill>
                    <a:schemeClr val="lt1"/>
                  </a:solidFill>
                  <a:latin typeface="Rubik"/>
                  <a:ea typeface="Rubik"/>
                  <a:cs typeface="Rubik"/>
                  <a:sym typeface="Rubik"/>
                </a:rPr>
                <a:t>GIOVANNI CRONA</a:t>
              </a:r>
              <a:endParaRPr sz="4000">
                <a:solidFill>
                  <a:schemeClr val="lt1"/>
                </a:solidFill>
                <a:latin typeface="Rubik"/>
                <a:ea typeface="Rubik"/>
                <a:cs typeface="Rubik"/>
                <a:sym typeface="Rubik"/>
              </a:endParaRPr>
            </a:p>
          </p:txBody>
        </p:sp>
        <p:sp>
          <p:nvSpPr>
            <p:cNvPr id="59" name="Google Shape;59;p13"/>
            <p:cNvSpPr txBox="1"/>
            <p:nvPr/>
          </p:nvSpPr>
          <p:spPr>
            <a:xfrm>
              <a:off x="1827750" y="1126575"/>
              <a:ext cx="22194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rPr>
                <a:t>HIGH SCHOOL STUDENT</a:t>
              </a:r>
              <a:endParaRPr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pic>
        <p:nvPicPr>
          <p:cNvPr id="60" name="Google Shape;60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03364" y="718348"/>
            <a:ext cx="1446636" cy="14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3"/>
          <p:cNvSpPr/>
          <p:nvPr/>
        </p:nvSpPr>
        <p:spPr>
          <a:xfrm>
            <a:off x="542925" y="2609850"/>
            <a:ext cx="3057000" cy="333300"/>
          </a:xfrm>
          <a:prstGeom prst="rect">
            <a:avLst/>
          </a:prstGeom>
          <a:solidFill>
            <a:srgbClr val="A1C1B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p13"/>
          <p:cNvSpPr txBox="1"/>
          <p:nvPr/>
        </p:nvSpPr>
        <p:spPr>
          <a:xfrm>
            <a:off x="540000" y="2581275"/>
            <a:ext cx="3057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Rubik"/>
                <a:ea typeface="Rubik"/>
                <a:cs typeface="Rubik"/>
                <a:sym typeface="Rubik"/>
              </a:rPr>
              <a:t>MAIN OBJECTIVE</a:t>
            </a:r>
            <a:endParaRPr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63" name="Google Shape;63;p13"/>
          <p:cNvSpPr txBox="1"/>
          <p:nvPr/>
        </p:nvSpPr>
        <p:spPr>
          <a:xfrm>
            <a:off x="523875" y="2943150"/>
            <a:ext cx="3057000" cy="100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latin typeface="Open Sans"/>
                <a:ea typeface="Open Sans"/>
                <a:cs typeface="Open Sans"/>
                <a:sym typeface="Open Sans"/>
              </a:rPr>
              <a:t>I am currently a senior high school student who hopes to obtain a full academic scholarship that can help me financially in the coming school year.</a:t>
            </a:r>
            <a:endParaRPr sz="12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4" name="Google Shape;64;p13"/>
          <p:cNvSpPr/>
          <p:nvPr/>
        </p:nvSpPr>
        <p:spPr>
          <a:xfrm>
            <a:off x="542925" y="4047525"/>
            <a:ext cx="3057000" cy="333300"/>
          </a:xfrm>
          <a:prstGeom prst="rect">
            <a:avLst/>
          </a:prstGeom>
          <a:solidFill>
            <a:srgbClr val="A1C1B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" name="Google Shape;65;p13"/>
          <p:cNvSpPr txBox="1"/>
          <p:nvPr/>
        </p:nvSpPr>
        <p:spPr>
          <a:xfrm>
            <a:off x="540000" y="4018950"/>
            <a:ext cx="3057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Rubik"/>
                <a:ea typeface="Rubik"/>
                <a:cs typeface="Rubik"/>
                <a:sym typeface="Rubik"/>
              </a:rPr>
              <a:t>ACCOMPLISHMENTS</a:t>
            </a:r>
            <a:endParaRPr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66" name="Google Shape;66;p13"/>
          <p:cNvSpPr txBox="1"/>
          <p:nvPr/>
        </p:nvSpPr>
        <p:spPr>
          <a:xfrm>
            <a:off x="381000" y="4380825"/>
            <a:ext cx="3199800" cy="164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166201" lvl="0" marL="360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●"/>
            </a:pPr>
            <a:r>
              <a:rPr lang="ru" sz="1200">
                <a:latin typeface="Open Sans"/>
                <a:ea typeface="Open Sans"/>
                <a:cs typeface="Open Sans"/>
                <a:sym typeface="Open Sans"/>
              </a:rPr>
              <a:t>4.0 GPA</a:t>
            </a:r>
            <a:endParaRPr sz="1200">
              <a:latin typeface="Open Sans"/>
              <a:ea typeface="Open Sans"/>
              <a:cs typeface="Open Sans"/>
              <a:sym typeface="Open Sans"/>
            </a:endParaRPr>
          </a:p>
          <a:p>
            <a:pPr indent="-166201" lvl="0" marL="360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●"/>
            </a:pPr>
            <a:r>
              <a:rPr lang="ru" sz="1200">
                <a:latin typeface="Open Sans"/>
                <a:ea typeface="Open Sans"/>
                <a:cs typeface="Open Sans"/>
                <a:sym typeface="Open Sans"/>
              </a:rPr>
              <a:t>4 Academic Awards</a:t>
            </a:r>
            <a:endParaRPr sz="1200">
              <a:latin typeface="Open Sans"/>
              <a:ea typeface="Open Sans"/>
              <a:cs typeface="Open Sans"/>
              <a:sym typeface="Open Sans"/>
            </a:endParaRPr>
          </a:p>
          <a:p>
            <a:pPr indent="-166201" lvl="0" marL="360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●"/>
            </a:pPr>
            <a:r>
              <a:rPr lang="ru" sz="1200">
                <a:latin typeface="Open Sans"/>
                <a:ea typeface="Open Sans"/>
                <a:cs typeface="Open Sans"/>
                <a:sym typeface="Open Sans"/>
              </a:rPr>
              <a:t>2 Sports Awards</a:t>
            </a:r>
            <a:endParaRPr sz="1200">
              <a:latin typeface="Open Sans"/>
              <a:ea typeface="Open Sans"/>
              <a:cs typeface="Open Sans"/>
              <a:sym typeface="Open Sans"/>
            </a:endParaRPr>
          </a:p>
          <a:p>
            <a:pPr indent="-166201" lvl="0" marL="360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●"/>
            </a:pPr>
            <a:r>
              <a:rPr lang="ru" sz="1200">
                <a:latin typeface="Open Sans"/>
                <a:ea typeface="Open Sans"/>
                <a:cs typeface="Open Sans"/>
                <a:sym typeface="Open Sans"/>
              </a:rPr>
              <a:t>Head Organizer, The Beechtown Scholarship Foundation</a:t>
            </a:r>
            <a:endParaRPr sz="1200">
              <a:latin typeface="Open Sans"/>
              <a:ea typeface="Open Sans"/>
              <a:cs typeface="Open Sans"/>
              <a:sym typeface="Open Sans"/>
            </a:endParaRPr>
          </a:p>
          <a:p>
            <a:pPr indent="-166201" lvl="0" marL="360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●"/>
            </a:pPr>
            <a:r>
              <a:rPr lang="ru" sz="1200">
                <a:latin typeface="Open Sans"/>
                <a:ea typeface="Open Sans"/>
                <a:cs typeface="Open Sans"/>
                <a:sym typeface="Open Sans"/>
              </a:rPr>
              <a:t>Editor-in-Chief, The Official School Paper</a:t>
            </a:r>
            <a:endParaRPr sz="12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7" name="Google Shape;67;p13"/>
          <p:cNvSpPr/>
          <p:nvPr/>
        </p:nvSpPr>
        <p:spPr>
          <a:xfrm>
            <a:off x="542925" y="6129600"/>
            <a:ext cx="3057000" cy="333300"/>
          </a:xfrm>
          <a:prstGeom prst="rect">
            <a:avLst/>
          </a:prstGeom>
          <a:solidFill>
            <a:srgbClr val="A1C1B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13"/>
          <p:cNvSpPr txBox="1"/>
          <p:nvPr/>
        </p:nvSpPr>
        <p:spPr>
          <a:xfrm>
            <a:off x="540000" y="6101025"/>
            <a:ext cx="3057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Rubik"/>
                <a:ea typeface="Rubik"/>
                <a:cs typeface="Rubik"/>
                <a:sym typeface="Rubik"/>
              </a:rPr>
              <a:t>SKILLS AND ABILITIES</a:t>
            </a:r>
            <a:endParaRPr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69" name="Google Shape;69;p13"/>
          <p:cNvSpPr txBox="1"/>
          <p:nvPr/>
        </p:nvSpPr>
        <p:spPr>
          <a:xfrm>
            <a:off x="381000" y="6462900"/>
            <a:ext cx="3057000" cy="185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166201" lvl="0" marL="360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●"/>
            </a:pPr>
            <a:r>
              <a:rPr lang="ru" sz="1200">
                <a:latin typeface="Open Sans"/>
                <a:ea typeface="Open Sans"/>
                <a:cs typeface="Open Sans"/>
                <a:sym typeface="Open Sans"/>
              </a:rPr>
              <a:t>Literary Writing</a:t>
            </a:r>
            <a:endParaRPr sz="1200">
              <a:latin typeface="Open Sans"/>
              <a:ea typeface="Open Sans"/>
              <a:cs typeface="Open Sans"/>
              <a:sym typeface="Open Sans"/>
            </a:endParaRPr>
          </a:p>
          <a:p>
            <a:pPr indent="-166201" lvl="0" marL="360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●"/>
            </a:pPr>
            <a:r>
              <a:rPr lang="ru" sz="1200">
                <a:latin typeface="Open Sans"/>
                <a:ea typeface="Open Sans"/>
                <a:cs typeface="Open Sans"/>
                <a:sym typeface="Open Sans"/>
              </a:rPr>
              <a:t>Speed Reading</a:t>
            </a:r>
            <a:endParaRPr sz="1200">
              <a:latin typeface="Open Sans"/>
              <a:ea typeface="Open Sans"/>
              <a:cs typeface="Open Sans"/>
              <a:sym typeface="Open Sans"/>
            </a:endParaRPr>
          </a:p>
          <a:p>
            <a:pPr indent="-166201" lvl="0" marL="360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●"/>
            </a:pPr>
            <a:r>
              <a:rPr lang="ru" sz="1200">
                <a:latin typeface="Open Sans"/>
                <a:ea typeface="Open Sans"/>
                <a:cs typeface="Open Sans"/>
                <a:sym typeface="Open Sans"/>
              </a:rPr>
              <a:t>Public Speaking</a:t>
            </a:r>
            <a:endParaRPr sz="1200">
              <a:latin typeface="Open Sans"/>
              <a:ea typeface="Open Sans"/>
              <a:cs typeface="Open Sans"/>
              <a:sym typeface="Open Sans"/>
            </a:endParaRPr>
          </a:p>
          <a:p>
            <a:pPr indent="-166201" lvl="0" marL="360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●"/>
            </a:pPr>
            <a:r>
              <a:rPr lang="ru" sz="1200">
                <a:latin typeface="Open Sans"/>
                <a:ea typeface="Open Sans"/>
                <a:cs typeface="Open Sans"/>
                <a:sym typeface="Open Sans"/>
              </a:rPr>
              <a:t>Leading and Organizing</a:t>
            </a:r>
            <a:endParaRPr sz="1200">
              <a:latin typeface="Open Sans"/>
              <a:ea typeface="Open Sans"/>
              <a:cs typeface="Open Sans"/>
              <a:sym typeface="Open Sans"/>
            </a:endParaRPr>
          </a:p>
          <a:p>
            <a:pPr indent="-166201" lvl="0" marL="360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●"/>
            </a:pPr>
            <a:r>
              <a:rPr lang="ru" sz="1200">
                <a:latin typeface="Open Sans"/>
                <a:ea typeface="Open Sans"/>
                <a:cs typeface="Open Sans"/>
                <a:sym typeface="Open Sans"/>
              </a:rPr>
              <a:t>Multitasking</a:t>
            </a:r>
            <a:endParaRPr sz="1200">
              <a:latin typeface="Open Sans"/>
              <a:ea typeface="Open Sans"/>
              <a:cs typeface="Open Sans"/>
              <a:sym typeface="Open Sans"/>
            </a:endParaRPr>
          </a:p>
          <a:p>
            <a:pPr indent="-166201" lvl="0" marL="360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●"/>
            </a:pPr>
            <a:r>
              <a:rPr lang="ru" sz="1200">
                <a:latin typeface="Open Sans"/>
                <a:ea typeface="Open Sans"/>
                <a:cs typeface="Open Sans"/>
                <a:sym typeface="Open Sans"/>
              </a:rPr>
              <a:t>Problem Solving</a:t>
            </a:r>
            <a:endParaRPr sz="1200">
              <a:latin typeface="Open Sans"/>
              <a:ea typeface="Open Sans"/>
              <a:cs typeface="Open Sans"/>
              <a:sym typeface="Open Sans"/>
            </a:endParaRPr>
          </a:p>
          <a:p>
            <a:pPr indent="-166201" lvl="0" marL="360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●"/>
            </a:pPr>
            <a:r>
              <a:rPr lang="ru" sz="1200">
                <a:latin typeface="Open Sans"/>
                <a:ea typeface="Open Sans"/>
                <a:cs typeface="Open Sans"/>
                <a:sym typeface="Open Sans"/>
              </a:rPr>
              <a:t>Heading Multiple Academic Projects</a:t>
            </a:r>
            <a:endParaRPr sz="12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0" name="Google Shape;70;p13"/>
          <p:cNvSpPr/>
          <p:nvPr/>
        </p:nvSpPr>
        <p:spPr>
          <a:xfrm>
            <a:off x="542925" y="8424075"/>
            <a:ext cx="3057000" cy="333300"/>
          </a:xfrm>
          <a:prstGeom prst="rect">
            <a:avLst/>
          </a:prstGeom>
          <a:solidFill>
            <a:srgbClr val="A1C1B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" name="Google Shape;71;p13"/>
          <p:cNvSpPr txBox="1"/>
          <p:nvPr/>
        </p:nvSpPr>
        <p:spPr>
          <a:xfrm>
            <a:off x="540000" y="8395500"/>
            <a:ext cx="3057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Rubik"/>
                <a:ea typeface="Rubik"/>
                <a:cs typeface="Rubik"/>
                <a:sym typeface="Rubik"/>
              </a:rPr>
              <a:t>GET IN TOUCH!</a:t>
            </a:r>
            <a:endParaRPr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72" name="Google Shape;72;p13"/>
          <p:cNvSpPr txBox="1"/>
          <p:nvPr/>
        </p:nvSpPr>
        <p:spPr>
          <a:xfrm>
            <a:off x="523875" y="8757375"/>
            <a:ext cx="3057000" cy="121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200">
                <a:latin typeface="Open Sans"/>
                <a:ea typeface="Open Sans"/>
                <a:cs typeface="Open Sans"/>
                <a:sym typeface="Open Sans"/>
              </a:rPr>
              <a:t>Landline:</a:t>
            </a:r>
            <a:r>
              <a:rPr lang="ru" sz="1200">
                <a:latin typeface="Open Sans"/>
                <a:ea typeface="Open Sans"/>
                <a:cs typeface="Open Sans"/>
                <a:sym typeface="Open Sans"/>
              </a:rPr>
              <a:t> 123-456-7890</a:t>
            </a:r>
            <a:endParaRPr sz="12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200">
                <a:latin typeface="Open Sans"/>
                <a:ea typeface="Open Sans"/>
                <a:cs typeface="Open Sans"/>
                <a:sym typeface="Open Sans"/>
              </a:rPr>
              <a:t>Mobile:</a:t>
            </a:r>
            <a:r>
              <a:rPr lang="ru" sz="1200">
                <a:latin typeface="Open Sans"/>
                <a:ea typeface="Open Sans"/>
                <a:cs typeface="Open Sans"/>
                <a:sym typeface="Open Sans"/>
              </a:rPr>
              <a:t> 123-456-7890</a:t>
            </a:r>
            <a:endParaRPr sz="12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200">
                <a:latin typeface="Open Sans"/>
                <a:ea typeface="Open Sans"/>
                <a:cs typeface="Open Sans"/>
                <a:sym typeface="Open Sans"/>
              </a:rPr>
              <a:t>Email:</a:t>
            </a:r>
            <a:r>
              <a:rPr lang="ru" sz="1200">
                <a:latin typeface="Open Sans"/>
                <a:ea typeface="Open Sans"/>
                <a:cs typeface="Open Sans"/>
                <a:sym typeface="Open Sans"/>
              </a:rPr>
              <a:t> mail@domain.ltd</a:t>
            </a:r>
            <a:endParaRPr sz="12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200">
                <a:latin typeface="Open Sans"/>
                <a:ea typeface="Open Sans"/>
                <a:cs typeface="Open Sans"/>
                <a:sym typeface="Open Sans"/>
              </a:rPr>
              <a:t>Website:</a:t>
            </a:r>
            <a:r>
              <a:rPr lang="ru" sz="1200">
                <a:latin typeface="Open Sans"/>
                <a:ea typeface="Open Sans"/>
                <a:cs typeface="Open Sans"/>
                <a:sym typeface="Open Sans"/>
              </a:rPr>
              <a:t> domain.ltd</a:t>
            </a:r>
            <a:endParaRPr sz="12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200">
                <a:latin typeface="Open Sans"/>
                <a:ea typeface="Open Sans"/>
                <a:cs typeface="Open Sans"/>
                <a:sym typeface="Open Sans"/>
              </a:rPr>
              <a:t>Address:</a:t>
            </a:r>
            <a:r>
              <a:rPr lang="ru" sz="1200">
                <a:latin typeface="Open Sans"/>
                <a:ea typeface="Open Sans"/>
                <a:cs typeface="Open Sans"/>
                <a:sym typeface="Open Sans"/>
              </a:rPr>
              <a:t> 123 Anywhere Street, Any City</a:t>
            </a:r>
            <a:endParaRPr sz="12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3" name="Google Shape;73;p13"/>
          <p:cNvSpPr/>
          <p:nvPr/>
        </p:nvSpPr>
        <p:spPr>
          <a:xfrm>
            <a:off x="3782925" y="2609850"/>
            <a:ext cx="3237000" cy="333300"/>
          </a:xfrm>
          <a:prstGeom prst="rect">
            <a:avLst/>
          </a:prstGeom>
          <a:solidFill>
            <a:srgbClr val="A1C1B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13"/>
          <p:cNvSpPr txBox="1"/>
          <p:nvPr/>
        </p:nvSpPr>
        <p:spPr>
          <a:xfrm>
            <a:off x="3780000" y="2581275"/>
            <a:ext cx="297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Rubik"/>
                <a:ea typeface="Rubik"/>
                <a:cs typeface="Rubik"/>
                <a:sym typeface="Rubik"/>
              </a:rPr>
              <a:t>ACADEMIC BACKGROUND</a:t>
            </a:r>
            <a:endParaRPr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75" name="Google Shape;75;p13"/>
          <p:cNvSpPr txBox="1"/>
          <p:nvPr/>
        </p:nvSpPr>
        <p:spPr>
          <a:xfrm>
            <a:off x="3763875" y="2943150"/>
            <a:ext cx="3237000" cy="33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200">
                <a:latin typeface="Open Sans"/>
                <a:ea typeface="Open Sans"/>
                <a:cs typeface="Open Sans"/>
                <a:sym typeface="Open Sans"/>
              </a:rPr>
              <a:t>Beechtown High School</a:t>
            </a:r>
            <a:endParaRPr b="1" sz="12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latin typeface="Open Sans"/>
                <a:ea typeface="Open Sans"/>
                <a:cs typeface="Open Sans"/>
                <a:sym typeface="Open Sans"/>
              </a:rPr>
              <a:t>Class of 2016 - 2020 | Honor Student</a:t>
            </a:r>
            <a:endParaRPr sz="12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- Set to graduate in March 2020</a:t>
            </a:r>
            <a:endParaRPr sz="1200">
              <a:solidFill>
                <a:srgbClr val="66666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- Maintained a 4.0 GPA for 4 years</a:t>
            </a:r>
            <a:endParaRPr sz="1200">
              <a:solidFill>
                <a:srgbClr val="66666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- Headed several school projects</a:t>
            </a:r>
            <a:endParaRPr sz="1200">
              <a:solidFill>
                <a:srgbClr val="66666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- Helped organize the BHS Sports Week and the BHS Prom Night</a:t>
            </a:r>
            <a:endParaRPr sz="1200">
              <a:solidFill>
                <a:srgbClr val="66666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200">
                <a:latin typeface="Open Sans"/>
                <a:ea typeface="Open Sans"/>
                <a:cs typeface="Open Sans"/>
                <a:sym typeface="Open Sans"/>
              </a:rPr>
              <a:t>Kyobi Elementary School</a:t>
            </a:r>
            <a:endParaRPr b="1" sz="12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latin typeface="Open Sans"/>
                <a:ea typeface="Open Sans"/>
                <a:cs typeface="Open Sans"/>
                <a:sym typeface="Open Sans"/>
              </a:rPr>
              <a:t>Batch 2016 | School Council Vice President</a:t>
            </a:r>
            <a:endParaRPr sz="12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- Graduated with honors</a:t>
            </a:r>
            <a:endParaRPr sz="1200">
              <a:solidFill>
                <a:srgbClr val="66666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- Became an active council member of the school government for 3 years</a:t>
            </a:r>
            <a:endParaRPr sz="1200">
              <a:solidFill>
                <a:srgbClr val="66666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- Actively participated in academic competitions</a:t>
            </a:r>
            <a:endParaRPr sz="12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6" name="Google Shape;76;p13"/>
          <p:cNvSpPr/>
          <p:nvPr/>
        </p:nvSpPr>
        <p:spPr>
          <a:xfrm>
            <a:off x="3782925" y="6391125"/>
            <a:ext cx="3237000" cy="333300"/>
          </a:xfrm>
          <a:prstGeom prst="rect">
            <a:avLst/>
          </a:prstGeom>
          <a:solidFill>
            <a:srgbClr val="A1C1B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Google Shape;77;p13"/>
          <p:cNvSpPr txBox="1"/>
          <p:nvPr/>
        </p:nvSpPr>
        <p:spPr>
          <a:xfrm>
            <a:off x="3780000" y="6362550"/>
            <a:ext cx="297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Rubik"/>
                <a:ea typeface="Rubik"/>
                <a:cs typeface="Rubik"/>
                <a:sym typeface="Rubik"/>
              </a:rPr>
              <a:t>WORK EXPERIENCE</a:t>
            </a:r>
            <a:endParaRPr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78" name="Google Shape;78;p13"/>
          <p:cNvSpPr txBox="1"/>
          <p:nvPr/>
        </p:nvSpPr>
        <p:spPr>
          <a:xfrm>
            <a:off x="3763875" y="6724425"/>
            <a:ext cx="3237000" cy="33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200">
                <a:latin typeface="Open Sans"/>
                <a:ea typeface="Open Sans"/>
                <a:cs typeface="Open Sans"/>
                <a:sym typeface="Open Sans"/>
              </a:rPr>
              <a:t>Teacher's Assistant</a:t>
            </a:r>
            <a:endParaRPr b="1" sz="12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latin typeface="Open Sans"/>
                <a:ea typeface="Open Sans"/>
                <a:cs typeface="Open Sans"/>
                <a:sym typeface="Open Sans"/>
              </a:rPr>
              <a:t>Beechtown High School | 2019 - 2020</a:t>
            </a:r>
            <a:endParaRPr sz="12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- Assisted teachers in preparing for classes throughout the week</a:t>
            </a:r>
            <a:endParaRPr sz="1200">
              <a:solidFill>
                <a:srgbClr val="66666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- Scheduled regular consultations for teachers and students</a:t>
            </a:r>
            <a:endParaRPr sz="1200">
              <a:solidFill>
                <a:srgbClr val="66666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- Organized school files</a:t>
            </a:r>
            <a:endParaRPr sz="1200">
              <a:solidFill>
                <a:srgbClr val="66666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200">
                <a:latin typeface="Open Sans"/>
                <a:ea typeface="Open Sans"/>
                <a:cs typeface="Open Sans"/>
                <a:sym typeface="Open Sans"/>
              </a:rPr>
              <a:t>Library Officer</a:t>
            </a:r>
            <a:endParaRPr b="1" sz="12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latin typeface="Open Sans"/>
                <a:ea typeface="Open Sans"/>
                <a:cs typeface="Open Sans"/>
                <a:sym typeface="Open Sans"/>
              </a:rPr>
              <a:t>Beechtown High School | 2018 - 2019</a:t>
            </a:r>
            <a:endParaRPr sz="12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- Assisted the head librarian</a:t>
            </a:r>
            <a:endParaRPr sz="12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- Organized the library's online catalog</a:t>
            </a:r>
            <a:endParaRPr sz="12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- Arranged books weekly</a:t>
            </a:r>
            <a:endParaRPr sz="12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- Kept track of borrowed books</a:t>
            </a:r>
            <a:endParaRPr sz="12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- Took note of weekly deliveries</a:t>
            </a:r>
            <a:endParaRPr sz="12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