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692000" cx="7560000"/>
  <p:notesSz cx="6858000" cy="9144000"/>
  <p:embeddedFontLst>
    <p:embeddedFont>
      <p:font typeface="Rubik Medium"/>
      <p:regular r:id="rId21"/>
      <p:bold r:id="rId22"/>
      <p:italic r:id="rId23"/>
      <p:boldItalic r:id="rId24"/>
    </p:embeddedFont>
    <p:embeddedFont>
      <p:font typeface="Rubik ExtraBold"/>
      <p:bold r:id="rId25"/>
      <p:boldItalic r:id="rId26"/>
    </p:embeddedFont>
    <p:embeddedFont>
      <p:font typeface="Rubik"/>
      <p:regular r:id="rId27"/>
      <p:bold r:id="rId28"/>
      <p:italic r:id="rId29"/>
      <p:boldItalic r:id="rId30"/>
    </p:embeddedFont>
    <p:embeddedFont>
      <p:font typeface="Rubik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469943-68FE-4691-AAAC-FCE980CC6226}">
  <a:tblStyle styleId="{51469943-68FE-4691-AAAC-FCE980CC6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ubikMedium-bold.fntdata"/><Relationship Id="rId21" Type="http://schemas.openxmlformats.org/officeDocument/2006/relationships/font" Target="fonts/RubikMedium-regular.fntdata"/><Relationship Id="rId24" Type="http://schemas.openxmlformats.org/officeDocument/2006/relationships/font" Target="fonts/RubikMedium-boldItalic.fntdata"/><Relationship Id="rId23" Type="http://schemas.openxmlformats.org/officeDocument/2006/relationships/font" Target="fonts/Rubik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ExtraBold-boldItalic.fntdata"/><Relationship Id="rId25" Type="http://schemas.openxmlformats.org/officeDocument/2006/relationships/font" Target="fonts/RubikExtraBold-bold.fntdata"/><Relationship Id="rId28" Type="http://schemas.openxmlformats.org/officeDocument/2006/relationships/font" Target="fonts/Rubik-bold.fntdata"/><Relationship Id="rId27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ubikSemiBold-regular.fntdata"/><Relationship Id="rId30" Type="http://schemas.openxmlformats.org/officeDocument/2006/relationships/font" Target="fonts/Rubik-boldItalic.fntdata"/><Relationship Id="rId11" Type="http://schemas.openxmlformats.org/officeDocument/2006/relationships/slide" Target="slides/slide6.xml"/><Relationship Id="rId33" Type="http://schemas.openxmlformats.org/officeDocument/2006/relationships/font" Target="fonts/RubikSemiBold-italic.fntdata"/><Relationship Id="rId10" Type="http://schemas.openxmlformats.org/officeDocument/2006/relationships/slide" Target="slides/slide5.xml"/><Relationship Id="rId32" Type="http://schemas.openxmlformats.org/officeDocument/2006/relationships/font" Target="fonts/Rubik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ubikSemi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23d1be6ad_0_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23d1be6a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23d1be6ad_0_20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23d1be6ad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23d1be6ad_0_2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23d1be6ad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60507eb2b_1_8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60507eb2b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a4997bb5c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a4997bb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a4997bb5c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a4997bb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a4997bb5c_0_3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a4997bb5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23d1be6ad_0_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23d1be6a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23d1be6ad_0_5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23d1be6a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23d1be6ad_0_10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23d1be6a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23d1be6ad_0_1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23d1be6a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23d1be6ad_0_15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23d1be6a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23d1be6ad_0_16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23d1be6a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23d1be6ad_0_17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23d1be6a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23d1be6ad_0_19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23d1be6ad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9" name="Google Shape;9;p1" title="Шар 1.png"/>
          <p:cNvPicPr preferRelativeResize="0"/>
          <p:nvPr/>
        </p:nvPicPr>
        <p:blipFill rotWithShape="1">
          <a:blip r:embed="rId1">
            <a:alphaModFix amt="5000"/>
          </a:blip>
          <a:srcRect b="-67750" l="0" r="25799" t="-30583"/>
          <a:stretch/>
        </p:blipFill>
        <p:spPr>
          <a:xfrm rot="5400009">
            <a:off x="1692112" y="4814496"/>
            <a:ext cx="5751951" cy="600410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/>
        </p:nvSpPr>
        <p:spPr>
          <a:xfrm>
            <a:off x="448300" y="352538"/>
            <a:ext cx="58017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Business </a:t>
            </a:r>
            <a:endParaRPr sz="6800">
              <a:solidFill>
                <a:srgbClr val="464444"/>
              </a:solidFill>
              <a:latin typeface="Rubik ExtraBold"/>
              <a:ea typeface="Rubik ExtraBold"/>
              <a:cs typeface="Rubik ExtraBold"/>
              <a:sym typeface="Rubik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rgbClr val="E3571D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Succession</a:t>
            </a:r>
            <a:r>
              <a:rPr lang="uk" sz="6800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 </a:t>
            </a:r>
            <a:endParaRPr sz="6800">
              <a:solidFill>
                <a:srgbClr val="464444"/>
              </a:solidFill>
              <a:latin typeface="Rubik ExtraBold"/>
              <a:ea typeface="Rubik ExtraBold"/>
              <a:cs typeface="Rubik ExtraBold"/>
              <a:sym typeface="Rubik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Plan</a:t>
            </a:r>
            <a:endParaRPr sz="6800">
              <a:solidFill>
                <a:srgbClr val="464444"/>
              </a:solidFill>
              <a:latin typeface="Rubik ExtraBold"/>
              <a:ea typeface="Rubik ExtraBold"/>
              <a:cs typeface="Rubik ExtraBold"/>
              <a:sym typeface="Rubik ExtraBold"/>
            </a:endParaRPr>
          </a:p>
        </p:txBody>
      </p:sp>
      <p:pic>
        <p:nvPicPr>
          <p:cNvPr id="54" name="Google Shape;54;p13" title="Шар 1.png"/>
          <p:cNvPicPr preferRelativeResize="0"/>
          <p:nvPr/>
        </p:nvPicPr>
        <p:blipFill rotWithShape="1">
          <a:blip r:embed="rId3">
            <a:alphaModFix/>
          </a:blip>
          <a:srcRect b="-67750" l="0" r="25799" t="-30583"/>
          <a:stretch/>
        </p:blipFill>
        <p:spPr>
          <a:xfrm rot="5400009">
            <a:off x="1692112" y="4814496"/>
            <a:ext cx="5751951" cy="600410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46649" y="3808538"/>
            <a:ext cx="4916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Company Name: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[Insert Company Name]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Prepared by: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[Name, Title]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Date: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[MM/DD/YYYY]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Version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: 1.0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 ExtraBold"/>
                <a:ea typeface="Rubik ExtraBold"/>
                <a:cs typeface="Rubik ExtraBold"/>
                <a:sym typeface="Rubik ExtraBold"/>
              </a:rPr>
              <a:t>Approved by: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[Approver Name, Title]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587336" y="3961888"/>
            <a:ext cx="0" cy="2864400"/>
          </a:xfrm>
          <a:prstGeom prst="straightConnector1">
            <a:avLst/>
          </a:prstGeom>
          <a:noFill/>
          <a:ln cap="flat" cmpd="sng" w="38100">
            <a:solidFill>
              <a:srgbClr val="46444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01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" name="Google Shape;62;p13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464450" y="371450"/>
            <a:ext cx="652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5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. Succession Plan – 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Long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-T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erm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grpSp>
        <p:nvGrpSpPr>
          <p:cNvPr id="211" name="Google Shape;211;p22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212" name="Google Shape;212;p22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213" name="Google Shape;213;p22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5" name="Google Shape;215;p22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16" name="Google Shape;216;p22"/>
          <p:cNvSpPr txBox="1"/>
          <p:nvPr/>
        </p:nvSpPr>
        <p:spPr>
          <a:xfrm>
            <a:off x="464450" y="1958006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5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.1 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Definitions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464450" y="2516600"/>
            <a:ext cx="65286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Define the conditions that constitute a long-term absence.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18" name="Google Shape;218;p22"/>
          <p:cNvCxnSpPr/>
          <p:nvPr/>
        </p:nvCxnSpPr>
        <p:spPr>
          <a:xfrm>
            <a:off x="566925" y="1822550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22"/>
          <p:cNvSpPr txBox="1"/>
          <p:nvPr/>
        </p:nvSpPr>
        <p:spPr>
          <a:xfrm>
            <a:off x="464450" y="5603581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5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.2 P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rocedures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464450" y="6162175"/>
            <a:ext cx="65286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10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3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227" name="Google Shape;227;p23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228" name="Google Shape;228;p23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" name="Google Shape;230;p23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31" name="Google Shape;231;p23"/>
          <p:cNvSpPr txBox="1"/>
          <p:nvPr/>
        </p:nvSpPr>
        <p:spPr>
          <a:xfrm>
            <a:off x="464450" y="371450"/>
            <a:ext cx="652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6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. S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uccession Plan – 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Permanent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464450" y="1958006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6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.1 Definitions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464450" y="2516600"/>
            <a:ext cx="65286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34" name="Google Shape;234;p23"/>
          <p:cNvCxnSpPr/>
          <p:nvPr/>
        </p:nvCxnSpPr>
        <p:spPr>
          <a:xfrm>
            <a:off x="566925" y="1822550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3"/>
          <p:cNvSpPr txBox="1"/>
          <p:nvPr/>
        </p:nvSpPr>
        <p:spPr>
          <a:xfrm>
            <a:off x="464450" y="5603581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6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.2 Procedures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464450" y="6162175"/>
            <a:ext cx="65286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11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4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243" name="Google Shape;243;p24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244" name="Google Shape;244;p24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6" name="Google Shape;246;p24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47" name="Google Shape;247;p24"/>
          <p:cNvSpPr txBox="1"/>
          <p:nvPr/>
        </p:nvSpPr>
        <p:spPr>
          <a:xfrm>
            <a:off x="464450" y="9300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464450" y="371450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6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.3 I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nterim Hiring Procedure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49" name="Google Shape;249;p24"/>
          <p:cNvSpPr txBox="1"/>
          <p:nvPr/>
        </p:nvSpPr>
        <p:spPr>
          <a:xfrm>
            <a:off x="464450" y="5345968"/>
            <a:ext cx="65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6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.4 R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esponsibilities of the 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Interim Hiree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464450" y="6278675"/>
            <a:ext cx="65286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12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5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257" name="Google Shape;257;p25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258" name="Google Shape;258;p25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5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" name="Google Shape;260;p25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61" name="Google Shape;261;p25"/>
          <p:cNvSpPr txBox="1"/>
          <p:nvPr/>
        </p:nvSpPr>
        <p:spPr>
          <a:xfrm>
            <a:off x="464450" y="1304150"/>
            <a:ext cx="6528600" cy="8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464450" y="371450"/>
            <a:ext cx="65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6.5 B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oard Oversight and Support to the Interim Hiree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13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6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269" name="Google Shape;269;p26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270" name="Google Shape;270;p26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" name="Google Shape;272;p26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73" name="Google Shape;273;p26"/>
          <p:cNvSpPr txBox="1"/>
          <p:nvPr/>
        </p:nvSpPr>
        <p:spPr>
          <a:xfrm>
            <a:off x="464450" y="371450"/>
            <a:ext cx="652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7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. A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pprovals and 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Maintenance of Record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464450" y="1958006"/>
            <a:ext cx="65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7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.1 E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mergency Succession Plan Approval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464450" y="2890700"/>
            <a:ext cx="65286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Explain the approval procedure, review schedule, and the individuals or groups accountable for oversight and updates.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76" name="Google Shape;276;p26"/>
          <p:cNvCxnSpPr/>
          <p:nvPr/>
        </p:nvCxnSpPr>
        <p:spPr>
          <a:xfrm>
            <a:off x="566925" y="1822550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26"/>
          <p:cNvSpPr txBox="1"/>
          <p:nvPr/>
        </p:nvSpPr>
        <p:spPr>
          <a:xfrm>
            <a:off x="464450" y="5603581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7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.2 S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ignatories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464450" y="6162175"/>
            <a:ext cx="65286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Identify the individuals authorized to sign the succession plan, as well as those with signing authority for financial transactions and contracts.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14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7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285" name="Google Shape;285;p27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286" name="Google Shape;286;p27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8" name="Google Shape;288;p27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89" name="Google Shape;289;p27"/>
          <p:cNvSpPr txBox="1"/>
          <p:nvPr/>
        </p:nvSpPr>
        <p:spPr>
          <a:xfrm>
            <a:off x="464450" y="9300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464450" y="371450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7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.3 M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aintenance of Record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464450" y="5345968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7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.4 F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inancial Considerations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92" name="Google Shape;292;p27"/>
          <p:cNvSpPr txBox="1"/>
          <p:nvPr/>
        </p:nvSpPr>
        <p:spPr>
          <a:xfrm>
            <a:off x="464450" y="5904575"/>
            <a:ext cx="65286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Identify the individuals responsible for financial oversight and outline the procedures for approving access to financial resources.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15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464445" y="371456"/>
            <a:ext cx="24612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Table of </a:t>
            </a:r>
            <a:endParaRPr sz="3600">
              <a:solidFill>
                <a:srgbClr val="46444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Contents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223700" y="1971650"/>
            <a:ext cx="4459800" cy="7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1. Rationale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2. Plan Implementation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3. Priority Functions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 Succession Plan – Short-Term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4.1 Definitions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4.2 Temporary Staffing Strategy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4.3 Acting Appointment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4.4 Standing Appointees to the Position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4.5 Cross-Training Plan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4.6 Acting Authority and Restrictions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4.7 Compensation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4.8 Board Oversight and Support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4.9 Communications Plan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5. Succession Plan – Long-Term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	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5.1 Definitions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	5.2 Procedures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6. Succession Plan – Permanent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	</a:t>
            </a: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6.1 Definitions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6.2 Procedures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6.3 Interim Hiring Procedure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6.4 Responsibilities of the Interim Hiree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6.5 Board Oversight and Support to the Interim Hiree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7. Approvals and Maintenance of Record</a:t>
            </a:r>
            <a:endParaRPr b="1"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7.1 Emergency Succession Plan Approval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7.2 Signatories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7.3 Maintenance of Record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7.4 Financial Considerations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380497" y="1971650"/>
            <a:ext cx="709200" cy="7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03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03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04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05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05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05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06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06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07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07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08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08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09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10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10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10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11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11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11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12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12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13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14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14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14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15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15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0" name="Google Shape;70;p14"/>
          <p:cNvCxnSpPr/>
          <p:nvPr/>
        </p:nvCxnSpPr>
        <p:spPr>
          <a:xfrm>
            <a:off x="2035125" y="2106550"/>
            <a:ext cx="0" cy="8601900"/>
          </a:xfrm>
          <a:prstGeom prst="straightConnector1">
            <a:avLst/>
          </a:prstGeom>
          <a:noFill/>
          <a:ln cap="flat" cmpd="sng" w="38100">
            <a:solidFill>
              <a:srgbClr val="46444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" name="Google Shape;71;p14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72" name="Google Shape;72;p14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73" name="Google Shape;73;p14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" name="Google Shape;75;p14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3620825" y="2191825"/>
            <a:ext cx="3063375" cy="5582425"/>
            <a:chOff x="3620825" y="2191825"/>
            <a:chExt cx="3063375" cy="5582425"/>
          </a:xfrm>
        </p:grpSpPr>
        <p:cxnSp>
          <p:nvCxnSpPr>
            <p:cNvPr id="77" name="Google Shape;77;p14"/>
            <p:cNvCxnSpPr/>
            <p:nvPr/>
          </p:nvCxnSpPr>
          <p:spPr>
            <a:xfrm>
              <a:off x="3620825" y="2191825"/>
              <a:ext cx="30627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4"/>
            <p:cNvCxnSpPr/>
            <p:nvPr/>
          </p:nvCxnSpPr>
          <p:spPr>
            <a:xfrm>
              <a:off x="4513325" y="2470946"/>
              <a:ext cx="2170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4"/>
            <p:cNvCxnSpPr/>
            <p:nvPr/>
          </p:nvCxnSpPr>
          <p:spPr>
            <a:xfrm>
              <a:off x="4430825" y="2750068"/>
              <a:ext cx="22527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4"/>
            <p:cNvCxnSpPr/>
            <p:nvPr/>
          </p:nvCxnSpPr>
          <p:spPr>
            <a:xfrm>
              <a:off x="5313025" y="3029189"/>
              <a:ext cx="1370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4"/>
            <p:cNvCxnSpPr/>
            <p:nvPr/>
          </p:nvCxnSpPr>
          <p:spPr>
            <a:xfrm>
              <a:off x="4130825" y="3308310"/>
              <a:ext cx="25527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4"/>
            <p:cNvCxnSpPr/>
            <p:nvPr/>
          </p:nvCxnSpPr>
          <p:spPr>
            <a:xfrm>
              <a:off x="5518325" y="3587431"/>
              <a:ext cx="1165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4"/>
            <p:cNvCxnSpPr/>
            <p:nvPr/>
          </p:nvCxnSpPr>
          <p:spPr>
            <a:xfrm>
              <a:off x="4948325" y="3866553"/>
              <a:ext cx="1735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4"/>
            <p:cNvCxnSpPr/>
            <p:nvPr/>
          </p:nvCxnSpPr>
          <p:spPr>
            <a:xfrm>
              <a:off x="6163325" y="4145674"/>
              <a:ext cx="520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4"/>
            <p:cNvCxnSpPr/>
            <p:nvPr/>
          </p:nvCxnSpPr>
          <p:spPr>
            <a:xfrm>
              <a:off x="4850825" y="4424795"/>
              <a:ext cx="18327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4"/>
            <p:cNvCxnSpPr/>
            <p:nvPr/>
          </p:nvCxnSpPr>
          <p:spPr>
            <a:xfrm>
              <a:off x="5998325" y="4703916"/>
              <a:ext cx="685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4"/>
            <p:cNvCxnSpPr/>
            <p:nvPr/>
          </p:nvCxnSpPr>
          <p:spPr>
            <a:xfrm>
              <a:off x="4513325" y="4983038"/>
              <a:ext cx="21702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4"/>
            <p:cNvCxnSpPr/>
            <p:nvPr/>
          </p:nvCxnSpPr>
          <p:spPr>
            <a:xfrm>
              <a:off x="5702343" y="5262159"/>
              <a:ext cx="981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4"/>
            <p:cNvCxnSpPr/>
            <p:nvPr/>
          </p:nvCxnSpPr>
          <p:spPr>
            <a:xfrm>
              <a:off x="5095962" y="5541280"/>
              <a:ext cx="15879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4"/>
            <p:cNvCxnSpPr/>
            <p:nvPr/>
          </p:nvCxnSpPr>
          <p:spPr>
            <a:xfrm>
              <a:off x="5271676" y="5820401"/>
              <a:ext cx="14118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4"/>
            <p:cNvCxnSpPr/>
            <p:nvPr/>
          </p:nvCxnSpPr>
          <p:spPr>
            <a:xfrm>
              <a:off x="4065130" y="6099523"/>
              <a:ext cx="2618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4"/>
            <p:cNvCxnSpPr/>
            <p:nvPr/>
          </p:nvCxnSpPr>
          <p:spPr>
            <a:xfrm>
              <a:off x="4217710" y="6378644"/>
              <a:ext cx="2465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5395108" y="6657765"/>
              <a:ext cx="12879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4"/>
            <p:cNvCxnSpPr/>
            <p:nvPr/>
          </p:nvCxnSpPr>
          <p:spPr>
            <a:xfrm>
              <a:off x="4064175" y="6936886"/>
              <a:ext cx="26187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4"/>
            <p:cNvCxnSpPr/>
            <p:nvPr/>
          </p:nvCxnSpPr>
          <p:spPr>
            <a:xfrm>
              <a:off x="4191675" y="7216008"/>
              <a:ext cx="24921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4"/>
            <p:cNvCxnSpPr/>
            <p:nvPr/>
          </p:nvCxnSpPr>
          <p:spPr>
            <a:xfrm>
              <a:off x="5404400" y="7495125"/>
              <a:ext cx="12798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4"/>
            <p:cNvCxnSpPr/>
            <p:nvPr/>
          </p:nvCxnSpPr>
          <p:spPr>
            <a:xfrm>
              <a:off x="6170550" y="7774250"/>
              <a:ext cx="5130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8" name="Google Shape;98;p14"/>
          <p:cNvCxnSpPr/>
          <p:nvPr/>
        </p:nvCxnSpPr>
        <p:spPr>
          <a:xfrm>
            <a:off x="4089550" y="8322200"/>
            <a:ext cx="25932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4"/>
          <p:cNvCxnSpPr/>
          <p:nvPr/>
        </p:nvCxnSpPr>
        <p:spPr>
          <a:xfrm>
            <a:off x="6026824" y="8602596"/>
            <a:ext cx="656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4"/>
          <p:cNvCxnSpPr/>
          <p:nvPr/>
        </p:nvCxnSpPr>
        <p:spPr>
          <a:xfrm>
            <a:off x="6234213" y="8882992"/>
            <a:ext cx="449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4"/>
          <p:cNvCxnSpPr/>
          <p:nvPr/>
        </p:nvCxnSpPr>
        <p:spPr>
          <a:xfrm>
            <a:off x="4159791" y="9163389"/>
            <a:ext cx="2523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4"/>
          <p:cNvCxnSpPr/>
          <p:nvPr/>
        </p:nvCxnSpPr>
        <p:spPr>
          <a:xfrm>
            <a:off x="5096252" y="9443785"/>
            <a:ext cx="15852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4"/>
          <p:cNvCxnSpPr/>
          <p:nvPr/>
        </p:nvCxnSpPr>
        <p:spPr>
          <a:xfrm>
            <a:off x="5212027" y="9724181"/>
            <a:ext cx="1470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4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02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464452" y="371450"/>
            <a:ext cx="34221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1. 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R</a:t>
            </a: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ationale</a:t>
            </a:r>
            <a:endParaRPr sz="3600">
              <a:solidFill>
                <a:srgbClr val="46444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cxnSp>
        <p:nvCxnSpPr>
          <p:cNvPr id="110" name="Google Shape;110;p15"/>
          <p:cNvCxnSpPr/>
          <p:nvPr/>
        </p:nvCxnSpPr>
        <p:spPr>
          <a:xfrm>
            <a:off x="566925" y="1326063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5"/>
          <p:cNvSpPr txBox="1"/>
          <p:nvPr/>
        </p:nvSpPr>
        <p:spPr>
          <a:xfrm>
            <a:off x="464450" y="1457479"/>
            <a:ext cx="6528600" cy="3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Clearly define the purpose of the succession plan and its key objectives in the event of either a planned or unexpected absence of essential personnel.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12" name="Google Shape;112;p15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13" name="Google Shape;113;p15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14" name="Google Shape;114;p15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" name="Google Shape;116;p15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117" name="Google Shape;117;p15"/>
          <p:cNvSpPr txBox="1"/>
          <p:nvPr/>
        </p:nvSpPr>
        <p:spPr>
          <a:xfrm>
            <a:off x="464450" y="5356875"/>
            <a:ext cx="652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2. Plan </a:t>
            </a:r>
            <a:endParaRPr sz="3600">
              <a:solidFill>
                <a:srgbClr val="46444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Implementation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cxnSp>
        <p:nvCxnSpPr>
          <p:cNvPr id="118" name="Google Shape;118;p15"/>
          <p:cNvCxnSpPr/>
          <p:nvPr/>
        </p:nvCxnSpPr>
        <p:spPr>
          <a:xfrm>
            <a:off x="566927" y="6873697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5"/>
          <p:cNvSpPr txBox="1"/>
          <p:nvPr/>
        </p:nvSpPr>
        <p:spPr>
          <a:xfrm>
            <a:off x="464452" y="7011022"/>
            <a:ext cx="6528600" cy="26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Identify the individuals or parties responsible for authorizing and carrying out the succession plan in the case of a planned or unplanned absence.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03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464450" y="371450"/>
            <a:ext cx="652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3. Priority </a:t>
            </a:r>
            <a:endParaRPr sz="3600">
              <a:solidFill>
                <a:srgbClr val="46444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Functions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cxnSp>
        <p:nvCxnSpPr>
          <p:cNvPr id="126" name="Google Shape;126;p16"/>
          <p:cNvCxnSpPr/>
          <p:nvPr/>
        </p:nvCxnSpPr>
        <p:spPr>
          <a:xfrm>
            <a:off x="566925" y="1822550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6"/>
          <p:cNvSpPr txBox="1"/>
          <p:nvPr/>
        </p:nvSpPr>
        <p:spPr>
          <a:xfrm>
            <a:off x="464448" y="1953925"/>
            <a:ext cx="65286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Outline the critical business functions and the staffing approach to ensure their continuity.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28" name="Google Shape;128;p16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29" name="Google Shape;129;p16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30" name="Google Shape;130;p16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" name="Google Shape;132;p16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graphicFrame>
        <p:nvGraphicFramePr>
          <p:cNvPr id="133" name="Google Shape;133;p16"/>
          <p:cNvGraphicFramePr/>
          <p:nvPr/>
        </p:nvGraphicFramePr>
        <p:xfrm>
          <a:off x="566925" y="285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{51469943-68FE-4691-AAAC-FCE980CC6226}</a:tableStyleId>
              </a:tblPr>
              <a:tblGrid>
                <a:gridCol w="3213075"/>
                <a:gridCol w="3213075"/>
              </a:tblGrid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K</a:t>
                      </a: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ey Function</a:t>
                      </a:r>
                      <a:endParaRPr b="1"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</a:t>
                      </a: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taffing Strategy</a:t>
                      </a:r>
                      <a:endParaRPr b="1"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16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04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464450" y="5603581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4.2 T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emporary Staffing Strategy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64450" y="1958006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4.1 D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efinitions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64450" y="371450"/>
            <a:ext cx="652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4. Succession Plan </a:t>
            </a:r>
            <a:endParaRPr sz="3600">
              <a:solidFill>
                <a:srgbClr val="46444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– Short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-T</a:t>
            </a:r>
            <a:r>
              <a:rPr lang="uk" sz="3600">
                <a:solidFill>
                  <a:srgbClr val="E3571D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erm</a:t>
            </a:r>
            <a:endParaRPr sz="3600">
              <a:solidFill>
                <a:srgbClr val="E3571D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grpSp>
        <p:nvGrpSpPr>
          <p:cNvPr id="142" name="Google Shape;142;p17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43" name="Google Shape;143;p17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44" name="Google Shape;144;p17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" name="Google Shape;146;p17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147" name="Google Shape;147;p17"/>
          <p:cNvSpPr txBox="1"/>
          <p:nvPr/>
        </p:nvSpPr>
        <p:spPr>
          <a:xfrm>
            <a:off x="464450" y="2516600"/>
            <a:ext cx="65286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Define the conditions that constitute a temporary absence.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464450" y="6162175"/>
            <a:ext cx="65286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566925" y="1822550"/>
            <a:ext cx="64407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7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05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8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56" name="Google Shape;156;p18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57" name="Google Shape;157;p18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9" name="Google Shape;159;p18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160" name="Google Shape;160;p18"/>
          <p:cNvSpPr txBox="1"/>
          <p:nvPr/>
        </p:nvSpPr>
        <p:spPr>
          <a:xfrm>
            <a:off x="464450" y="9300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464450" y="371450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3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 A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cting Appointment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464450" y="6278675"/>
            <a:ext cx="65286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464450" y="5345968"/>
            <a:ext cx="6528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 S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tanding Appointees to the Position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06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9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70" name="Google Shape;170;p19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71" name="Google Shape;171;p19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3" name="Google Shape;173;p19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174" name="Google Shape;174;p19"/>
          <p:cNvSpPr txBox="1"/>
          <p:nvPr/>
        </p:nvSpPr>
        <p:spPr>
          <a:xfrm>
            <a:off x="464450" y="9300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64450" y="371450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4.5 C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ross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-T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raining Plan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464450" y="5345968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4.6 A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cting Authority and Restrictions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64450" y="59045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07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0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84" name="Google Shape;184;p20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85" name="Google Shape;185;p20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7" name="Google Shape;187;p20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188" name="Google Shape;188;p20"/>
          <p:cNvSpPr txBox="1"/>
          <p:nvPr/>
        </p:nvSpPr>
        <p:spPr>
          <a:xfrm>
            <a:off x="464450" y="9300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464450" y="371450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4.7 C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ompensation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464450" y="5345968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4.8 B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oard Oversight and Support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464450" y="59045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Your text is here.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08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1"/>
          <p:cNvGrpSpPr/>
          <p:nvPr/>
        </p:nvGrpSpPr>
        <p:grpSpPr>
          <a:xfrm>
            <a:off x="566663" y="10089821"/>
            <a:ext cx="1370515" cy="249456"/>
            <a:chOff x="6031750" y="10138715"/>
            <a:chExt cx="1137357" cy="207000"/>
          </a:xfrm>
        </p:grpSpPr>
        <p:grpSp>
          <p:nvGrpSpPr>
            <p:cNvPr id="198" name="Google Shape;198;p21"/>
            <p:cNvGrpSpPr/>
            <p:nvPr/>
          </p:nvGrpSpPr>
          <p:grpSpPr>
            <a:xfrm>
              <a:off x="6031750" y="10152000"/>
              <a:ext cx="169200" cy="169200"/>
              <a:chOff x="6435000" y="10152000"/>
              <a:chExt cx="169200" cy="169200"/>
            </a:xfrm>
          </p:grpSpPr>
          <p:sp>
            <p:nvSpPr>
              <p:cNvPr id="199" name="Google Shape;199;p21"/>
              <p:cNvSpPr/>
              <p:nvPr/>
            </p:nvSpPr>
            <p:spPr>
              <a:xfrm>
                <a:off x="6435000" y="10152000"/>
                <a:ext cx="169200" cy="169200"/>
              </a:xfrm>
              <a:prstGeom prst="ellipse">
                <a:avLst/>
              </a:prstGeom>
              <a:solidFill>
                <a:srgbClr val="46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>
                <a:off x="6450300" y="10166275"/>
                <a:ext cx="138600" cy="138600"/>
              </a:xfrm>
              <a:prstGeom prst="star4">
                <a:avLst>
                  <a:gd fmla="val 23521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1" name="Google Shape;201;p21"/>
            <p:cNvSpPr txBox="1"/>
            <p:nvPr/>
          </p:nvSpPr>
          <p:spPr>
            <a:xfrm>
              <a:off x="6270607" y="10138715"/>
              <a:ext cx="8985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Company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64444"/>
                  </a:solidFill>
                  <a:latin typeface="Rubik SemiBold"/>
                  <a:ea typeface="Rubik SemiBold"/>
                  <a:cs typeface="Rubik SemiBold"/>
                  <a:sym typeface="Rubik SemiBold"/>
                </a:rPr>
                <a:t>Logo or Name</a:t>
              </a:r>
              <a:endParaRPr sz="900">
                <a:solidFill>
                  <a:srgbClr val="464444"/>
                </a:solidFill>
                <a:latin typeface="Rubik SemiBold"/>
                <a:ea typeface="Rubik SemiBold"/>
                <a:cs typeface="Rubik SemiBold"/>
                <a:sym typeface="Rubik SemiBold"/>
              </a:endParaRPr>
            </a:p>
          </p:txBody>
        </p:sp>
      </p:grpSp>
      <p:sp>
        <p:nvSpPr>
          <p:cNvPr id="202" name="Google Shape;202;p21"/>
          <p:cNvSpPr txBox="1"/>
          <p:nvPr/>
        </p:nvSpPr>
        <p:spPr>
          <a:xfrm>
            <a:off x="464450" y="930050"/>
            <a:ext cx="65286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Outline the communication process, including key milestones, timelines, and designated supporters responsible for specific messaging tasks.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464450" y="371450"/>
            <a:ext cx="65286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4.9 C</a:t>
            </a:r>
            <a:r>
              <a:rPr lang="uk" sz="2700">
                <a:solidFill>
                  <a:srgbClr val="464444"/>
                </a:solidFill>
                <a:latin typeface="Rubik Medium"/>
                <a:ea typeface="Rubik Medium"/>
                <a:cs typeface="Rubik Medium"/>
                <a:sym typeface="Rubik Medium"/>
              </a:rPr>
              <a:t>ommunications Plan</a:t>
            </a:r>
            <a:endParaRPr sz="2700">
              <a:solidFill>
                <a:srgbClr val="46444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aphicFrame>
        <p:nvGraphicFramePr>
          <p:cNvPr id="204" name="Google Shape;204;p21"/>
          <p:cNvGraphicFramePr/>
          <p:nvPr/>
        </p:nvGraphicFramePr>
        <p:xfrm>
          <a:off x="566925" y="534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{51469943-68FE-4691-AAAC-FCE980CC6226}</a:tableStyleId>
              </a:tblPr>
              <a:tblGrid>
                <a:gridCol w="3213075"/>
                <a:gridCol w="3213075"/>
              </a:tblGrid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K</a:t>
                      </a: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ey Supporter</a:t>
                      </a:r>
                      <a:endParaRPr b="1"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</a:t>
                      </a:r>
                      <a:r>
                        <a:rPr b="1" lang="uk">
                          <a:solidFill>
                            <a:srgbClr val="46444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ommunication Responsibility</a:t>
                      </a:r>
                      <a:endParaRPr b="1"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6444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0" marL="9000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5" name="Google Shape;205;p21"/>
          <p:cNvSpPr txBox="1"/>
          <p:nvPr/>
        </p:nvSpPr>
        <p:spPr>
          <a:xfrm>
            <a:off x="6452626" y="10049865"/>
            <a:ext cx="6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64444"/>
                </a:solidFill>
                <a:latin typeface="Rubik"/>
                <a:ea typeface="Rubik"/>
                <a:cs typeface="Rubik"/>
                <a:sym typeface="Rubik"/>
              </a:rPr>
              <a:t>09 </a:t>
            </a:r>
            <a:endParaRPr>
              <a:solidFill>
                <a:srgbClr val="464444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