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10692000" cx="7560000"/>
  <p:notesSz cx="6858000" cy="9144000"/>
  <p:embeddedFontLst>
    <p:embeddedFont>
      <p:font typeface="EB Garamond Medium"/>
      <p:regular r:id="rId11"/>
      <p:bold r:id="rId12"/>
      <p:italic r:id="rId13"/>
      <p:boldItalic r:id="rId14"/>
    </p:embeddedFont>
    <p:embeddedFont>
      <p:font typeface="Lato"/>
      <p:regular r:id="rId15"/>
      <p:bold r:id="rId16"/>
      <p:italic r:id="rId17"/>
      <p:boldItalic r:id="rId18"/>
    </p:embeddedFont>
    <p:embeddedFont>
      <p:font typeface="Lato Black"/>
      <p:bold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4422">
          <p15:clr>
            <a:srgbClr val="747775"/>
          </p15:clr>
        </p15:guide>
        <p15:guide id="2" pos="34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422"/>
        <p:guide pos="3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Black-boldItalic.fntdata"/><Relationship Id="rId11" Type="http://schemas.openxmlformats.org/officeDocument/2006/relationships/font" Target="fonts/EBGaramondMedium-regular.fntdata"/><Relationship Id="rId10" Type="http://schemas.openxmlformats.org/officeDocument/2006/relationships/slide" Target="slides/slide5.xml"/><Relationship Id="rId13" Type="http://schemas.openxmlformats.org/officeDocument/2006/relationships/font" Target="fonts/EBGaramondMedium-italic.fntdata"/><Relationship Id="rId12" Type="http://schemas.openxmlformats.org/officeDocument/2006/relationships/font" Target="fonts/EBGaramondMedium-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regular.fntdata"/><Relationship Id="rId14" Type="http://schemas.openxmlformats.org/officeDocument/2006/relationships/font" Target="fonts/EBGaramondMedium-boldItalic.fntdata"/><Relationship Id="rId17" Type="http://schemas.openxmlformats.org/officeDocument/2006/relationships/font" Target="fonts/Lato-italic.fntdata"/><Relationship Id="rId16" Type="http://schemas.openxmlformats.org/officeDocument/2006/relationships/font" Target="fonts/Lato-bold.fntdata"/><Relationship Id="rId5" Type="http://schemas.openxmlformats.org/officeDocument/2006/relationships/notesMaster" Target="notesMasters/notesMaster1.xml"/><Relationship Id="rId19" Type="http://schemas.openxmlformats.org/officeDocument/2006/relationships/font" Target="fonts/LatoBlack-bold.fntdata"/><Relationship Id="rId6" Type="http://schemas.openxmlformats.org/officeDocument/2006/relationships/slide" Target="slides/slide1.xml"/><Relationship Id="rId18"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f58c92da22_0_9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f58c92da22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f58c92da22_0_20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f58c92da22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f58c92da22_0_40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f58c92da22_0_4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1f58c92da22_0_54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1f58c92da22_0_5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523599" y="452500"/>
            <a:ext cx="5904300" cy="523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3400">
                <a:solidFill>
                  <a:srgbClr val="1C1C1C"/>
                </a:solidFill>
                <a:latin typeface="EB Garamond Medium"/>
                <a:ea typeface="EB Garamond Medium"/>
                <a:cs typeface="EB Garamond Medium"/>
                <a:sym typeface="EB Garamond Medium"/>
              </a:rPr>
              <a:t>Consulting Proposal Template</a:t>
            </a:r>
            <a:endParaRPr sz="3400">
              <a:solidFill>
                <a:srgbClr val="1C1C1C"/>
              </a:solidFill>
              <a:latin typeface="EB Garamond Medium"/>
              <a:ea typeface="EB Garamond Medium"/>
              <a:cs typeface="EB Garamond Medium"/>
              <a:sym typeface="EB Garamond Medium"/>
            </a:endParaRPr>
          </a:p>
        </p:txBody>
      </p:sp>
      <p:cxnSp>
        <p:nvCxnSpPr>
          <p:cNvPr id="55" name="Google Shape;55;p13"/>
          <p:cNvCxnSpPr/>
          <p:nvPr/>
        </p:nvCxnSpPr>
        <p:spPr>
          <a:xfrm>
            <a:off x="540500" y="1119689"/>
            <a:ext cx="6486300" cy="0"/>
          </a:xfrm>
          <a:prstGeom prst="straightConnector1">
            <a:avLst/>
          </a:prstGeom>
          <a:noFill/>
          <a:ln cap="flat" cmpd="sng" w="28575">
            <a:solidFill>
              <a:srgbClr val="1C1C1C"/>
            </a:solidFill>
            <a:prstDash val="solid"/>
            <a:round/>
            <a:headEnd len="med" w="med" type="none"/>
            <a:tailEnd len="med" w="med" type="none"/>
          </a:ln>
        </p:spPr>
      </p:cxnSp>
      <p:sp>
        <p:nvSpPr>
          <p:cNvPr id="56" name="Google Shape;56;p13"/>
          <p:cNvSpPr txBox="1"/>
          <p:nvPr/>
        </p:nvSpPr>
        <p:spPr>
          <a:xfrm>
            <a:off x="529706" y="1352112"/>
            <a:ext cx="6486300" cy="5541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Welcome to [Consulting Company Name], your partner in success. Our consulting team is dedicated to providing tailored solutions to address your organization's challenges and drive sustainable growth. With our expertise and commitment to excellence, we're here to help you achieve your goals and unlock your full potential.</a:t>
            </a:r>
            <a:endParaRPr sz="1000">
              <a:solidFill>
                <a:srgbClr val="262626"/>
              </a:solidFill>
              <a:latin typeface="Lato"/>
              <a:ea typeface="Lato"/>
              <a:cs typeface="Lato"/>
              <a:sym typeface="Lato"/>
            </a:endParaRPr>
          </a:p>
        </p:txBody>
      </p:sp>
      <p:grpSp>
        <p:nvGrpSpPr>
          <p:cNvPr id="57" name="Google Shape;57;p13"/>
          <p:cNvGrpSpPr/>
          <p:nvPr/>
        </p:nvGrpSpPr>
        <p:grpSpPr>
          <a:xfrm>
            <a:off x="529706" y="2122050"/>
            <a:ext cx="6486300" cy="1048811"/>
            <a:chOff x="529706" y="2122050"/>
            <a:chExt cx="6486300" cy="1048811"/>
          </a:xfrm>
        </p:grpSpPr>
        <p:grpSp>
          <p:nvGrpSpPr>
            <p:cNvPr id="58" name="Google Shape;58;p13"/>
            <p:cNvGrpSpPr/>
            <p:nvPr/>
          </p:nvGrpSpPr>
          <p:grpSpPr>
            <a:xfrm>
              <a:off x="539200" y="2122050"/>
              <a:ext cx="2772324" cy="215400"/>
              <a:chOff x="539200" y="2122050"/>
              <a:chExt cx="2772324" cy="215400"/>
            </a:xfrm>
          </p:grpSpPr>
          <p:sp>
            <p:nvSpPr>
              <p:cNvPr id="59" name="Google Shape;59;p13"/>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0" name="Google Shape;60;p13"/>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Executive Summary</a:t>
                </a:r>
                <a:endParaRPr b="1">
                  <a:solidFill>
                    <a:srgbClr val="262626"/>
                  </a:solidFill>
                  <a:latin typeface="Lato"/>
                  <a:ea typeface="Lato"/>
                  <a:cs typeface="Lato"/>
                  <a:sym typeface="Lato"/>
                </a:endParaRPr>
              </a:p>
            </p:txBody>
          </p:sp>
        </p:grpSp>
        <p:sp>
          <p:nvSpPr>
            <p:cNvPr id="61" name="Google Shape;61;p13"/>
            <p:cNvSpPr txBox="1"/>
            <p:nvPr/>
          </p:nvSpPr>
          <p:spPr>
            <a:xfrm>
              <a:off x="529706" y="2416661"/>
              <a:ext cx="6486300" cy="754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[Consulting Company Name] offers specialized consulting services to help organizations like yours overcome obstacles and achieve strategic objectives. With a focus on [specific area of expertise], our team delivers targeted solutions that drive results. By partnering with us, you gain access to a wealth of industry knowledge and experience, ensuring success in today's competitive landscape.</a:t>
              </a:r>
              <a:endParaRPr sz="1000">
                <a:solidFill>
                  <a:srgbClr val="262626"/>
                </a:solidFill>
                <a:latin typeface="Lato"/>
                <a:ea typeface="Lato"/>
                <a:cs typeface="Lato"/>
                <a:sym typeface="Lato"/>
              </a:endParaRPr>
            </a:p>
          </p:txBody>
        </p:sp>
      </p:grpSp>
      <p:grpSp>
        <p:nvGrpSpPr>
          <p:cNvPr id="62" name="Google Shape;62;p13"/>
          <p:cNvGrpSpPr/>
          <p:nvPr/>
        </p:nvGrpSpPr>
        <p:grpSpPr>
          <a:xfrm>
            <a:off x="529706" y="3410724"/>
            <a:ext cx="6486300" cy="1248911"/>
            <a:chOff x="529706" y="2122050"/>
            <a:chExt cx="6486300" cy="1248911"/>
          </a:xfrm>
        </p:grpSpPr>
        <p:grpSp>
          <p:nvGrpSpPr>
            <p:cNvPr id="63" name="Google Shape;63;p13"/>
            <p:cNvGrpSpPr/>
            <p:nvPr/>
          </p:nvGrpSpPr>
          <p:grpSpPr>
            <a:xfrm>
              <a:off x="539200" y="2122050"/>
              <a:ext cx="2772324" cy="215400"/>
              <a:chOff x="539200" y="2122050"/>
              <a:chExt cx="2772324" cy="215400"/>
            </a:xfrm>
          </p:grpSpPr>
          <p:sp>
            <p:nvSpPr>
              <p:cNvPr id="64" name="Google Shape;64;p13"/>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5" name="Google Shape;65;p13"/>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Objectives</a:t>
                </a:r>
                <a:endParaRPr b="1">
                  <a:solidFill>
                    <a:srgbClr val="262626"/>
                  </a:solidFill>
                  <a:latin typeface="Lato"/>
                  <a:ea typeface="Lato"/>
                  <a:cs typeface="Lato"/>
                  <a:sym typeface="Lato"/>
                </a:endParaRPr>
              </a:p>
            </p:txBody>
          </p:sp>
        </p:grpSp>
        <p:sp>
          <p:nvSpPr>
            <p:cNvPr id="66" name="Google Shape;66;p13"/>
            <p:cNvSpPr txBox="1"/>
            <p:nvPr/>
          </p:nvSpPr>
          <p:spPr>
            <a:xfrm>
              <a:off x="529706" y="2416661"/>
              <a:ext cx="6486300" cy="9543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Our primary objective is to [state the main goal or goals of the consulting engagement], tailored to meet the unique needs and challenges of your organization. By working closely with your team, we aim to [specific objectives, such as improving efficiency, increasing revenue, enhancing customer satisfaction, etc.]. Through collaborative efforts and strategic initiatives, we aspire to [desired outcomes, such as achieving measurable results, fostering innovation, and positioning your organization for long-term success].</a:t>
              </a:r>
              <a:endParaRPr sz="1000">
                <a:solidFill>
                  <a:srgbClr val="262626"/>
                </a:solidFill>
                <a:latin typeface="Lato"/>
                <a:ea typeface="Lato"/>
                <a:cs typeface="Lato"/>
                <a:sym typeface="Lato"/>
              </a:endParaRPr>
            </a:p>
          </p:txBody>
        </p:sp>
      </p:grpSp>
      <p:grpSp>
        <p:nvGrpSpPr>
          <p:cNvPr id="67" name="Google Shape;67;p13"/>
          <p:cNvGrpSpPr/>
          <p:nvPr/>
        </p:nvGrpSpPr>
        <p:grpSpPr>
          <a:xfrm>
            <a:off x="539200" y="4880824"/>
            <a:ext cx="2772324" cy="215400"/>
            <a:chOff x="539200" y="2122050"/>
            <a:chExt cx="2772324" cy="215400"/>
          </a:xfrm>
        </p:grpSpPr>
        <p:sp>
          <p:nvSpPr>
            <p:cNvPr id="68" name="Google Shape;68;p13"/>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1C1C1C"/>
                </a:solidFill>
              </a:endParaRPr>
            </a:p>
          </p:txBody>
        </p:sp>
        <p:sp>
          <p:nvSpPr>
            <p:cNvPr id="69" name="Google Shape;69;p13"/>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Scope of Work</a:t>
              </a:r>
              <a:endParaRPr b="1">
                <a:solidFill>
                  <a:srgbClr val="262626"/>
                </a:solidFill>
                <a:latin typeface="Lato"/>
                <a:ea typeface="Lato"/>
                <a:cs typeface="Lato"/>
                <a:sym typeface="Lato"/>
              </a:endParaRPr>
            </a:p>
          </p:txBody>
        </p:sp>
      </p:grpSp>
      <p:grpSp>
        <p:nvGrpSpPr>
          <p:cNvPr id="70" name="Google Shape;70;p13"/>
          <p:cNvGrpSpPr/>
          <p:nvPr/>
        </p:nvGrpSpPr>
        <p:grpSpPr>
          <a:xfrm>
            <a:off x="540500" y="5182475"/>
            <a:ext cx="6481950" cy="4180800"/>
            <a:chOff x="540500" y="5182475"/>
            <a:chExt cx="6481950" cy="4180800"/>
          </a:xfrm>
        </p:grpSpPr>
        <p:grpSp>
          <p:nvGrpSpPr>
            <p:cNvPr id="71" name="Google Shape;71;p13"/>
            <p:cNvGrpSpPr/>
            <p:nvPr/>
          </p:nvGrpSpPr>
          <p:grpSpPr>
            <a:xfrm>
              <a:off x="540500" y="5182475"/>
              <a:ext cx="6481950" cy="4180800"/>
              <a:chOff x="540500" y="5182475"/>
              <a:chExt cx="6481950" cy="4180800"/>
            </a:xfrm>
          </p:grpSpPr>
          <p:sp>
            <p:nvSpPr>
              <p:cNvPr id="72" name="Google Shape;72;p13"/>
              <p:cNvSpPr/>
              <p:nvPr/>
            </p:nvSpPr>
            <p:spPr>
              <a:xfrm>
                <a:off x="540500" y="5185825"/>
                <a:ext cx="6479400" cy="4177200"/>
              </a:xfrm>
              <a:prstGeom prst="rect">
                <a:avLst/>
              </a:prstGeom>
              <a:noFill/>
              <a:ln cap="flat" cmpd="sng" w="9525">
                <a:solidFill>
                  <a:srgbClr val="C3C3C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73" name="Google Shape;73;p13"/>
              <p:cNvCxnSpPr/>
              <p:nvPr/>
            </p:nvCxnSpPr>
            <p:spPr>
              <a:xfrm>
                <a:off x="547850" y="5509550"/>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4" name="Google Shape;74;p13"/>
              <p:cNvCxnSpPr/>
              <p:nvPr/>
            </p:nvCxnSpPr>
            <p:spPr>
              <a:xfrm>
                <a:off x="547850" y="5938417"/>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5" name="Google Shape;75;p13"/>
              <p:cNvCxnSpPr/>
              <p:nvPr/>
            </p:nvCxnSpPr>
            <p:spPr>
              <a:xfrm>
                <a:off x="547850" y="6367283"/>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6" name="Google Shape;76;p13"/>
              <p:cNvCxnSpPr/>
              <p:nvPr/>
            </p:nvCxnSpPr>
            <p:spPr>
              <a:xfrm>
                <a:off x="547850" y="6796150"/>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7" name="Google Shape;77;p13"/>
              <p:cNvCxnSpPr/>
              <p:nvPr/>
            </p:nvCxnSpPr>
            <p:spPr>
              <a:xfrm>
                <a:off x="547850" y="7225017"/>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8" name="Google Shape;78;p13"/>
              <p:cNvCxnSpPr/>
              <p:nvPr/>
            </p:nvCxnSpPr>
            <p:spPr>
              <a:xfrm>
                <a:off x="547850" y="7653883"/>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79" name="Google Shape;79;p13"/>
              <p:cNvCxnSpPr/>
              <p:nvPr/>
            </p:nvCxnSpPr>
            <p:spPr>
              <a:xfrm>
                <a:off x="547850" y="8082750"/>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80" name="Google Shape;80;p13"/>
              <p:cNvCxnSpPr/>
              <p:nvPr/>
            </p:nvCxnSpPr>
            <p:spPr>
              <a:xfrm>
                <a:off x="547850" y="8511617"/>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81" name="Google Shape;81;p13"/>
              <p:cNvCxnSpPr/>
              <p:nvPr/>
            </p:nvCxnSpPr>
            <p:spPr>
              <a:xfrm>
                <a:off x="547850" y="8940483"/>
                <a:ext cx="6474600" cy="0"/>
              </a:xfrm>
              <a:prstGeom prst="straightConnector1">
                <a:avLst/>
              </a:prstGeom>
              <a:noFill/>
              <a:ln cap="flat" cmpd="sng" w="9525">
                <a:solidFill>
                  <a:srgbClr val="C3C3C3"/>
                </a:solidFill>
                <a:prstDash val="solid"/>
                <a:round/>
                <a:headEnd len="med" w="med" type="none"/>
                <a:tailEnd len="med" w="med" type="none"/>
              </a:ln>
            </p:spPr>
          </p:cxnSp>
          <p:cxnSp>
            <p:nvCxnSpPr>
              <p:cNvPr id="82" name="Google Shape;82;p13"/>
              <p:cNvCxnSpPr/>
              <p:nvPr/>
            </p:nvCxnSpPr>
            <p:spPr>
              <a:xfrm>
                <a:off x="3025600" y="5182475"/>
                <a:ext cx="0" cy="4180800"/>
              </a:xfrm>
              <a:prstGeom prst="straightConnector1">
                <a:avLst/>
              </a:prstGeom>
              <a:noFill/>
              <a:ln cap="flat" cmpd="sng" w="9525">
                <a:solidFill>
                  <a:srgbClr val="C3C3C3"/>
                </a:solidFill>
                <a:prstDash val="solid"/>
                <a:round/>
                <a:headEnd len="med" w="med" type="none"/>
                <a:tailEnd len="med" w="med" type="none"/>
              </a:ln>
            </p:spPr>
          </p:cxnSp>
          <p:cxnSp>
            <p:nvCxnSpPr>
              <p:cNvPr id="83" name="Google Shape;83;p13"/>
              <p:cNvCxnSpPr/>
              <p:nvPr/>
            </p:nvCxnSpPr>
            <p:spPr>
              <a:xfrm>
                <a:off x="547850" y="5185825"/>
                <a:ext cx="6474600" cy="0"/>
              </a:xfrm>
              <a:prstGeom prst="straightConnector1">
                <a:avLst/>
              </a:prstGeom>
              <a:noFill/>
              <a:ln cap="flat" cmpd="sng" w="9525">
                <a:solidFill>
                  <a:srgbClr val="C3C3C3"/>
                </a:solidFill>
                <a:prstDash val="solid"/>
                <a:round/>
                <a:headEnd len="med" w="med" type="none"/>
                <a:tailEnd len="med" w="med" type="none"/>
              </a:ln>
            </p:spPr>
          </p:cxnSp>
        </p:grpSp>
        <p:sp>
          <p:nvSpPr>
            <p:cNvPr id="84" name="Google Shape;84;p13"/>
            <p:cNvSpPr txBox="1"/>
            <p:nvPr/>
          </p:nvSpPr>
          <p:spPr>
            <a:xfrm>
              <a:off x="631474" y="5270738"/>
              <a:ext cx="1983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Task</a:t>
              </a:r>
              <a:endParaRPr sz="1000">
                <a:solidFill>
                  <a:srgbClr val="262626"/>
                </a:solidFill>
                <a:latin typeface="Lato Black"/>
                <a:ea typeface="Lato Black"/>
                <a:cs typeface="Lato Black"/>
                <a:sym typeface="Lato Black"/>
              </a:endParaRPr>
            </a:p>
          </p:txBody>
        </p:sp>
        <p:grpSp>
          <p:nvGrpSpPr>
            <p:cNvPr id="85" name="Google Shape;85;p13"/>
            <p:cNvGrpSpPr/>
            <p:nvPr/>
          </p:nvGrpSpPr>
          <p:grpSpPr>
            <a:xfrm>
              <a:off x="631474" y="5647025"/>
              <a:ext cx="2325600" cy="3155975"/>
              <a:chOff x="631474" y="5647025"/>
              <a:chExt cx="2325600" cy="3155975"/>
            </a:xfrm>
          </p:grpSpPr>
          <p:sp>
            <p:nvSpPr>
              <p:cNvPr id="86" name="Google Shape;86;p13"/>
              <p:cNvSpPr txBox="1"/>
              <p:nvPr/>
            </p:nvSpPr>
            <p:spPr>
              <a:xfrm>
                <a:off x="631474" y="5647025"/>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Initial Assessment</a:t>
                </a:r>
                <a:endParaRPr sz="1000">
                  <a:solidFill>
                    <a:srgbClr val="545454"/>
                  </a:solidFill>
                  <a:latin typeface="Lato"/>
                  <a:ea typeface="Lato"/>
                  <a:cs typeface="Lato"/>
                  <a:sym typeface="Lato"/>
                </a:endParaRPr>
              </a:p>
            </p:txBody>
          </p:sp>
          <p:sp>
            <p:nvSpPr>
              <p:cNvPr id="87" name="Google Shape;87;p13"/>
              <p:cNvSpPr txBox="1"/>
              <p:nvPr/>
            </p:nvSpPr>
            <p:spPr>
              <a:xfrm>
                <a:off x="631474" y="6075900"/>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Stakeholder Interviews</a:t>
                </a:r>
                <a:endParaRPr sz="1000">
                  <a:solidFill>
                    <a:srgbClr val="545454"/>
                  </a:solidFill>
                  <a:latin typeface="Lato"/>
                  <a:ea typeface="Lato"/>
                  <a:cs typeface="Lato"/>
                  <a:sym typeface="Lato"/>
                </a:endParaRPr>
              </a:p>
            </p:txBody>
          </p:sp>
          <p:sp>
            <p:nvSpPr>
              <p:cNvPr id="88" name="Google Shape;88;p13"/>
              <p:cNvSpPr txBox="1"/>
              <p:nvPr/>
            </p:nvSpPr>
            <p:spPr>
              <a:xfrm>
                <a:off x="631474" y="6504767"/>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Data Collection and Analysis</a:t>
                </a:r>
                <a:endParaRPr sz="1000">
                  <a:solidFill>
                    <a:srgbClr val="545454"/>
                  </a:solidFill>
                  <a:latin typeface="Lato"/>
                  <a:ea typeface="Lato"/>
                  <a:cs typeface="Lato"/>
                  <a:sym typeface="Lato"/>
                </a:endParaRPr>
              </a:p>
            </p:txBody>
          </p:sp>
          <p:sp>
            <p:nvSpPr>
              <p:cNvPr id="89" name="Google Shape;89;p13"/>
              <p:cNvSpPr txBox="1"/>
              <p:nvPr/>
            </p:nvSpPr>
            <p:spPr>
              <a:xfrm>
                <a:off x="631474" y="6933633"/>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Strategy Development</a:t>
                </a:r>
                <a:endParaRPr sz="1000">
                  <a:solidFill>
                    <a:srgbClr val="545454"/>
                  </a:solidFill>
                  <a:latin typeface="Lato"/>
                  <a:ea typeface="Lato"/>
                  <a:cs typeface="Lato"/>
                  <a:sym typeface="Lato"/>
                </a:endParaRPr>
              </a:p>
            </p:txBody>
          </p:sp>
          <p:sp>
            <p:nvSpPr>
              <p:cNvPr id="90" name="Google Shape;90;p13"/>
              <p:cNvSpPr txBox="1"/>
              <p:nvPr/>
            </p:nvSpPr>
            <p:spPr>
              <a:xfrm>
                <a:off x="631474" y="7362500"/>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Implementation Planning</a:t>
                </a:r>
                <a:endParaRPr sz="1000">
                  <a:solidFill>
                    <a:srgbClr val="545454"/>
                  </a:solidFill>
                  <a:latin typeface="Lato"/>
                  <a:ea typeface="Lato"/>
                  <a:cs typeface="Lato"/>
                  <a:sym typeface="Lato"/>
                </a:endParaRPr>
              </a:p>
            </p:txBody>
          </p:sp>
          <p:sp>
            <p:nvSpPr>
              <p:cNvPr id="91" name="Google Shape;91;p13"/>
              <p:cNvSpPr txBox="1"/>
              <p:nvPr/>
            </p:nvSpPr>
            <p:spPr>
              <a:xfrm>
                <a:off x="631474" y="7791367"/>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Training and Capacity Building</a:t>
                </a:r>
                <a:endParaRPr sz="1000">
                  <a:solidFill>
                    <a:srgbClr val="545454"/>
                  </a:solidFill>
                  <a:latin typeface="Lato"/>
                  <a:ea typeface="Lato"/>
                  <a:cs typeface="Lato"/>
                  <a:sym typeface="Lato"/>
                </a:endParaRPr>
              </a:p>
            </p:txBody>
          </p:sp>
          <p:sp>
            <p:nvSpPr>
              <p:cNvPr id="92" name="Google Shape;92;p13"/>
              <p:cNvSpPr txBox="1"/>
              <p:nvPr/>
            </p:nvSpPr>
            <p:spPr>
              <a:xfrm>
                <a:off x="631474" y="8220233"/>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Performance Monitoring and Reporting</a:t>
                </a:r>
                <a:endParaRPr sz="1000">
                  <a:solidFill>
                    <a:srgbClr val="545454"/>
                  </a:solidFill>
                  <a:latin typeface="Lato"/>
                  <a:ea typeface="Lato"/>
                  <a:cs typeface="Lato"/>
                  <a:sym typeface="Lato"/>
                </a:endParaRPr>
              </a:p>
            </p:txBody>
          </p:sp>
          <p:sp>
            <p:nvSpPr>
              <p:cNvPr id="93" name="Google Shape;93;p13"/>
              <p:cNvSpPr txBox="1"/>
              <p:nvPr/>
            </p:nvSpPr>
            <p:spPr>
              <a:xfrm>
                <a:off x="631474" y="8649100"/>
                <a:ext cx="2325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Ongoing Support and Review</a:t>
                </a:r>
                <a:endParaRPr sz="1000">
                  <a:solidFill>
                    <a:srgbClr val="545454"/>
                  </a:solidFill>
                  <a:latin typeface="Lato"/>
                  <a:ea typeface="Lato"/>
                  <a:cs typeface="Lato"/>
                  <a:sym typeface="Lato"/>
                </a:endParaRPr>
              </a:p>
            </p:txBody>
          </p:sp>
        </p:grpSp>
        <p:sp>
          <p:nvSpPr>
            <p:cNvPr id="94" name="Google Shape;94;p13"/>
            <p:cNvSpPr txBox="1"/>
            <p:nvPr/>
          </p:nvSpPr>
          <p:spPr>
            <a:xfrm>
              <a:off x="3183924" y="5270738"/>
              <a:ext cx="1983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Description</a:t>
              </a:r>
              <a:endParaRPr sz="1000">
                <a:solidFill>
                  <a:srgbClr val="262626"/>
                </a:solidFill>
                <a:latin typeface="Lato Black"/>
                <a:ea typeface="Lato Black"/>
                <a:cs typeface="Lato Black"/>
                <a:sym typeface="Lato Black"/>
              </a:endParaRPr>
            </a:p>
          </p:txBody>
        </p:sp>
        <p:grpSp>
          <p:nvGrpSpPr>
            <p:cNvPr id="95" name="Google Shape;95;p13"/>
            <p:cNvGrpSpPr/>
            <p:nvPr/>
          </p:nvGrpSpPr>
          <p:grpSpPr>
            <a:xfrm>
              <a:off x="3183926" y="5647025"/>
              <a:ext cx="3776100" cy="3232925"/>
              <a:chOff x="3183926" y="5647025"/>
              <a:chExt cx="3776100" cy="3232925"/>
            </a:xfrm>
          </p:grpSpPr>
          <p:sp>
            <p:nvSpPr>
              <p:cNvPr id="96" name="Google Shape;96;p13"/>
              <p:cNvSpPr txBox="1"/>
              <p:nvPr/>
            </p:nvSpPr>
            <p:spPr>
              <a:xfrm>
                <a:off x="3183926" y="5647025"/>
                <a:ext cx="3776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Conduct an in-depth analysis of [client's organization/issue/etc.].</a:t>
                </a:r>
                <a:endParaRPr sz="1000">
                  <a:solidFill>
                    <a:srgbClr val="545454"/>
                  </a:solidFill>
                  <a:latin typeface="Lato"/>
                  <a:ea typeface="Lato"/>
                  <a:cs typeface="Lato"/>
                  <a:sym typeface="Lato"/>
                </a:endParaRPr>
              </a:p>
            </p:txBody>
          </p:sp>
          <p:sp>
            <p:nvSpPr>
              <p:cNvPr id="97" name="Google Shape;97;p13"/>
              <p:cNvSpPr txBox="1"/>
              <p:nvPr/>
            </p:nvSpPr>
            <p:spPr>
              <a:xfrm>
                <a:off x="3183926" y="5998950"/>
                <a:ext cx="37761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Interview key stakeholders to gather insights and understand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requirements.</a:t>
                </a:r>
                <a:endParaRPr sz="1000">
                  <a:solidFill>
                    <a:srgbClr val="545454"/>
                  </a:solidFill>
                  <a:latin typeface="Lato"/>
                  <a:ea typeface="Lato"/>
                  <a:cs typeface="Lato"/>
                  <a:sym typeface="Lato"/>
                </a:endParaRPr>
              </a:p>
            </p:txBody>
          </p:sp>
          <p:sp>
            <p:nvSpPr>
              <p:cNvPr id="98" name="Google Shape;98;p13"/>
              <p:cNvSpPr txBox="1"/>
              <p:nvPr/>
            </p:nvSpPr>
            <p:spPr>
              <a:xfrm>
                <a:off x="3183926" y="6427817"/>
                <a:ext cx="37761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Collect relevant data and perform thorough analysis to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identify trends.</a:t>
                </a:r>
                <a:endParaRPr sz="1000">
                  <a:solidFill>
                    <a:srgbClr val="545454"/>
                  </a:solidFill>
                  <a:latin typeface="Lato"/>
                  <a:ea typeface="Lato"/>
                  <a:cs typeface="Lato"/>
                  <a:sym typeface="Lato"/>
                </a:endParaRPr>
              </a:p>
            </p:txBody>
          </p:sp>
          <p:sp>
            <p:nvSpPr>
              <p:cNvPr id="99" name="Google Shape;99;p13"/>
              <p:cNvSpPr txBox="1"/>
              <p:nvPr/>
            </p:nvSpPr>
            <p:spPr>
              <a:xfrm>
                <a:off x="3183926" y="6856683"/>
                <a:ext cx="37761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Develop customized strategies and recommendations to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address key challenges.</a:t>
                </a:r>
                <a:endParaRPr sz="1000">
                  <a:solidFill>
                    <a:srgbClr val="545454"/>
                  </a:solidFill>
                  <a:latin typeface="Lato"/>
                  <a:ea typeface="Lato"/>
                  <a:cs typeface="Lato"/>
                  <a:sym typeface="Lato"/>
                </a:endParaRPr>
              </a:p>
            </p:txBody>
          </p:sp>
          <p:sp>
            <p:nvSpPr>
              <p:cNvPr id="100" name="Google Shape;100;p13"/>
              <p:cNvSpPr txBox="1"/>
              <p:nvPr/>
            </p:nvSpPr>
            <p:spPr>
              <a:xfrm>
                <a:off x="3183926" y="7362500"/>
                <a:ext cx="3776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Outline actionable steps and create a detailed implementation plan.</a:t>
                </a:r>
                <a:endParaRPr sz="1000">
                  <a:solidFill>
                    <a:srgbClr val="545454"/>
                  </a:solidFill>
                  <a:latin typeface="Lato"/>
                  <a:ea typeface="Lato"/>
                  <a:cs typeface="Lato"/>
                  <a:sym typeface="Lato"/>
                </a:endParaRPr>
              </a:p>
            </p:txBody>
          </p:sp>
          <p:sp>
            <p:nvSpPr>
              <p:cNvPr id="101" name="Google Shape;101;p13"/>
              <p:cNvSpPr txBox="1"/>
              <p:nvPr/>
            </p:nvSpPr>
            <p:spPr>
              <a:xfrm>
                <a:off x="3183926" y="7791367"/>
                <a:ext cx="3776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Provide training sessions and support to build internal capacity.</a:t>
                </a:r>
                <a:endParaRPr sz="1000">
                  <a:solidFill>
                    <a:srgbClr val="545454"/>
                  </a:solidFill>
                  <a:latin typeface="Lato"/>
                  <a:ea typeface="Lato"/>
                  <a:cs typeface="Lato"/>
                  <a:sym typeface="Lato"/>
                </a:endParaRPr>
              </a:p>
            </p:txBody>
          </p:sp>
          <p:sp>
            <p:nvSpPr>
              <p:cNvPr id="102" name="Google Shape;102;p13"/>
              <p:cNvSpPr txBox="1"/>
              <p:nvPr/>
            </p:nvSpPr>
            <p:spPr>
              <a:xfrm>
                <a:off x="3183926" y="8143283"/>
                <a:ext cx="37761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Monitor progress, track performance metrics, and provide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regular reports.</a:t>
                </a:r>
                <a:endParaRPr sz="1000">
                  <a:solidFill>
                    <a:srgbClr val="545454"/>
                  </a:solidFill>
                  <a:latin typeface="Lato"/>
                  <a:ea typeface="Lato"/>
                  <a:cs typeface="Lato"/>
                  <a:sym typeface="Lato"/>
                </a:endParaRPr>
              </a:p>
            </p:txBody>
          </p:sp>
          <p:sp>
            <p:nvSpPr>
              <p:cNvPr id="103" name="Google Shape;103;p13"/>
              <p:cNvSpPr txBox="1"/>
              <p:nvPr/>
            </p:nvSpPr>
            <p:spPr>
              <a:xfrm>
                <a:off x="3183926" y="8572150"/>
                <a:ext cx="37761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Offer continuous support, review progress, and make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adjustments as needed.</a:t>
                </a:r>
                <a:endParaRPr sz="1000">
                  <a:solidFill>
                    <a:srgbClr val="545454"/>
                  </a:solidFill>
                  <a:latin typeface="Lato"/>
                  <a:ea typeface="Lato"/>
                  <a:cs typeface="Lato"/>
                  <a:sym typeface="Lato"/>
                </a:endParaRPr>
              </a:p>
            </p:txBody>
          </p:sp>
        </p:grpSp>
      </p:grpSp>
      <p:sp>
        <p:nvSpPr>
          <p:cNvPr id="104" name="Google Shape;104;p13"/>
          <p:cNvSpPr txBox="1"/>
          <p:nvPr/>
        </p:nvSpPr>
        <p:spPr>
          <a:xfrm>
            <a:off x="529706" y="9637293"/>
            <a:ext cx="6486300" cy="5541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Black"/>
                <a:ea typeface="Lato Black"/>
                <a:cs typeface="Lato Black"/>
                <a:sym typeface="Lato Black"/>
              </a:rPr>
              <a:t>Note:</a:t>
            </a:r>
            <a:r>
              <a:rPr lang="uk" sz="1000">
                <a:solidFill>
                  <a:srgbClr val="262626"/>
                </a:solidFill>
                <a:latin typeface="Lato"/>
                <a:ea typeface="Lato"/>
                <a:cs typeface="Lato"/>
                <a:sym typeface="Lato"/>
              </a:rPr>
              <a:t> This table outlines the scope of work for the consulting engagement, detailing the specific tasks and activities to be undertaken to achieve the desired objectives. Each task is accompanied by a brief description of its purpose and relevance to the project.</a:t>
            </a:r>
            <a:endParaRPr sz="1000">
              <a:solidFill>
                <a:srgbClr val="262626"/>
              </a:solidFill>
              <a:latin typeface="Lato"/>
              <a:ea typeface="Lato"/>
              <a:cs typeface="Lato"/>
              <a:sym typeface="Lato"/>
            </a:endParaRPr>
          </a:p>
        </p:txBody>
      </p:sp>
      <p:sp>
        <p:nvSpPr>
          <p:cNvPr id="105" name="Google Shape;105;p13"/>
          <p:cNvSpPr txBox="1"/>
          <p:nvPr/>
        </p:nvSpPr>
        <p:spPr>
          <a:xfrm>
            <a:off x="3011700" y="10370554"/>
            <a:ext cx="15366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lang="uk" sz="1000">
                <a:solidFill>
                  <a:srgbClr val="545454"/>
                </a:solidFill>
                <a:latin typeface="Lato"/>
                <a:ea typeface="Lato"/>
                <a:cs typeface="Lato"/>
                <a:sym typeface="Lato"/>
              </a:rPr>
              <a:t>- 1 -</a:t>
            </a:r>
            <a:endParaRPr sz="1000">
              <a:solidFill>
                <a:srgbClr val="545454"/>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4"/>
          <p:cNvSpPr txBox="1"/>
          <p:nvPr/>
        </p:nvSpPr>
        <p:spPr>
          <a:xfrm>
            <a:off x="3011700" y="10370554"/>
            <a:ext cx="15366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lang="uk" sz="1000">
                <a:solidFill>
                  <a:srgbClr val="545454"/>
                </a:solidFill>
                <a:latin typeface="Lato"/>
                <a:ea typeface="Lato"/>
                <a:cs typeface="Lato"/>
                <a:sym typeface="Lato"/>
              </a:rPr>
              <a:t>- 2 -</a:t>
            </a:r>
            <a:endParaRPr sz="1000">
              <a:solidFill>
                <a:srgbClr val="545454"/>
              </a:solidFill>
              <a:latin typeface="Lato"/>
              <a:ea typeface="Lato"/>
              <a:cs typeface="Lato"/>
              <a:sym typeface="Lato"/>
            </a:endParaRPr>
          </a:p>
        </p:txBody>
      </p:sp>
      <p:grpSp>
        <p:nvGrpSpPr>
          <p:cNvPr id="111" name="Google Shape;111;p14"/>
          <p:cNvGrpSpPr/>
          <p:nvPr/>
        </p:nvGrpSpPr>
        <p:grpSpPr>
          <a:xfrm>
            <a:off x="529706" y="529482"/>
            <a:ext cx="6486300" cy="5524308"/>
            <a:chOff x="529706" y="529482"/>
            <a:chExt cx="6486300" cy="5524308"/>
          </a:xfrm>
        </p:grpSpPr>
        <p:grpSp>
          <p:nvGrpSpPr>
            <p:cNvPr id="112" name="Google Shape;112;p14"/>
            <p:cNvGrpSpPr/>
            <p:nvPr/>
          </p:nvGrpSpPr>
          <p:grpSpPr>
            <a:xfrm>
              <a:off x="529706" y="529482"/>
              <a:ext cx="6486300" cy="848711"/>
              <a:chOff x="529706" y="2122050"/>
              <a:chExt cx="6486300" cy="848711"/>
            </a:xfrm>
          </p:grpSpPr>
          <p:grpSp>
            <p:nvGrpSpPr>
              <p:cNvPr id="113" name="Google Shape;113;p14"/>
              <p:cNvGrpSpPr/>
              <p:nvPr/>
            </p:nvGrpSpPr>
            <p:grpSpPr>
              <a:xfrm>
                <a:off x="539200" y="2122050"/>
                <a:ext cx="2772324" cy="215400"/>
                <a:chOff x="539200" y="2122050"/>
                <a:chExt cx="2772324" cy="215400"/>
              </a:xfrm>
            </p:grpSpPr>
            <p:sp>
              <p:nvSpPr>
                <p:cNvPr id="114" name="Google Shape;114;p14"/>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5" name="Google Shape;115;p14"/>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Methodology</a:t>
                  </a:r>
                  <a:endParaRPr b="1">
                    <a:solidFill>
                      <a:srgbClr val="262626"/>
                    </a:solidFill>
                    <a:latin typeface="Lato"/>
                    <a:ea typeface="Lato"/>
                    <a:cs typeface="Lato"/>
                    <a:sym typeface="Lato"/>
                  </a:endParaRPr>
                </a:p>
              </p:txBody>
            </p:sp>
          </p:grpSp>
          <p:sp>
            <p:nvSpPr>
              <p:cNvPr id="116" name="Google Shape;116;p14"/>
              <p:cNvSpPr txBox="1"/>
              <p:nvPr/>
            </p:nvSpPr>
            <p:spPr>
              <a:xfrm>
                <a:off x="529706" y="2416661"/>
                <a:ext cx="6486300" cy="5541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Our consulting methodology is designed to deliver actionable insights and effective solutions tailored to your organization's needs. We employ a systematic approach that combines industry best practices with innovative strategies to address your specific challenges. Our methodology includes:</a:t>
                </a:r>
                <a:endParaRPr sz="1000">
                  <a:solidFill>
                    <a:srgbClr val="262626"/>
                  </a:solidFill>
                  <a:latin typeface="Lato"/>
                  <a:ea typeface="Lato"/>
                  <a:cs typeface="Lato"/>
                  <a:sym typeface="Lato"/>
                </a:endParaRPr>
              </a:p>
            </p:txBody>
          </p:sp>
        </p:grpSp>
        <p:sp>
          <p:nvSpPr>
            <p:cNvPr id="117" name="Google Shape;117;p14"/>
            <p:cNvSpPr txBox="1"/>
            <p:nvPr/>
          </p:nvSpPr>
          <p:spPr>
            <a:xfrm>
              <a:off x="529706" y="1630040"/>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Assessment:</a:t>
              </a:r>
              <a:r>
                <a:rPr lang="uk" sz="1000">
                  <a:solidFill>
                    <a:srgbClr val="262626"/>
                  </a:solidFill>
                  <a:latin typeface="Lato"/>
                  <a:ea typeface="Lato"/>
                  <a:cs typeface="Lato"/>
                  <a:sym typeface="Lato"/>
                </a:rPr>
                <a:t> Conduct a comprehensive assessment of your organization, including an analysis of current processes, systems, and performance metrics.</a:t>
              </a:r>
              <a:endParaRPr sz="1000">
                <a:solidFill>
                  <a:srgbClr val="262626"/>
                </a:solidFill>
                <a:latin typeface="Lato"/>
                <a:ea typeface="Lato"/>
                <a:cs typeface="Lato"/>
                <a:sym typeface="Lato"/>
              </a:endParaRPr>
            </a:p>
          </p:txBody>
        </p:sp>
        <p:sp>
          <p:nvSpPr>
            <p:cNvPr id="118" name="Google Shape;118;p14"/>
            <p:cNvSpPr txBox="1"/>
            <p:nvPr/>
          </p:nvSpPr>
          <p:spPr>
            <a:xfrm>
              <a:off x="529706" y="2240019"/>
              <a:ext cx="64863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Research: </a:t>
              </a:r>
              <a:r>
                <a:rPr lang="uk" sz="1000">
                  <a:solidFill>
                    <a:srgbClr val="262626"/>
                  </a:solidFill>
                  <a:latin typeface="Lato"/>
                  <a:ea typeface="Lato"/>
                  <a:cs typeface="Lato"/>
                  <a:sym typeface="Lato"/>
                </a:rPr>
                <a:t>Gather relevant data, market trends, and best practices in your industry through thorough research.</a:t>
              </a:r>
              <a:endParaRPr sz="1000">
                <a:solidFill>
                  <a:srgbClr val="262626"/>
                </a:solidFill>
                <a:latin typeface="Lato"/>
                <a:ea typeface="Lato"/>
                <a:cs typeface="Lato"/>
                <a:sym typeface="Lato"/>
              </a:endParaRPr>
            </a:p>
          </p:txBody>
        </p:sp>
        <p:sp>
          <p:nvSpPr>
            <p:cNvPr id="119" name="Google Shape;119;p14"/>
            <p:cNvSpPr txBox="1"/>
            <p:nvPr/>
          </p:nvSpPr>
          <p:spPr>
            <a:xfrm>
              <a:off x="529706" y="2649897"/>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Analysis: </a:t>
              </a:r>
              <a:r>
                <a:rPr lang="uk" sz="1000">
                  <a:solidFill>
                    <a:srgbClr val="262626"/>
                  </a:solidFill>
                  <a:latin typeface="Lato"/>
                  <a:ea typeface="Lato"/>
                  <a:cs typeface="Lato"/>
                  <a:sym typeface="Lato"/>
                </a:rPr>
                <a:t>Analyze collected data to identify strengths, weaknesses, opportunities, and threats (SWOT analysis), gaining valuable insights into your organization's current state.</a:t>
              </a:r>
              <a:endParaRPr sz="1000">
                <a:solidFill>
                  <a:srgbClr val="262626"/>
                </a:solidFill>
                <a:latin typeface="Lato"/>
                <a:ea typeface="Lato"/>
                <a:cs typeface="Lato"/>
                <a:sym typeface="Lato"/>
              </a:endParaRPr>
            </a:p>
          </p:txBody>
        </p:sp>
        <p:sp>
          <p:nvSpPr>
            <p:cNvPr id="120" name="Google Shape;120;p14"/>
            <p:cNvSpPr txBox="1"/>
            <p:nvPr/>
          </p:nvSpPr>
          <p:spPr>
            <a:xfrm>
              <a:off x="529706" y="3259876"/>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Strategy Development: </a:t>
              </a:r>
              <a:r>
                <a:rPr lang="uk" sz="1000">
                  <a:solidFill>
                    <a:srgbClr val="262626"/>
                  </a:solidFill>
                  <a:latin typeface="Lato"/>
                  <a:ea typeface="Lato"/>
                  <a:cs typeface="Lato"/>
                  <a:sym typeface="Lato"/>
                </a:rPr>
                <a:t>Develop customized strategies and action plans to address your organization's challenges and capitalize on opportunities identified during analysis.</a:t>
              </a:r>
              <a:endParaRPr sz="1000">
                <a:solidFill>
                  <a:srgbClr val="262626"/>
                </a:solidFill>
                <a:latin typeface="Lato"/>
                <a:ea typeface="Lato"/>
                <a:cs typeface="Lato"/>
                <a:sym typeface="Lato"/>
              </a:endParaRPr>
            </a:p>
          </p:txBody>
        </p:sp>
        <p:sp>
          <p:nvSpPr>
            <p:cNvPr id="121" name="Google Shape;121;p14"/>
            <p:cNvSpPr txBox="1"/>
            <p:nvPr/>
          </p:nvSpPr>
          <p:spPr>
            <a:xfrm>
              <a:off x="529706" y="3869854"/>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Implementation: </a:t>
              </a:r>
              <a:r>
                <a:rPr lang="uk" sz="1000">
                  <a:solidFill>
                    <a:srgbClr val="262626"/>
                  </a:solidFill>
                  <a:latin typeface="Lato"/>
                  <a:ea typeface="Lato"/>
                  <a:cs typeface="Lato"/>
                  <a:sym typeface="Lato"/>
                </a:rPr>
                <a:t>Work closely with your team to implement proposed strategies, providing guidance, support, and training as needed for successful execution.</a:t>
              </a:r>
              <a:endParaRPr sz="1000">
                <a:solidFill>
                  <a:srgbClr val="262626"/>
                </a:solidFill>
                <a:latin typeface="Lato"/>
                <a:ea typeface="Lato"/>
                <a:cs typeface="Lato"/>
                <a:sym typeface="Lato"/>
              </a:endParaRPr>
            </a:p>
          </p:txBody>
        </p:sp>
        <p:sp>
          <p:nvSpPr>
            <p:cNvPr id="122" name="Google Shape;122;p14"/>
            <p:cNvSpPr txBox="1"/>
            <p:nvPr/>
          </p:nvSpPr>
          <p:spPr>
            <a:xfrm>
              <a:off x="529706" y="4479833"/>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Monitoring and Evaluation: </a:t>
              </a:r>
              <a:r>
                <a:rPr lang="uk" sz="1000">
                  <a:solidFill>
                    <a:srgbClr val="262626"/>
                  </a:solidFill>
                  <a:latin typeface="Lato"/>
                  <a:ea typeface="Lato"/>
                  <a:cs typeface="Lato"/>
                  <a:sym typeface="Lato"/>
                </a:rPr>
                <a:t>Continuously monitor progress, track key performance indicators (KPIs), and evaluate the effectiveness of implemented solutions, making adjustments as needed to ensure continuous improvement.</a:t>
              </a:r>
              <a:endParaRPr sz="1000">
                <a:solidFill>
                  <a:srgbClr val="262626"/>
                </a:solidFill>
                <a:latin typeface="Lato"/>
                <a:ea typeface="Lato"/>
                <a:cs typeface="Lato"/>
                <a:sym typeface="Lato"/>
              </a:endParaRPr>
            </a:p>
          </p:txBody>
        </p:sp>
        <p:sp>
          <p:nvSpPr>
            <p:cNvPr id="123" name="Google Shape;123;p14"/>
            <p:cNvSpPr txBox="1"/>
            <p:nvPr/>
          </p:nvSpPr>
          <p:spPr>
            <a:xfrm>
              <a:off x="529706" y="508981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Continuous Improvement: </a:t>
              </a:r>
              <a:r>
                <a:rPr lang="uk" sz="1000">
                  <a:solidFill>
                    <a:srgbClr val="262626"/>
                  </a:solidFill>
                  <a:latin typeface="Lato"/>
                  <a:ea typeface="Lato"/>
                  <a:cs typeface="Lato"/>
                  <a:sym typeface="Lato"/>
                </a:rPr>
                <a:t>Provide recommendations for ongoing learning and improvement initiatives, helping your organization stay competitive and adapt to changing market conditions.</a:t>
              </a:r>
              <a:endParaRPr sz="1000">
                <a:solidFill>
                  <a:srgbClr val="262626"/>
                </a:solidFill>
                <a:latin typeface="Lato"/>
                <a:ea typeface="Lato"/>
                <a:cs typeface="Lato"/>
                <a:sym typeface="Lato"/>
              </a:endParaRPr>
            </a:p>
          </p:txBody>
        </p:sp>
        <p:sp>
          <p:nvSpPr>
            <p:cNvPr id="124" name="Google Shape;124;p14"/>
            <p:cNvSpPr txBox="1"/>
            <p:nvPr/>
          </p:nvSpPr>
          <p:spPr>
            <a:xfrm>
              <a:off x="529706" y="5699790"/>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By following this methodology, we ensure that our consulting services are structured, transparent, and focused on delivering measurable results that drive your organization's success.</a:t>
              </a:r>
              <a:endParaRPr sz="1000">
                <a:solidFill>
                  <a:srgbClr val="262626"/>
                </a:solidFill>
                <a:latin typeface="Lato"/>
                <a:ea typeface="Lato"/>
                <a:cs typeface="Lato"/>
                <a:sym typeface="Lato"/>
              </a:endParaRPr>
            </a:p>
          </p:txBody>
        </p:sp>
      </p:grpSp>
      <p:grpSp>
        <p:nvGrpSpPr>
          <p:cNvPr id="125" name="Google Shape;125;p14"/>
          <p:cNvGrpSpPr/>
          <p:nvPr/>
        </p:nvGrpSpPr>
        <p:grpSpPr>
          <a:xfrm>
            <a:off x="529706" y="6257101"/>
            <a:ext cx="6486300" cy="848711"/>
            <a:chOff x="529706" y="2122050"/>
            <a:chExt cx="6486300" cy="848711"/>
          </a:xfrm>
        </p:grpSpPr>
        <p:grpSp>
          <p:nvGrpSpPr>
            <p:cNvPr id="126" name="Google Shape;126;p14"/>
            <p:cNvGrpSpPr/>
            <p:nvPr/>
          </p:nvGrpSpPr>
          <p:grpSpPr>
            <a:xfrm>
              <a:off x="539200" y="2122050"/>
              <a:ext cx="2772324" cy="215400"/>
              <a:chOff x="539200" y="2122050"/>
              <a:chExt cx="2772324" cy="215400"/>
            </a:xfrm>
          </p:grpSpPr>
          <p:sp>
            <p:nvSpPr>
              <p:cNvPr id="127" name="Google Shape;127;p14"/>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8" name="Google Shape;128;p14"/>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Team and Expertise</a:t>
                </a:r>
                <a:endParaRPr b="1">
                  <a:solidFill>
                    <a:srgbClr val="262626"/>
                  </a:solidFill>
                  <a:latin typeface="Lato"/>
                  <a:ea typeface="Lato"/>
                  <a:cs typeface="Lato"/>
                  <a:sym typeface="Lato"/>
                </a:endParaRPr>
              </a:p>
            </p:txBody>
          </p:sp>
        </p:grpSp>
        <p:sp>
          <p:nvSpPr>
            <p:cNvPr id="129" name="Google Shape;129;p14"/>
            <p:cNvSpPr txBox="1"/>
            <p:nvPr/>
          </p:nvSpPr>
          <p:spPr>
            <a:xfrm>
              <a:off x="529706" y="2416661"/>
              <a:ext cx="6486300" cy="5541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Our consulting team comprises seasoned professionals with diverse backgrounds and extensive experience in [industry or area of expertise]. We bring together a wealth of knowledge, skills, and perspectives to deliver innovative solutions and drive meaningful results for our clients. Meet our core team:</a:t>
              </a:r>
              <a:endParaRPr sz="1000">
                <a:solidFill>
                  <a:srgbClr val="262626"/>
                </a:solidFill>
                <a:latin typeface="Lato"/>
                <a:ea typeface="Lato"/>
                <a:cs typeface="Lato"/>
                <a:sym typeface="Lato"/>
              </a:endParaRPr>
            </a:p>
          </p:txBody>
        </p:sp>
      </p:grpSp>
      <p:grpSp>
        <p:nvGrpSpPr>
          <p:cNvPr id="130" name="Google Shape;130;p14"/>
          <p:cNvGrpSpPr/>
          <p:nvPr/>
        </p:nvGrpSpPr>
        <p:grpSpPr>
          <a:xfrm>
            <a:off x="529702" y="7357650"/>
            <a:ext cx="3954900" cy="2188410"/>
            <a:chOff x="529702" y="7357650"/>
            <a:chExt cx="3954900" cy="2188410"/>
          </a:xfrm>
        </p:grpSpPr>
        <p:grpSp>
          <p:nvGrpSpPr>
            <p:cNvPr id="131" name="Google Shape;131;p14"/>
            <p:cNvGrpSpPr/>
            <p:nvPr/>
          </p:nvGrpSpPr>
          <p:grpSpPr>
            <a:xfrm>
              <a:off x="529702" y="7357650"/>
              <a:ext cx="3954900" cy="563835"/>
              <a:chOff x="529702" y="7357650"/>
              <a:chExt cx="3954900" cy="563835"/>
            </a:xfrm>
          </p:grpSpPr>
          <p:sp>
            <p:nvSpPr>
              <p:cNvPr id="132" name="Google Shape;132;p14"/>
              <p:cNvSpPr txBox="1"/>
              <p:nvPr/>
            </p:nvSpPr>
            <p:spPr>
              <a:xfrm>
                <a:off x="529702" y="7357650"/>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[Consultant Name]</a:t>
                </a:r>
                <a:endParaRPr b="1" sz="1000">
                  <a:solidFill>
                    <a:srgbClr val="262626"/>
                  </a:solidFill>
                  <a:latin typeface="Lato"/>
                  <a:ea typeface="Lato"/>
                  <a:cs typeface="Lato"/>
                  <a:sym typeface="Lato"/>
                </a:endParaRPr>
              </a:p>
            </p:txBody>
          </p:sp>
          <p:sp>
            <p:nvSpPr>
              <p:cNvPr id="133" name="Google Shape;133;p14"/>
              <p:cNvSpPr txBox="1"/>
              <p:nvPr/>
            </p:nvSpPr>
            <p:spPr>
              <a:xfrm>
                <a:off x="529702" y="7562618"/>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Role: [Consultant's Role]</a:t>
                </a:r>
                <a:endParaRPr sz="1000">
                  <a:solidFill>
                    <a:srgbClr val="262626"/>
                  </a:solidFill>
                  <a:latin typeface="Lato"/>
                  <a:ea typeface="Lato"/>
                  <a:cs typeface="Lato"/>
                  <a:sym typeface="Lato"/>
                </a:endParaRPr>
              </a:p>
            </p:txBody>
          </p:sp>
          <p:sp>
            <p:nvSpPr>
              <p:cNvPr id="134" name="Google Shape;134;p14"/>
              <p:cNvSpPr txBox="1"/>
              <p:nvPr/>
            </p:nvSpPr>
            <p:spPr>
              <a:xfrm>
                <a:off x="529702" y="7767585"/>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Expertise: [Brief description of expertise and qualifications]</a:t>
                </a:r>
                <a:endParaRPr sz="1000">
                  <a:solidFill>
                    <a:srgbClr val="262626"/>
                  </a:solidFill>
                  <a:latin typeface="Lato"/>
                  <a:ea typeface="Lato"/>
                  <a:cs typeface="Lato"/>
                  <a:sym typeface="Lato"/>
                </a:endParaRPr>
              </a:p>
            </p:txBody>
          </p:sp>
        </p:grpSp>
        <p:grpSp>
          <p:nvGrpSpPr>
            <p:cNvPr id="135" name="Google Shape;135;p14"/>
            <p:cNvGrpSpPr/>
            <p:nvPr/>
          </p:nvGrpSpPr>
          <p:grpSpPr>
            <a:xfrm>
              <a:off x="529702" y="8169938"/>
              <a:ext cx="3954900" cy="563835"/>
              <a:chOff x="529702" y="7357650"/>
              <a:chExt cx="3954900" cy="563835"/>
            </a:xfrm>
          </p:grpSpPr>
          <p:sp>
            <p:nvSpPr>
              <p:cNvPr id="136" name="Google Shape;136;p14"/>
              <p:cNvSpPr txBox="1"/>
              <p:nvPr/>
            </p:nvSpPr>
            <p:spPr>
              <a:xfrm>
                <a:off x="529702" y="7357650"/>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[Consultant Name]</a:t>
                </a:r>
                <a:endParaRPr b="1" sz="1000">
                  <a:solidFill>
                    <a:srgbClr val="262626"/>
                  </a:solidFill>
                  <a:latin typeface="Lato"/>
                  <a:ea typeface="Lato"/>
                  <a:cs typeface="Lato"/>
                  <a:sym typeface="Lato"/>
                </a:endParaRPr>
              </a:p>
            </p:txBody>
          </p:sp>
          <p:sp>
            <p:nvSpPr>
              <p:cNvPr id="137" name="Google Shape;137;p14"/>
              <p:cNvSpPr txBox="1"/>
              <p:nvPr/>
            </p:nvSpPr>
            <p:spPr>
              <a:xfrm>
                <a:off x="529702" y="7562618"/>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Role: [Consultant's Role]</a:t>
                </a:r>
                <a:endParaRPr sz="1000">
                  <a:solidFill>
                    <a:srgbClr val="262626"/>
                  </a:solidFill>
                  <a:latin typeface="Lato"/>
                  <a:ea typeface="Lato"/>
                  <a:cs typeface="Lato"/>
                  <a:sym typeface="Lato"/>
                </a:endParaRPr>
              </a:p>
            </p:txBody>
          </p:sp>
          <p:sp>
            <p:nvSpPr>
              <p:cNvPr id="138" name="Google Shape;138;p14"/>
              <p:cNvSpPr txBox="1"/>
              <p:nvPr/>
            </p:nvSpPr>
            <p:spPr>
              <a:xfrm>
                <a:off x="529702" y="7767585"/>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Expertise: [Brief description of expertise and qualifications]</a:t>
                </a:r>
                <a:endParaRPr sz="1000">
                  <a:solidFill>
                    <a:srgbClr val="262626"/>
                  </a:solidFill>
                  <a:latin typeface="Lato"/>
                  <a:ea typeface="Lato"/>
                  <a:cs typeface="Lato"/>
                  <a:sym typeface="Lato"/>
                </a:endParaRPr>
              </a:p>
            </p:txBody>
          </p:sp>
        </p:grpSp>
        <p:grpSp>
          <p:nvGrpSpPr>
            <p:cNvPr id="139" name="Google Shape;139;p14"/>
            <p:cNvGrpSpPr/>
            <p:nvPr/>
          </p:nvGrpSpPr>
          <p:grpSpPr>
            <a:xfrm>
              <a:off x="529702" y="8982225"/>
              <a:ext cx="3954900" cy="563835"/>
              <a:chOff x="529702" y="7357650"/>
              <a:chExt cx="3954900" cy="563835"/>
            </a:xfrm>
          </p:grpSpPr>
          <p:sp>
            <p:nvSpPr>
              <p:cNvPr id="140" name="Google Shape;140;p14"/>
              <p:cNvSpPr txBox="1"/>
              <p:nvPr/>
            </p:nvSpPr>
            <p:spPr>
              <a:xfrm>
                <a:off x="529702" y="7357650"/>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[Consultant Name]</a:t>
                </a:r>
                <a:endParaRPr b="1" sz="1000">
                  <a:solidFill>
                    <a:srgbClr val="262626"/>
                  </a:solidFill>
                  <a:latin typeface="Lato"/>
                  <a:ea typeface="Lato"/>
                  <a:cs typeface="Lato"/>
                  <a:sym typeface="Lato"/>
                </a:endParaRPr>
              </a:p>
            </p:txBody>
          </p:sp>
          <p:sp>
            <p:nvSpPr>
              <p:cNvPr id="141" name="Google Shape;141;p14"/>
              <p:cNvSpPr txBox="1"/>
              <p:nvPr/>
            </p:nvSpPr>
            <p:spPr>
              <a:xfrm>
                <a:off x="529702" y="7562618"/>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Role: [Consultant's Role]</a:t>
                </a:r>
                <a:endParaRPr sz="1000">
                  <a:solidFill>
                    <a:srgbClr val="262626"/>
                  </a:solidFill>
                  <a:latin typeface="Lato"/>
                  <a:ea typeface="Lato"/>
                  <a:cs typeface="Lato"/>
                  <a:sym typeface="Lato"/>
                </a:endParaRPr>
              </a:p>
            </p:txBody>
          </p:sp>
          <p:sp>
            <p:nvSpPr>
              <p:cNvPr id="142" name="Google Shape;142;p14"/>
              <p:cNvSpPr txBox="1"/>
              <p:nvPr/>
            </p:nvSpPr>
            <p:spPr>
              <a:xfrm>
                <a:off x="529702" y="7767585"/>
                <a:ext cx="39549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 Expertise: [Brief description of expertise and qualifications]</a:t>
                </a:r>
                <a:endParaRPr sz="1000">
                  <a:solidFill>
                    <a:srgbClr val="262626"/>
                  </a:solidFill>
                  <a:latin typeface="Lato"/>
                  <a:ea typeface="Lato"/>
                  <a:cs typeface="Lato"/>
                  <a:sym typeface="Lato"/>
                </a:endParaRPr>
              </a:p>
            </p:txBody>
          </p:sp>
        </p:grpSp>
      </p:grpSp>
      <p:sp>
        <p:nvSpPr>
          <p:cNvPr id="143" name="Google Shape;143;p14"/>
          <p:cNvSpPr txBox="1"/>
          <p:nvPr/>
        </p:nvSpPr>
        <p:spPr>
          <a:xfrm>
            <a:off x="529706" y="9795356"/>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1000">
                <a:solidFill>
                  <a:srgbClr val="262626"/>
                </a:solidFill>
                <a:latin typeface="Lato"/>
                <a:ea typeface="Lato"/>
                <a:cs typeface="Lato"/>
                <a:sym typeface="Lato"/>
              </a:rPr>
              <a:t>Our team is dedicated to providing customized solutions to meet your organization's unique needs. We leverage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our collective expertise and collaborative approach to deliver value and drive success for our clients.</a:t>
            </a:r>
            <a:endParaRPr sz="1000">
              <a:solidFill>
                <a:srgbClr val="262626"/>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5"/>
          <p:cNvSpPr txBox="1"/>
          <p:nvPr/>
        </p:nvSpPr>
        <p:spPr>
          <a:xfrm>
            <a:off x="3011700" y="10370554"/>
            <a:ext cx="15366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lang="uk" sz="1000">
                <a:solidFill>
                  <a:srgbClr val="545454"/>
                </a:solidFill>
                <a:latin typeface="Lato"/>
                <a:ea typeface="Lato"/>
                <a:cs typeface="Lato"/>
                <a:sym typeface="Lato"/>
              </a:rPr>
              <a:t>- 3 -</a:t>
            </a:r>
            <a:endParaRPr sz="1000">
              <a:solidFill>
                <a:srgbClr val="545454"/>
              </a:solidFill>
              <a:latin typeface="Lato"/>
              <a:ea typeface="Lato"/>
              <a:cs typeface="Lato"/>
              <a:sym typeface="Lato"/>
            </a:endParaRPr>
          </a:p>
        </p:txBody>
      </p:sp>
      <p:grpSp>
        <p:nvGrpSpPr>
          <p:cNvPr id="149" name="Google Shape;149;p15"/>
          <p:cNvGrpSpPr/>
          <p:nvPr/>
        </p:nvGrpSpPr>
        <p:grpSpPr>
          <a:xfrm>
            <a:off x="529706" y="529482"/>
            <a:ext cx="6486300" cy="648611"/>
            <a:chOff x="529706" y="2122050"/>
            <a:chExt cx="6486300" cy="648611"/>
          </a:xfrm>
        </p:grpSpPr>
        <p:grpSp>
          <p:nvGrpSpPr>
            <p:cNvPr id="150" name="Google Shape;150;p15"/>
            <p:cNvGrpSpPr/>
            <p:nvPr/>
          </p:nvGrpSpPr>
          <p:grpSpPr>
            <a:xfrm>
              <a:off x="539200" y="2122050"/>
              <a:ext cx="2772324" cy="215400"/>
              <a:chOff x="539200" y="2122050"/>
              <a:chExt cx="2772324" cy="215400"/>
            </a:xfrm>
          </p:grpSpPr>
          <p:sp>
            <p:nvSpPr>
              <p:cNvPr id="151" name="Google Shape;151;p15"/>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2" name="Google Shape;152;p15"/>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Deliverables</a:t>
                </a:r>
                <a:endParaRPr b="1">
                  <a:solidFill>
                    <a:srgbClr val="262626"/>
                  </a:solidFill>
                  <a:latin typeface="Lato"/>
                  <a:ea typeface="Lato"/>
                  <a:cs typeface="Lato"/>
                  <a:sym typeface="Lato"/>
                </a:endParaRPr>
              </a:p>
            </p:txBody>
          </p:sp>
        </p:grpSp>
        <p:sp>
          <p:nvSpPr>
            <p:cNvPr id="153" name="Google Shape;153;p15"/>
            <p:cNvSpPr txBox="1"/>
            <p:nvPr/>
          </p:nvSpPr>
          <p:spPr>
            <a:xfrm>
              <a:off x="529706" y="241666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We provide a comprehensive list of the deliverables you can expect from our consulting engagement, including reports, recommendations, and any other tangible outputs.</a:t>
              </a:r>
              <a:endParaRPr sz="1000">
                <a:solidFill>
                  <a:srgbClr val="262626"/>
                </a:solidFill>
                <a:latin typeface="Lato"/>
                <a:ea typeface="Lato"/>
                <a:cs typeface="Lato"/>
                <a:sym typeface="Lato"/>
              </a:endParaRPr>
            </a:p>
          </p:txBody>
        </p:sp>
      </p:grpSp>
      <p:grpSp>
        <p:nvGrpSpPr>
          <p:cNvPr id="154" name="Google Shape;154;p15"/>
          <p:cNvGrpSpPr/>
          <p:nvPr/>
        </p:nvGrpSpPr>
        <p:grpSpPr>
          <a:xfrm>
            <a:off x="529706" y="1350258"/>
            <a:ext cx="6486300" cy="448511"/>
            <a:chOff x="529706" y="2122050"/>
            <a:chExt cx="6486300" cy="448511"/>
          </a:xfrm>
        </p:grpSpPr>
        <p:grpSp>
          <p:nvGrpSpPr>
            <p:cNvPr id="155" name="Google Shape;155;p15"/>
            <p:cNvGrpSpPr/>
            <p:nvPr/>
          </p:nvGrpSpPr>
          <p:grpSpPr>
            <a:xfrm>
              <a:off x="539200" y="2122050"/>
              <a:ext cx="2772324" cy="215400"/>
              <a:chOff x="539200" y="2122050"/>
              <a:chExt cx="2772324" cy="215400"/>
            </a:xfrm>
          </p:grpSpPr>
          <p:sp>
            <p:nvSpPr>
              <p:cNvPr id="156" name="Google Shape;156;p15"/>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57" name="Google Shape;157;p15"/>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Timeline</a:t>
                </a:r>
                <a:endParaRPr b="1">
                  <a:solidFill>
                    <a:srgbClr val="262626"/>
                  </a:solidFill>
                  <a:latin typeface="Lato"/>
                  <a:ea typeface="Lato"/>
                  <a:cs typeface="Lato"/>
                  <a:sym typeface="Lato"/>
                </a:endParaRPr>
              </a:p>
            </p:txBody>
          </p:sp>
        </p:grpSp>
        <p:sp>
          <p:nvSpPr>
            <p:cNvPr id="158" name="Google Shape;158;p15"/>
            <p:cNvSpPr txBox="1"/>
            <p:nvPr/>
          </p:nvSpPr>
          <p:spPr>
            <a:xfrm>
              <a:off x="529706" y="2416661"/>
              <a:ext cx="64863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Below is a detailed timeline outlining the key milestones and activities for the consulting engagement:</a:t>
              </a:r>
              <a:endParaRPr sz="1000">
                <a:solidFill>
                  <a:srgbClr val="262626"/>
                </a:solidFill>
                <a:latin typeface="Lato"/>
                <a:ea typeface="Lato"/>
                <a:cs typeface="Lato"/>
                <a:sym typeface="Lato"/>
              </a:endParaRPr>
            </a:p>
          </p:txBody>
        </p:sp>
      </p:grpSp>
      <p:grpSp>
        <p:nvGrpSpPr>
          <p:cNvPr id="159" name="Google Shape;159;p15"/>
          <p:cNvGrpSpPr/>
          <p:nvPr/>
        </p:nvGrpSpPr>
        <p:grpSpPr>
          <a:xfrm>
            <a:off x="540425" y="1947725"/>
            <a:ext cx="6486300" cy="8203650"/>
            <a:chOff x="540425" y="1947725"/>
            <a:chExt cx="6486300" cy="8203650"/>
          </a:xfrm>
        </p:grpSpPr>
        <p:grpSp>
          <p:nvGrpSpPr>
            <p:cNvPr id="160" name="Google Shape;160;p15"/>
            <p:cNvGrpSpPr/>
            <p:nvPr/>
          </p:nvGrpSpPr>
          <p:grpSpPr>
            <a:xfrm>
              <a:off x="540425" y="1947725"/>
              <a:ext cx="6486300" cy="8203650"/>
              <a:chOff x="540425" y="1947725"/>
              <a:chExt cx="6486300" cy="8203650"/>
            </a:xfrm>
          </p:grpSpPr>
          <p:sp>
            <p:nvSpPr>
              <p:cNvPr id="161" name="Google Shape;161;p15"/>
              <p:cNvSpPr/>
              <p:nvPr/>
            </p:nvSpPr>
            <p:spPr>
              <a:xfrm>
                <a:off x="540425" y="1947725"/>
                <a:ext cx="6486300" cy="8202000"/>
              </a:xfrm>
              <a:prstGeom prst="rect">
                <a:avLst/>
              </a:prstGeom>
              <a:noFill/>
              <a:ln cap="flat" cmpd="sng" w="9525">
                <a:solidFill>
                  <a:srgbClr val="C3C3C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62" name="Google Shape;162;p15"/>
              <p:cNvCxnSpPr/>
              <p:nvPr/>
            </p:nvCxnSpPr>
            <p:spPr>
              <a:xfrm>
                <a:off x="540425" y="225370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3" name="Google Shape;163;p15"/>
              <p:cNvCxnSpPr/>
              <p:nvPr/>
            </p:nvCxnSpPr>
            <p:spPr>
              <a:xfrm>
                <a:off x="540425" y="266452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4" name="Google Shape;164;p15"/>
              <p:cNvCxnSpPr/>
              <p:nvPr/>
            </p:nvCxnSpPr>
            <p:spPr>
              <a:xfrm>
                <a:off x="540425" y="30844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5" name="Google Shape;165;p15"/>
              <p:cNvCxnSpPr/>
              <p:nvPr/>
            </p:nvCxnSpPr>
            <p:spPr>
              <a:xfrm>
                <a:off x="540425" y="349530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6" name="Google Shape;166;p15"/>
              <p:cNvCxnSpPr/>
              <p:nvPr/>
            </p:nvCxnSpPr>
            <p:spPr>
              <a:xfrm>
                <a:off x="540425" y="391525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7" name="Google Shape;167;p15"/>
              <p:cNvCxnSpPr/>
              <p:nvPr/>
            </p:nvCxnSpPr>
            <p:spPr>
              <a:xfrm>
                <a:off x="540425" y="43260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8" name="Google Shape;168;p15"/>
              <p:cNvCxnSpPr/>
              <p:nvPr/>
            </p:nvCxnSpPr>
            <p:spPr>
              <a:xfrm>
                <a:off x="540425" y="474812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69" name="Google Shape;169;p15"/>
              <p:cNvCxnSpPr/>
              <p:nvPr/>
            </p:nvCxnSpPr>
            <p:spPr>
              <a:xfrm>
                <a:off x="540425" y="51680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0" name="Google Shape;170;p15"/>
              <p:cNvCxnSpPr/>
              <p:nvPr/>
            </p:nvCxnSpPr>
            <p:spPr>
              <a:xfrm>
                <a:off x="540425" y="557890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1" name="Google Shape;171;p15"/>
              <p:cNvCxnSpPr/>
              <p:nvPr/>
            </p:nvCxnSpPr>
            <p:spPr>
              <a:xfrm>
                <a:off x="540425" y="599885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2" name="Google Shape;172;p15"/>
              <p:cNvCxnSpPr/>
              <p:nvPr/>
            </p:nvCxnSpPr>
            <p:spPr>
              <a:xfrm>
                <a:off x="540425" y="64096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3" name="Google Shape;173;p15"/>
              <p:cNvCxnSpPr/>
              <p:nvPr/>
            </p:nvCxnSpPr>
            <p:spPr>
              <a:xfrm>
                <a:off x="540425" y="682630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4" name="Google Shape;174;p15"/>
              <p:cNvCxnSpPr/>
              <p:nvPr/>
            </p:nvCxnSpPr>
            <p:spPr>
              <a:xfrm>
                <a:off x="540425" y="724625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5" name="Google Shape;175;p15"/>
              <p:cNvCxnSpPr/>
              <p:nvPr/>
            </p:nvCxnSpPr>
            <p:spPr>
              <a:xfrm>
                <a:off x="540425" y="76570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6" name="Google Shape;176;p15"/>
              <p:cNvCxnSpPr/>
              <p:nvPr/>
            </p:nvCxnSpPr>
            <p:spPr>
              <a:xfrm>
                <a:off x="540425" y="807702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7" name="Google Shape;177;p15"/>
              <p:cNvCxnSpPr/>
              <p:nvPr/>
            </p:nvCxnSpPr>
            <p:spPr>
              <a:xfrm>
                <a:off x="540425" y="848785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8" name="Google Shape;178;p15"/>
              <p:cNvCxnSpPr/>
              <p:nvPr/>
            </p:nvCxnSpPr>
            <p:spPr>
              <a:xfrm>
                <a:off x="540425" y="889907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79" name="Google Shape;179;p15"/>
              <p:cNvCxnSpPr/>
              <p:nvPr/>
            </p:nvCxnSpPr>
            <p:spPr>
              <a:xfrm>
                <a:off x="540425" y="9319025"/>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80" name="Google Shape;180;p15"/>
              <p:cNvCxnSpPr/>
              <p:nvPr/>
            </p:nvCxnSpPr>
            <p:spPr>
              <a:xfrm>
                <a:off x="540425" y="9729850"/>
                <a:ext cx="6485100" cy="0"/>
              </a:xfrm>
              <a:prstGeom prst="straightConnector1">
                <a:avLst/>
              </a:prstGeom>
              <a:noFill/>
              <a:ln cap="flat" cmpd="sng" w="9525">
                <a:solidFill>
                  <a:srgbClr val="C3C3C3"/>
                </a:solidFill>
                <a:prstDash val="solid"/>
                <a:round/>
                <a:headEnd len="med" w="med" type="none"/>
                <a:tailEnd len="med" w="med" type="none"/>
              </a:ln>
            </p:spPr>
          </p:cxnSp>
          <p:cxnSp>
            <p:nvCxnSpPr>
              <p:cNvPr id="181" name="Google Shape;181;p15"/>
              <p:cNvCxnSpPr/>
              <p:nvPr/>
            </p:nvCxnSpPr>
            <p:spPr>
              <a:xfrm>
                <a:off x="2240550" y="1949375"/>
                <a:ext cx="0" cy="8202000"/>
              </a:xfrm>
              <a:prstGeom prst="straightConnector1">
                <a:avLst/>
              </a:prstGeom>
              <a:noFill/>
              <a:ln cap="flat" cmpd="sng" w="9525">
                <a:solidFill>
                  <a:srgbClr val="C3C3C3"/>
                </a:solidFill>
                <a:prstDash val="solid"/>
                <a:round/>
                <a:headEnd len="med" w="med" type="none"/>
                <a:tailEnd len="med" w="med" type="none"/>
              </a:ln>
            </p:spPr>
          </p:cxnSp>
          <p:cxnSp>
            <p:nvCxnSpPr>
              <p:cNvPr id="182" name="Google Shape;182;p15"/>
              <p:cNvCxnSpPr/>
              <p:nvPr/>
            </p:nvCxnSpPr>
            <p:spPr>
              <a:xfrm>
                <a:off x="5195725" y="1949375"/>
                <a:ext cx="0" cy="8202000"/>
              </a:xfrm>
              <a:prstGeom prst="straightConnector1">
                <a:avLst/>
              </a:prstGeom>
              <a:noFill/>
              <a:ln cap="flat" cmpd="sng" w="9525">
                <a:solidFill>
                  <a:srgbClr val="C3C3C3"/>
                </a:solidFill>
                <a:prstDash val="solid"/>
                <a:round/>
                <a:headEnd len="med" w="med" type="none"/>
                <a:tailEnd len="med" w="med" type="none"/>
              </a:ln>
            </p:spPr>
          </p:cxnSp>
        </p:grpSp>
        <p:grpSp>
          <p:nvGrpSpPr>
            <p:cNvPr id="183" name="Google Shape;183;p15"/>
            <p:cNvGrpSpPr/>
            <p:nvPr/>
          </p:nvGrpSpPr>
          <p:grpSpPr>
            <a:xfrm>
              <a:off x="632976" y="2024588"/>
              <a:ext cx="5921175" cy="153900"/>
              <a:chOff x="632976" y="2025396"/>
              <a:chExt cx="5921175" cy="153900"/>
            </a:xfrm>
          </p:grpSpPr>
          <p:sp>
            <p:nvSpPr>
              <p:cNvPr id="184" name="Google Shape;184;p15"/>
              <p:cNvSpPr txBox="1"/>
              <p:nvPr/>
            </p:nvSpPr>
            <p:spPr>
              <a:xfrm>
                <a:off x="632976" y="2025396"/>
                <a:ext cx="1209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Phase</a:t>
                </a:r>
                <a:endParaRPr sz="1000">
                  <a:solidFill>
                    <a:srgbClr val="545454"/>
                  </a:solidFill>
                  <a:latin typeface="Lato Black"/>
                  <a:ea typeface="Lato Black"/>
                  <a:cs typeface="Lato Black"/>
                  <a:sym typeface="Lato Black"/>
                </a:endParaRPr>
              </a:p>
            </p:txBody>
          </p:sp>
          <p:sp>
            <p:nvSpPr>
              <p:cNvPr id="185" name="Google Shape;185;p15"/>
              <p:cNvSpPr txBox="1"/>
              <p:nvPr/>
            </p:nvSpPr>
            <p:spPr>
              <a:xfrm>
                <a:off x="2399276" y="2025396"/>
                <a:ext cx="1209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Activities</a:t>
                </a:r>
                <a:endParaRPr sz="1000">
                  <a:solidFill>
                    <a:srgbClr val="545454"/>
                  </a:solidFill>
                  <a:latin typeface="Lato Black"/>
                  <a:ea typeface="Lato Black"/>
                  <a:cs typeface="Lato Black"/>
                  <a:sym typeface="Lato Black"/>
                </a:endParaRPr>
              </a:p>
            </p:txBody>
          </p:sp>
          <p:sp>
            <p:nvSpPr>
              <p:cNvPr id="186" name="Google Shape;186;p15"/>
              <p:cNvSpPr txBox="1"/>
              <p:nvPr/>
            </p:nvSpPr>
            <p:spPr>
              <a:xfrm>
                <a:off x="5344251" y="2025396"/>
                <a:ext cx="1209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Timeline</a:t>
                </a:r>
                <a:endParaRPr sz="1000">
                  <a:solidFill>
                    <a:srgbClr val="545454"/>
                  </a:solidFill>
                  <a:latin typeface="Lato Black"/>
                  <a:ea typeface="Lato Black"/>
                  <a:cs typeface="Lato Black"/>
                  <a:sym typeface="Lato Black"/>
                </a:endParaRPr>
              </a:p>
            </p:txBody>
          </p:sp>
        </p:grpSp>
        <p:grpSp>
          <p:nvGrpSpPr>
            <p:cNvPr id="187" name="Google Shape;187;p15"/>
            <p:cNvGrpSpPr/>
            <p:nvPr/>
          </p:nvGrpSpPr>
          <p:grpSpPr>
            <a:xfrm>
              <a:off x="632975" y="2382163"/>
              <a:ext cx="6306675" cy="153900"/>
              <a:chOff x="632975" y="2384225"/>
              <a:chExt cx="6306675" cy="153900"/>
            </a:xfrm>
          </p:grpSpPr>
          <p:sp>
            <p:nvSpPr>
              <p:cNvPr id="188" name="Google Shape;188;p15"/>
              <p:cNvSpPr txBox="1"/>
              <p:nvPr/>
            </p:nvSpPr>
            <p:spPr>
              <a:xfrm>
                <a:off x="632975" y="2384225"/>
                <a:ext cx="1485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Phase 1: Planning</a:t>
                </a:r>
                <a:endParaRPr sz="1000">
                  <a:solidFill>
                    <a:srgbClr val="545454"/>
                  </a:solidFill>
                  <a:latin typeface="Lato Black"/>
                  <a:ea typeface="Lato Black"/>
                  <a:cs typeface="Lato Black"/>
                  <a:sym typeface="Lato Black"/>
                </a:endParaRPr>
              </a:p>
            </p:txBody>
          </p:sp>
          <p:sp>
            <p:nvSpPr>
              <p:cNvPr id="189" name="Google Shape;189;p15"/>
              <p:cNvSpPr txBox="1"/>
              <p:nvPr/>
            </p:nvSpPr>
            <p:spPr>
              <a:xfrm>
                <a:off x="2399274" y="238422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Initial kickoff meeting with client</a:t>
                </a:r>
                <a:endParaRPr sz="1000">
                  <a:solidFill>
                    <a:srgbClr val="545454"/>
                  </a:solidFill>
                  <a:latin typeface="Lato"/>
                  <a:ea typeface="Lato"/>
                  <a:cs typeface="Lato"/>
                  <a:sym typeface="Lato"/>
                </a:endParaRPr>
              </a:p>
            </p:txBody>
          </p:sp>
          <p:sp>
            <p:nvSpPr>
              <p:cNvPr id="190" name="Google Shape;190;p15"/>
              <p:cNvSpPr txBox="1"/>
              <p:nvPr/>
            </p:nvSpPr>
            <p:spPr>
              <a:xfrm>
                <a:off x="5344250" y="238422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sp>
          <p:nvSpPr>
            <p:cNvPr id="191" name="Google Shape;191;p15"/>
            <p:cNvSpPr txBox="1"/>
            <p:nvPr/>
          </p:nvSpPr>
          <p:spPr>
            <a:xfrm>
              <a:off x="632975" y="5219588"/>
              <a:ext cx="14859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Black"/>
                  <a:ea typeface="Lato Black"/>
                  <a:cs typeface="Lato Black"/>
                  <a:sym typeface="Lato Black"/>
                </a:rPr>
                <a:t>Phase 3: Strategy </a:t>
              </a:r>
              <a:endParaRPr sz="1000">
                <a:solidFill>
                  <a:srgbClr val="545454"/>
                </a:solidFill>
                <a:latin typeface="Lato Black"/>
                <a:ea typeface="Lato Black"/>
                <a:cs typeface="Lato Black"/>
                <a:sym typeface="Lato Black"/>
              </a:endParaRPr>
            </a:p>
            <a:p>
              <a:pPr indent="0" lvl="0" marL="0" rtl="0" algn="l">
                <a:spcBef>
                  <a:spcPts val="0"/>
                </a:spcBef>
                <a:spcAft>
                  <a:spcPts val="0"/>
                </a:spcAft>
                <a:buNone/>
              </a:pPr>
              <a:r>
                <a:rPr lang="uk" sz="1000">
                  <a:solidFill>
                    <a:srgbClr val="545454"/>
                  </a:solidFill>
                  <a:latin typeface="Lato Black"/>
                  <a:ea typeface="Lato Black"/>
                  <a:cs typeface="Lato Black"/>
                  <a:sym typeface="Lato Black"/>
                </a:rPr>
                <a:t>Development</a:t>
              </a:r>
              <a:endParaRPr sz="1000">
                <a:solidFill>
                  <a:srgbClr val="545454"/>
                </a:solidFill>
                <a:latin typeface="Lato Black"/>
                <a:ea typeface="Lato Black"/>
                <a:cs typeface="Lato Black"/>
                <a:sym typeface="Lato Black"/>
              </a:endParaRPr>
            </a:p>
          </p:txBody>
        </p:sp>
        <p:grpSp>
          <p:nvGrpSpPr>
            <p:cNvPr id="192" name="Google Shape;192;p15"/>
            <p:cNvGrpSpPr/>
            <p:nvPr/>
          </p:nvGrpSpPr>
          <p:grpSpPr>
            <a:xfrm>
              <a:off x="2399274" y="2797550"/>
              <a:ext cx="4540376" cy="153900"/>
              <a:chOff x="2399274" y="2811875"/>
              <a:chExt cx="4540376" cy="153900"/>
            </a:xfrm>
          </p:grpSpPr>
          <p:sp>
            <p:nvSpPr>
              <p:cNvPr id="193" name="Google Shape;193;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Define project objectives and scope</a:t>
                </a:r>
                <a:endParaRPr sz="1000">
                  <a:solidFill>
                    <a:srgbClr val="545454"/>
                  </a:solidFill>
                  <a:latin typeface="Lato"/>
                  <a:ea typeface="Lato"/>
                  <a:cs typeface="Lato"/>
                  <a:sym typeface="Lato"/>
                </a:endParaRPr>
              </a:p>
            </p:txBody>
          </p:sp>
          <p:sp>
            <p:nvSpPr>
              <p:cNvPr id="194" name="Google Shape;194;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195" name="Google Shape;195;p15"/>
            <p:cNvGrpSpPr/>
            <p:nvPr/>
          </p:nvGrpSpPr>
          <p:grpSpPr>
            <a:xfrm>
              <a:off x="2399274" y="3212938"/>
              <a:ext cx="4540376" cy="153900"/>
              <a:chOff x="2399274" y="2811875"/>
              <a:chExt cx="4540376" cy="153900"/>
            </a:xfrm>
          </p:grpSpPr>
          <p:sp>
            <p:nvSpPr>
              <p:cNvPr id="196" name="Google Shape;196;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Conduct stakeholder interviews</a:t>
                </a:r>
                <a:endParaRPr sz="1000">
                  <a:solidFill>
                    <a:srgbClr val="545454"/>
                  </a:solidFill>
                  <a:latin typeface="Lato"/>
                  <a:ea typeface="Lato"/>
                  <a:cs typeface="Lato"/>
                  <a:sym typeface="Lato"/>
                </a:endParaRPr>
              </a:p>
            </p:txBody>
          </p:sp>
          <p:sp>
            <p:nvSpPr>
              <p:cNvPr id="197" name="Google Shape;197;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198" name="Google Shape;198;p15"/>
            <p:cNvGrpSpPr/>
            <p:nvPr/>
          </p:nvGrpSpPr>
          <p:grpSpPr>
            <a:xfrm>
              <a:off x="2399274" y="3628325"/>
              <a:ext cx="4540376" cy="153900"/>
              <a:chOff x="2399274" y="2811875"/>
              <a:chExt cx="4540376" cy="153900"/>
            </a:xfrm>
          </p:grpSpPr>
          <p:sp>
            <p:nvSpPr>
              <p:cNvPr id="199" name="Google Shape;199;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Collect and review relevant data</a:t>
                </a:r>
                <a:endParaRPr sz="1000">
                  <a:solidFill>
                    <a:srgbClr val="545454"/>
                  </a:solidFill>
                  <a:latin typeface="Lato"/>
                  <a:ea typeface="Lato"/>
                  <a:cs typeface="Lato"/>
                  <a:sym typeface="Lato"/>
                </a:endParaRPr>
              </a:p>
            </p:txBody>
          </p:sp>
          <p:sp>
            <p:nvSpPr>
              <p:cNvPr id="200" name="Google Shape;200;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sp>
          <p:nvSpPr>
            <p:cNvPr id="201" name="Google Shape;201;p15"/>
            <p:cNvSpPr txBox="1"/>
            <p:nvPr/>
          </p:nvSpPr>
          <p:spPr>
            <a:xfrm>
              <a:off x="2399274" y="4373400"/>
              <a:ext cx="26535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 Develop preliminary findings and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recommendations</a:t>
              </a:r>
              <a:endParaRPr sz="1000">
                <a:solidFill>
                  <a:srgbClr val="545454"/>
                </a:solidFill>
                <a:latin typeface="Lato"/>
                <a:ea typeface="Lato"/>
                <a:cs typeface="Lato"/>
                <a:sym typeface="Lato"/>
              </a:endParaRPr>
            </a:p>
          </p:txBody>
        </p:sp>
        <p:sp>
          <p:nvSpPr>
            <p:cNvPr id="202" name="Google Shape;202;p15"/>
            <p:cNvSpPr txBox="1"/>
            <p:nvPr/>
          </p:nvSpPr>
          <p:spPr>
            <a:xfrm>
              <a:off x="5344250" y="4450350"/>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nvGrpSpPr>
            <p:cNvPr id="203" name="Google Shape;203;p15"/>
            <p:cNvGrpSpPr/>
            <p:nvPr/>
          </p:nvGrpSpPr>
          <p:grpSpPr>
            <a:xfrm>
              <a:off x="632975" y="4042456"/>
              <a:ext cx="6306675" cy="156413"/>
              <a:chOff x="632975" y="4043713"/>
              <a:chExt cx="6306675" cy="156413"/>
            </a:xfrm>
          </p:grpSpPr>
          <p:sp>
            <p:nvSpPr>
              <p:cNvPr id="204" name="Google Shape;204;p15"/>
              <p:cNvSpPr txBox="1"/>
              <p:nvPr/>
            </p:nvSpPr>
            <p:spPr>
              <a:xfrm>
                <a:off x="632975" y="4046225"/>
                <a:ext cx="1485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Phase 2: Analysis</a:t>
                </a:r>
                <a:endParaRPr sz="1000">
                  <a:solidFill>
                    <a:srgbClr val="545454"/>
                  </a:solidFill>
                  <a:latin typeface="Lato Black"/>
                  <a:ea typeface="Lato Black"/>
                  <a:cs typeface="Lato Black"/>
                  <a:sym typeface="Lato Black"/>
                </a:endParaRPr>
              </a:p>
            </p:txBody>
          </p:sp>
          <p:sp>
            <p:nvSpPr>
              <p:cNvPr id="205" name="Google Shape;205;p15"/>
              <p:cNvSpPr txBox="1"/>
              <p:nvPr/>
            </p:nvSpPr>
            <p:spPr>
              <a:xfrm>
                <a:off x="2399274" y="404622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Analyze data and identify key insights</a:t>
                </a:r>
                <a:endParaRPr sz="1000">
                  <a:solidFill>
                    <a:srgbClr val="545454"/>
                  </a:solidFill>
                  <a:latin typeface="Lato"/>
                  <a:ea typeface="Lato"/>
                  <a:cs typeface="Lato"/>
                  <a:sym typeface="Lato"/>
                </a:endParaRPr>
              </a:p>
            </p:txBody>
          </p:sp>
          <p:sp>
            <p:nvSpPr>
              <p:cNvPr id="206" name="Google Shape;206;p15"/>
              <p:cNvSpPr txBox="1"/>
              <p:nvPr/>
            </p:nvSpPr>
            <p:spPr>
              <a:xfrm>
                <a:off x="5344250" y="4043713"/>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07" name="Google Shape;207;p15"/>
            <p:cNvGrpSpPr/>
            <p:nvPr/>
          </p:nvGrpSpPr>
          <p:grpSpPr>
            <a:xfrm>
              <a:off x="2399274" y="4881150"/>
              <a:ext cx="4540376" cy="153900"/>
              <a:chOff x="2399274" y="2811875"/>
              <a:chExt cx="4540376" cy="153900"/>
            </a:xfrm>
          </p:grpSpPr>
          <p:sp>
            <p:nvSpPr>
              <p:cNvPr id="208" name="Google Shape;208;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Present findings to client stakeholders</a:t>
                </a:r>
                <a:endParaRPr sz="1000">
                  <a:solidFill>
                    <a:srgbClr val="545454"/>
                  </a:solidFill>
                  <a:latin typeface="Lato"/>
                  <a:ea typeface="Lato"/>
                  <a:cs typeface="Lato"/>
                  <a:sym typeface="Lato"/>
                </a:endParaRPr>
              </a:p>
            </p:txBody>
          </p:sp>
          <p:sp>
            <p:nvSpPr>
              <p:cNvPr id="209" name="Google Shape;209;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10" name="Google Shape;210;p15"/>
            <p:cNvGrpSpPr/>
            <p:nvPr/>
          </p:nvGrpSpPr>
          <p:grpSpPr>
            <a:xfrm>
              <a:off x="2399274" y="5711925"/>
              <a:ext cx="4540376" cy="153900"/>
              <a:chOff x="2399274" y="2811875"/>
              <a:chExt cx="4540376" cy="153900"/>
            </a:xfrm>
          </p:grpSpPr>
          <p:sp>
            <p:nvSpPr>
              <p:cNvPr id="211" name="Google Shape;211;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Review and refine strategies with client</a:t>
                </a:r>
                <a:endParaRPr sz="1000">
                  <a:solidFill>
                    <a:srgbClr val="545454"/>
                  </a:solidFill>
                  <a:latin typeface="Lato"/>
                  <a:ea typeface="Lato"/>
                  <a:cs typeface="Lato"/>
                  <a:sym typeface="Lato"/>
                </a:endParaRPr>
              </a:p>
            </p:txBody>
          </p:sp>
          <p:sp>
            <p:nvSpPr>
              <p:cNvPr id="212" name="Google Shape;212;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13" name="Google Shape;213;p15"/>
            <p:cNvGrpSpPr/>
            <p:nvPr/>
          </p:nvGrpSpPr>
          <p:grpSpPr>
            <a:xfrm>
              <a:off x="2399274" y="6127313"/>
              <a:ext cx="4540376" cy="153900"/>
              <a:chOff x="2399274" y="2811875"/>
              <a:chExt cx="4540376" cy="153900"/>
            </a:xfrm>
          </p:grpSpPr>
          <p:sp>
            <p:nvSpPr>
              <p:cNvPr id="214" name="Google Shape;214;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Finalize strategy and implementation plan</a:t>
                </a:r>
                <a:endParaRPr sz="1000">
                  <a:solidFill>
                    <a:srgbClr val="545454"/>
                  </a:solidFill>
                  <a:latin typeface="Lato"/>
                  <a:ea typeface="Lato"/>
                  <a:cs typeface="Lato"/>
                  <a:sym typeface="Lato"/>
                </a:endParaRPr>
              </a:p>
            </p:txBody>
          </p:sp>
          <p:sp>
            <p:nvSpPr>
              <p:cNvPr id="215" name="Google Shape;215;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16" name="Google Shape;216;p15"/>
            <p:cNvGrpSpPr/>
            <p:nvPr/>
          </p:nvGrpSpPr>
          <p:grpSpPr>
            <a:xfrm>
              <a:off x="2399274" y="5296538"/>
              <a:ext cx="4540376" cy="153900"/>
              <a:chOff x="2399274" y="2811875"/>
              <a:chExt cx="4540376" cy="153900"/>
            </a:xfrm>
          </p:grpSpPr>
          <p:sp>
            <p:nvSpPr>
              <p:cNvPr id="217" name="Google Shape;217;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Develop detailed strategies and action plans</a:t>
                </a:r>
                <a:endParaRPr sz="1000">
                  <a:solidFill>
                    <a:srgbClr val="545454"/>
                  </a:solidFill>
                  <a:latin typeface="Lato"/>
                  <a:ea typeface="Lato"/>
                  <a:cs typeface="Lato"/>
                  <a:sym typeface="Lato"/>
                </a:endParaRPr>
              </a:p>
            </p:txBody>
          </p:sp>
          <p:sp>
            <p:nvSpPr>
              <p:cNvPr id="218" name="Google Shape;218;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19" name="Google Shape;219;p15"/>
            <p:cNvGrpSpPr/>
            <p:nvPr/>
          </p:nvGrpSpPr>
          <p:grpSpPr>
            <a:xfrm>
              <a:off x="632975" y="6538588"/>
              <a:ext cx="6306675" cy="158800"/>
              <a:chOff x="632975" y="6548975"/>
              <a:chExt cx="6306675" cy="158800"/>
            </a:xfrm>
          </p:grpSpPr>
          <p:sp>
            <p:nvSpPr>
              <p:cNvPr id="220" name="Google Shape;220;p15"/>
              <p:cNvSpPr txBox="1"/>
              <p:nvPr/>
            </p:nvSpPr>
            <p:spPr>
              <a:xfrm>
                <a:off x="632975" y="6548975"/>
                <a:ext cx="1485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Phase 4: Implementation</a:t>
                </a:r>
                <a:endParaRPr sz="1000">
                  <a:solidFill>
                    <a:srgbClr val="545454"/>
                  </a:solidFill>
                  <a:latin typeface="Lato Black"/>
                  <a:ea typeface="Lato Black"/>
                  <a:cs typeface="Lato Black"/>
                  <a:sym typeface="Lato Black"/>
                </a:endParaRPr>
              </a:p>
            </p:txBody>
          </p:sp>
          <p:grpSp>
            <p:nvGrpSpPr>
              <p:cNvPr id="221" name="Google Shape;221;p15"/>
              <p:cNvGrpSpPr/>
              <p:nvPr/>
            </p:nvGrpSpPr>
            <p:grpSpPr>
              <a:xfrm>
                <a:off x="2399274" y="6553875"/>
                <a:ext cx="4540376" cy="153900"/>
                <a:chOff x="2399274" y="2811875"/>
                <a:chExt cx="4540376" cy="153900"/>
              </a:xfrm>
            </p:grpSpPr>
            <p:sp>
              <p:nvSpPr>
                <p:cNvPr id="222" name="Google Shape;222;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Implement strategies and action plans</a:t>
                  </a:r>
                  <a:endParaRPr sz="1000">
                    <a:solidFill>
                      <a:srgbClr val="545454"/>
                    </a:solidFill>
                    <a:latin typeface="Lato"/>
                    <a:ea typeface="Lato"/>
                    <a:cs typeface="Lato"/>
                    <a:sym typeface="Lato"/>
                  </a:endParaRPr>
                </a:p>
              </p:txBody>
            </p:sp>
            <p:sp>
              <p:nvSpPr>
                <p:cNvPr id="223" name="Google Shape;223;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grpSp>
          <p:nvGrpSpPr>
            <p:cNvPr id="224" name="Google Shape;224;p15"/>
            <p:cNvGrpSpPr/>
            <p:nvPr/>
          </p:nvGrpSpPr>
          <p:grpSpPr>
            <a:xfrm>
              <a:off x="2399274" y="6959325"/>
              <a:ext cx="4540376" cy="153900"/>
              <a:chOff x="2399274" y="2811875"/>
              <a:chExt cx="4540376" cy="153900"/>
            </a:xfrm>
          </p:grpSpPr>
          <p:sp>
            <p:nvSpPr>
              <p:cNvPr id="225" name="Google Shape;225;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Provide training and support to client team</a:t>
                </a:r>
                <a:endParaRPr sz="1000">
                  <a:solidFill>
                    <a:srgbClr val="545454"/>
                  </a:solidFill>
                  <a:latin typeface="Lato"/>
                  <a:ea typeface="Lato"/>
                  <a:cs typeface="Lato"/>
                  <a:sym typeface="Lato"/>
                </a:endParaRPr>
              </a:p>
            </p:txBody>
          </p:sp>
          <p:sp>
            <p:nvSpPr>
              <p:cNvPr id="226" name="Google Shape;226;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27" name="Google Shape;227;p15"/>
            <p:cNvGrpSpPr/>
            <p:nvPr/>
          </p:nvGrpSpPr>
          <p:grpSpPr>
            <a:xfrm>
              <a:off x="2399274" y="7297763"/>
              <a:ext cx="4540376" cy="307800"/>
              <a:chOff x="2399274" y="7297763"/>
              <a:chExt cx="4540376" cy="307800"/>
            </a:xfrm>
          </p:grpSpPr>
          <p:sp>
            <p:nvSpPr>
              <p:cNvPr id="228" name="Google Shape;228;p15"/>
              <p:cNvSpPr txBox="1"/>
              <p:nvPr/>
            </p:nvSpPr>
            <p:spPr>
              <a:xfrm>
                <a:off x="2399274" y="7297763"/>
                <a:ext cx="26535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 Monitor progress and make adjustments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as needed</a:t>
                </a:r>
                <a:endParaRPr sz="1000">
                  <a:solidFill>
                    <a:srgbClr val="545454"/>
                  </a:solidFill>
                  <a:latin typeface="Lato"/>
                  <a:ea typeface="Lato"/>
                  <a:cs typeface="Lato"/>
                  <a:sym typeface="Lato"/>
                </a:endParaRPr>
              </a:p>
            </p:txBody>
          </p:sp>
          <p:sp>
            <p:nvSpPr>
              <p:cNvPr id="229" name="Google Shape;229;p15"/>
              <p:cNvSpPr txBox="1"/>
              <p:nvPr/>
            </p:nvSpPr>
            <p:spPr>
              <a:xfrm>
                <a:off x="5344250" y="7374713"/>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30" name="Google Shape;230;p15"/>
            <p:cNvGrpSpPr/>
            <p:nvPr/>
          </p:nvGrpSpPr>
          <p:grpSpPr>
            <a:xfrm>
              <a:off x="632975" y="7790100"/>
              <a:ext cx="6306675" cy="153900"/>
              <a:chOff x="632975" y="7766350"/>
              <a:chExt cx="6306675" cy="153900"/>
            </a:xfrm>
          </p:grpSpPr>
          <p:sp>
            <p:nvSpPr>
              <p:cNvPr id="231" name="Google Shape;231;p15"/>
              <p:cNvSpPr txBox="1"/>
              <p:nvPr/>
            </p:nvSpPr>
            <p:spPr>
              <a:xfrm>
                <a:off x="632975" y="7766350"/>
                <a:ext cx="1485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Black"/>
                    <a:ea typeface="Lato Black"/>
                    <a:cs typeface="Lato Black"/>
                    <a:sym typeface="Lato Black"/>
                  </a:rPr>
                  <a:t>Phase 5: Evaluation</a:t>
                </a:r>
                <a:endParaRPr sz="1000">
                  <a:solidFill>
                    <a:srgbClr val="545454"/>
                  </a:solidFill>
                  <a:latin typeface="Lato Black"/>
                  <a:ea typeface="Lato Black"/>
                  <a:cs typeface="Lato Black"/>
                  <a:sym typeface="Lato Black"/>
                </a:endParaRPr>
              </a:p>
            </p:txBody>
          </p:sp>
          <p:sp>
            <p:nvSpPr>
              <p:cNvPr id="232" name="Google Shape;232;p15"/>
              <p:cNvSpPr txBox="1"/>
              <p:nvPr/>
            </p:nvSpPr>
            <p:spPr>
              <a:xfrm>
                <a:off x="2399274" y="7766350"/>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Develop detailed strategies and action plans</a:t>
                </a:r>
                <a:endParaRPr sz="1000">
                  <a:solidFill>
                    <a:srgbClr val="545454"/>
                  </a:solidFill>
                  <a:latin typeface="Lato"/>
                  <a:ea typeface="Lato"/>
                  <a:cs typeface="Lato"/>
                  <a:sym typeface="Lato"/>
                </a:endParaRPr>
              </a:p>
            </p:txBody>
          </p:sp>
          <p:sp>
            <p:nvSpPr>
              <p:cNvPr id="233" name="Google Shape;233;p15"/>
              <p:cNvSpPr txBox="1"/>
              <p:nvPr/>
            </p:nvSpPr>
            <p:spPr>
              <a:xfrm>
                <a:off x="5344250" y="7766350"/>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34" name="Google Shape;234;p15"/>
            <p:cNvGrpSpPr/>
            <p:nvPr/>
          </p:nvGrpSpPr>
          <p:grpSpPr>
            <a:xfrm>
              <a:off x="2399274" y="8205488"/>
              <a:ext cx="4540376" cy="153900"/>
              <a:chOff x="2399274" y="2811875"/>
              <a:chExt cx="4540376" cy="153900"/>
            </a:xfrm>
          </p:grpSpPr>
          <p:sp>
            <p:nvSpPr>
              <p:cNvPr id="235" name="Google Shape;235;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Review and refine strategies with client</a:t>
                </a:r>
                <a:endParaRPr sz="1000">
                  <a:solidFill>
                    <a:srgbClr val="545454"/>
                  </a:solidFill>
                  <a:latin typeface="Lato"/>
                  <a:ea typeface="Lato"/>
                  <a:cs typeface="Lato"/>
                  <a:sym typeface="Lato"/>
                </a:endParaRPr>
              </a:p>
            </p:txBody>
          </p:sp>
          <p:sp>
            <p:nvSpPr>
              <p:cNvPr id="236" name="Google Shape;236;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37" name="Google Shape;237;p15"/>
            <p:cNvGrpSpPr/>
            <p:nvPr/>
          </p:nvGrpSpPr>
          <p:grpSpPr>
            <a:xfrm>
              <a:off x="2399274" y="8616513"/>
              <a:ext cx="4540376" cy="153900"/>
              <a:chOff x="2399274" y="2811875"/>
              <a:chExt cx="4540376" cy="153900"/>
            </a:xfrm>
          </p:grpSpPr>
          <p:sp>
            <p:nvSpPr>
              <p:cNvPr id="238" name="Google Shape;238;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Finalize strategy and implementation plan</a:t>
                </a:r>
                <a:endParaRPr sz="1000">
                  <a:solidFill>
                    <a:srgbClr val="545454"/>
                  </a:solidFill>
                  <a:latin typeface="Lato"/>
                  <a:ea typeface="Lato"/>
                  <a:cs typeface="Lato"/>
                  <a:sym typeface="Lato"/>
                </a:endParaRPr>
              </a:p>
            </p:txBody>
          </p:sp>
          <p:sp>
            <p:nvSpPr>
              <p:cNvPr id="239" name="Google Shape;239;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40" name="Google Shape;240;p15"/>
            <p:cNvGrpSpPr/>
            <p:nvPr/>
          </p:nvGrpSpPr>
          <p:grpSpPr>
            <a:xfrm>
              <a:off x="632975" y="8955150"/>
              <a:ext cx="6306675" cy="307800"/>
              <a:chOff x="632975" y="8960925"/>
              <a:chExt cx="6306675" cy="307800"/>
            </a:xfrm>
          </p:grpSpPr>
          <p:sp>
            <p:nvSpPr>
              <p:cNvPr id="241" name="Google Shape;241;p15"/>
              <p:cNvSpPr txBox="1"/>
              <p:nvPr/>
            </p:nvSpPr>
            <p:spPr>
              <a:xfrm>
                <a:off x="632975" y="8960925"/>
                <a:ext cx="14859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Black"/>
                    <a:ea typeface="Lato Black"/>
                    <a:cs typeface="Lato Black"/>
                    <a:sym typeface="Lato Black"/>
                  </a:rPr>
                  <a:t>Phase 6: Reporting </a:t>
                </a:r>
                <a:endParaRPr sz="1000">
                  <a:solidFill>
                    <a:srgbClr val="545454"/>
                  </a:solidFill>
                  <a:latin typeface="Lato Black"/>
                  <a:ea typeface="Lato Black"/>
                  <a:cs typeface="Lato Black"/>
                  <a:sym typeface="Lato Black"/>
                </a:endParaRPr>
              </a:p>
              <a:p>
                <a:pPr indent="0" lvl="0" marL="0" rtl="0" algn="l">
                  <a:spcBef>
                    <a:spcPts val="0"/>
                  </a:spcBef>
                  <a:spcAft>
                    <a:spcPts val="0"/>
                  </a:spcAft>
                  <a:buNone/>
                </a:pPr>
                <a:r>
                  <a:rPr lang="uk" sz="1000">
                    <a:solidFill>
                      <a:srgbClr val="545454"/>
                    </a:solidFill>
                    <a:latin typeface="Lato Black"/>
                    <a:ea typeface="Lato Black"/>
                    <a:cs typeface="Lato Black"/>
                    <a:sym typeface="Lato Black"/>
                  </a:rPr>
                  <a:t>and Review</a:t>
                </a:r>
                <a:endParaRPr sz="1000">
                  <a:solidFill>
                    <a:srgbClr val="545454"/>
                  </a:solidFill>
                  <a:latin typeface="Lato Black"/>
                  <a:ea typeface="Lato Black"/>
                  <a:cs typeface="Lato Black"/>
                  <a:sym typeface="Lato Black"/>
                </a:endParaRPr>
              </a:p>
            </p:txBody>
          </p:sp>
          <p:grpSp>
            <p:nvGrpSpPr>
              <p:cNvPr id="242" name="Google Shape;242;p15"/>
              <p:cNvGrpSpPr/>
              <p:nvPr/>
            </p:nvGrpSpPr>
            <p:grpSpPr>
              <a:xfrm>
                <a:off x="2399274" y="9046900"/>
                <a:ext cx="4540376" cy="153900"/>
                <a:chOff x="2399274" y="2811875"/>
                <a:chExt cx="4540376" cy="153900"/>
              </a:xfrm>
            </p:grpSpPr>
            <p:sp>
              <p:nvSpPr>
                <p:cNvPr id="243" name="Google Shape;243;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Implement strategies and action plans</a:t>
                  </a:r>
                  <a:endParaRPr sz="1000">
                    <a:solidFill>
                      <a:srgbClr val="545454"/>
                    </a:solidFill>
                    <a:latin typeface="Lato"/>
                    <a:ea typeface="Lato"/>
                    <a:cs typeface="Lato"/>
                    <a:sym typeface="Lato"/>
                  </a:endParaRPr>
                </a:p>
              </p:txBody>
            </p:sp>
            <p:sp>
              <p:nvSpPr>
                <p:cNvPr id="244" name="Google Shape;244;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grpSp>
          <p:nvGrpSpPr>
            <p:cNvPr id="245" name="Google Shape;245;p15"/>
            <p:cNvGrpSpPr/>
            <p:nvPr/>
          </p:nvGrpSpPr>
          <p:grpSpPr>
            <a:xfrm>
              <a:off x="2399274" y="9447488"/>
              <a:ext cx="4540376" cy="153900"/>
              <a:chOff x="2399274" y="2811875"/>
              <a:chExt cx="4540376" cy="153900"/>
            </a:xfrm>
          </p:grpSpPr>
          <p:sp>
            <p:nvSpPr>
              <p:cNvPr id="246" name="Google Shape;246;p15"/>
              <p:cNvSpPr txBox="1"/>
              <p:nvPr/>
            </p:nvSpPr>
            <p:spPr>
              <a:xfrm>
                <a:off x="2399274" y="2811875"/>
                <a:ext cx="2653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 Provide training and support to client team</a:t>
                </a:r>
                <a:endParaRPr sz="1000">
                  <a:solidFill>
                    <a:srgbClr val="545454"/>
                  </a:solidFill>
                  <a:latin typeface="Lato"/>
                  <a:ea typeface="Lato"/>
                  <a:cs typeface="Lato"/>
                  <a:sym typeface="Lato"/>
                </a:endParaRPr>
              </a:p>
            </p:txBody>
          </p:sp>
          <p:sp>
            <p:nvSpPr>
              <p:cNvPr id="247" name="Google Shape;247;p15"/>
              <p:cNvSpPr txBox="1"/>
              <p:nvPr/>
            </p:nvSpPr>
            <p:spPr>
              <a:xfrm>
                <a:off x="5344250" y="2811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nvGrpSpPr>
            <p:cNvPr id="248" name="Google Shape;248;p15"/>
            <p:cNvGrpSpPr/>
            <p:nvPr/>
          </p:nvGrpSpPr>
          <p:grpSpPr>
            <a:xfrm>
              <a:off x="2399274" y="9785925"/>
              <a:ext cx="4540376" cy="307800"/>
              <a:chOff x="2399274" y="9785925"/>
              <a:chExt cx="4540376" cy="307800"/>
            </a:xfrm>
          </p:grpSpPr>
          <p:sp>
            <p:nvSpPr>
              <p:cNvPr id="249" name="Google Shape;249;p15"/>
              <p:cNvSpPr txBox="1"/>
              <p:nvPr/>
            </p:nvSpPr>
            <p:spPr>
              <a:xfrm>
                <a:off x="2399274" y="9785925"/>
                <a:ext cx="26535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545454"/>
                    </a:solidFill>
                    <a:latin typeface="Lato"/>
                    <a:ea typeface="Lato"/>
                    <a:cs typeface="Lato"/>
                    <a:sym typeface="Lato"/>
                  </a:rPr>
                  <a:t>- Monitor progress and make adjustments </a:t>
                </a:r>
                <a:endParaRPr sz="1000">
                  <a:solidFill>
                    <a:srgbClr val="545454"/>
                  </a:solidFill>
                  <a:latin typeface="Lato"/>
                  <a:ea typeface="Lato"/>
                  <a:cs typeface="Lato"/>
                  <a:sym typeface="Lato"/>
                </a:endParaRPr>
              </a:p>
              <a:p>
                <a:pPr indent="0" lvl="0" marL="0" rtl="0" algn="l">
                  <a:spcBef>
                    <a:spcPts val="0"/>
                  </a:spcBef>
                  <a:spcAft>
                    <a:spcPts val="0"/>
                  </a:spcAft>
                  <a:buNone/>
                </a:pPr>
                <a:r>
                  <a:rPr lang="uk" sz="1000">
                    <a:solidFill>
                      <a:srgbClr val="545454"/>
                    </a:solidFill>
                    <a:latin typeface="Lato"/>
                    <a:ea typeface="Lato"/>
                    <a:cs typeface="Lato"/>
                    <a:sym typeface="Lato"/>
                  </a:rPr>
                  <a:t>as needed</a:t>
                </a:r>
                <a:endParaRPr sz="1000">
                  <a:solidFill>
                    <a:srgbClr val="545454"/>
                  </a:solidFill>
                  <a:latin typeface="Lato"/>
                  <a:ea typeface="Lato"/>
                  <a:cs typeface="Lato"/>
                  <a:sym typeface="Lato"/>
                </a:endParaRPr>
              </a:p>
            </p:txBody>
          </p:sp>
          <p:sp>
            <p:nvSpPr>
              <p:cNvPr id="250" name="Google Shape;250;p15"/>
              <p:cNvSpPr txBox="1"/>
              <p:nvPr/>
            </p:nvSpPr>
            <p:spPr>
              <a:xfrm>
                <a:off x="5344250" y="9862875"/>
                <a:ext cx="1595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Date] - [Insert Date]</a:t>
                </a:r>
                <a:endParaRPr sz="1000">
                  <a:solidFill>
                    <a:srgbClr val="545454"/>
                  </a:solidFill>
                  <a:latin typeface="Lato"/>
                  <a:ea typeface="Lato"/>
                  <a:cs typeface="Lato"/>
                  <a:sym typeface="Lato"/>
                </a:endParaRPr>
              </a:p>
            </p:txBody>
          </p:sp>
        </p:gr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16"/>
          <p:cNvSpPr txBox="1"/>
          <p:nvPr/>
        </p:nvSpPr>
        <p:spPr>
          <a:xfrm>
            <a:off x="3011700" y="10370554"/>
            <a:ext cx="15366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lang="uk" sz="1000">
                <a:solidFill>
                  <a:srgbClr val="545454"/>
                </a:solidFill>
                <a:latin typeface="Lato"/>
                <a:ea typeface="Lato"/>
                <a:cs typeface="Lato"/>
                <a:sym typeface="Lato"/>
              </a:rPr>
              <a:t>- 4 -</a:t>
            </a:r>
            <a:endParaRPr sz="1000">
              <a:solidFill>
                <a:srgbClr val="545454"/>
              </a:solidFill>
              <a:latin typeface="Lato"/>
              <a:ea typeface="Lato"/>
              <a:cs typeface="Lato"/>
              <a:sym typeface="Lato"/>
            </a:endParaRPr>
          </a:p>
        </p:txBody>
      </p:sp>
      <p:grpSp>
        <p:nvGrpSpPr>
          <p:cNvPr id="256" name="Google Shape;256;p16"/>
          <p:cNvGrpSpPr/>
          <p:nvPr/>
        </p:nvGrpSpPr>
        <p:grpSpPr>
          <a:xfrm>
            <a:off x="529706" y="529482"/>
            <a:ext cx="6486300" cy="648611"/>
            <a:chOff x="529706" y="2122050"/>
            <a:chExt cx="6486300" cy="648611"/>
          </a:xfrm>
        </p:grpSpPr>
        <p:grpSp>
          <p:nvGrpSpPr>
            <p:cNvPr id="257" name="Google Shape;257;p16"/>
            <p:cNvGrpSpPr/>
            <p:nvPr/>
          </p:nvGrpSpPr>
          <p:grpSpPr>
            <a:xfrm>
              <a:off x="539200" y="2122050"/>
              <a:ext cx="2772324" cy="215400"/>
              <a:chOff x="539200" y="2122050"/>
              <a:chExt cx="2772324" cy="215400"/>
            </a:xfrm>
          </p:grpSpPr>
          <p:sp>
            <p:nvSpPr>
              <p:cNvPr id="258" name="Google Shape;258;p16"/>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59" name="Google Shape;259;p16"/>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Cost and Pricing</a:t>
                </a:r>
                <a:endParaRPr b="1">
                  <a:solidFill>
                    <a:srgbClr val="262626"/>
                  </a:solidFill>
                  <a:latin typeface="Lato"/>
                  <a:ea typeface="Lato"/>
                  <a:cs typeface="Lato"/>
                  <a:sym typeface="Lato"/>
                </a:endParaRPr>
              </a:p>
            </p:txBody>
          </p:sp>
        </p:grpSp>
        <p:sp>
          <p:nvSpPr>
            <p:cNvPr id="260" name="Google Shape;260;p16"/>
            <p:cNvSpPr txBox="1"/>
            <p:nvPr/>
          </p:nvSpPr>
          <p:spPr>
            <a:xfrm>
              <a:off x="529706" y="241666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We offer competitive pricing for our consulting services, tailored to meet the specific needs and budget of your organization. Below is an overview of our pricing structure:</a:t>
              </a:r>
              <a:endParaRPr sz="1000">
                <a:solidFill>
                  <a:srgbClr val="262626"/>
                </a:solidFill>
                <a:latin typeface="Lato"/>
                <a:ea typeface="Lato"/>
                <a:cs typeface="Lato"/>
                <a:sym typeface="Lato"/>
              </a:endParaRPr>
            </a:p>
          </p:txBody>
        </p:sp>
      </p:grpSp>
      <p:grpSp>
        <p:nvGrpSpPr>
          <p:cNvPr id="261" name="Google Shape;261;p16"/>
          <p:cNvGrpSpPr/>
          <p:nvPr/>
        </p:nvGrpSpPr>
        <p:grpSpPr>
          <a:xfrm>
            <a:off x="545025" y="1329425"/>
            <a:ext cx="6479100" cy="2470500"/>
            <a:chOff x="545025" y="1329425"/>
            <a:chExt cx="6479100" cy="2470500"/>
          </a:xfrm>
        </p:grpSpPr>
        <p:grpSp>
          <p:nvGrpSpPr>
            <p:cNvPr id="262" name="Google Shape;262;p16"/>
            <p:cNvGrpSpPr/>
            <p:nvPr/>
          </p:nvGrpSpPr>
          <p:grpSpPr>
            <a:xfrm>
              <a:off x="633725" y="1412931"/>
              <a:ext cx="6339476" cy="153900"/>
              <a:chOff x="633725" y="1405575"/>
              <a:chExt cx="6339476" cy="153900"/>
            </a:xfrm>
          </p:grpSpPr>
          <p:sp>
            <p:nvSpPr>
              <p:cNvPr id="263" name="Google Shape;263;p16"/>
              <p:cNvSpPr txBox="1"/>
              <p:nvPr/>
            </p:nvSpPr>
            <p:spPr>
              <a:xfrm>
                <a:off x="633725" y="1405575"/>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Service</a:t>
                </a:r>
                <a:endParaRPr sz="1000">
                  <a:solidFill>
                    <a:srgbClr val="262626"/>
                  </a:solidFill>
                  <a:latin typeface="Lato Black"/>
                  <a:ea typeface="Lato Black"/>
                  <a:cs typeface="Lato Black"/>
                  <a:sym typeface="Lato Black"/>
                </a:endParaRPr>
              </a:p>
            </p:txBody>
          </p:sp>
          <p:sp>
            <p:nvSpPr>
              <p:cNvPr id="264" name="Google Shape;264;p16"/>
              <p:cNvSpPr txBox="1"/>
              <p:nvPr/>
            </p:nvSpPr>
            <p:spPr>
              <a:xfrm>
                <a:off x="2482700" y="1405575"/>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Description</a:t>
                </a:r>
                <a:endParaRPr sz="1000">
                  <a:solidFill>
                    <a:srgbClr val="262626"/>
                  </a:solidFill>
                  <a:latin typeface="Lato Black"/>
                  <a:ea typeface="Lato Black"/>
                  <a:cs typeface="Lato Black"/>
                  <a:sym typeface="Lato Black"/>
                </a:endParaRPr>
              </a:p>
            </p:txBody>
          </p:sp>
          <p:sp>
            <p:nvSpPr>
              <p:cNvPr id="265" name="Google Shape;265;p16"/>
              <p:cNvSpPr txBox="1"/>
              <p:nvPr/>
            </p:nvSpPr>
            <p:spPr>
              <a:xfrm>
                <a:off x="6201001" y="1405575"/>
                <a:ext cx="77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Cost</a:t>
                </a:r>
                <a:endParaRPr sz="1000">
                  <a:solidFill>
                    <a:srgbClr val="262626"/>
                  </a:solidFill>
                  <a:latin typeface="Lato Black"/>
                  <a:ea typeface="Lato Black"/>
                  <a:cs typeface="Lato Black"/>
                  <a:sym typeface="Lato Black"/>
                </a:endParaRPr>
              </a:p>
            </p:txBody>
          </p:sp>
        </p:grpSp>
        <p:grpSp>
          <p:nvGrpSpPr>
            <p:cNvPr id="266" name="Google Shape;266;p16"/>
            <p:cNvGrpSpPr/>
            <p:nvPr/>
          </p:nvGrpSpPr>
          <p:grpSpPr>
            <a:xfrm>
              <a:off x="633725" y="1789856"/>
              <a:ext cx="6339476" cy="153900"/>
              <a:chOff x="633725" y="1405575"/>
              <a:chExt cx="6339476" cy="153900"/>
            </a:xfrm>
          </p:grpSpPr>
          <p:sp>
            <p:nvSpPr>
              <p:cNvPr id="267" name="Google Shape;267;p16"/>
              <p:cNvSpPr txBox="1"/>
              <p:nvPr/>
            </p:nvSpPr>
            <p:spPr>
              <a:xfrm>
                <a:off x="633725" y="1405575"/>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Initial Assessment</a:t>
                </a:r>
                <a:endParaRPr sz="1000">
                  <a:solidFill>
                    <a:srgbClr val="545454"/>
                  </a:solidFill>
                  <a:latin typeface="Lato"/>
                  <a:ea typeface="Lato"/>
                  <a:cs typeface="Lato"/>
                  <a:sym typeface="Lato"/>
                </a:endParaRPr>
              </a:p>
            </p:txBody>
          </p:sp>
          <p:sp>
            <p:nvSpPr>
              <p:cNvPr id="268" name="Google Shape;268;p16"/>
              <p:cNvSpPr txBox="1"/>
              <p:nvPr/>
            </p:nvSpPr>
            <p:spPr>
              <a:xfrm>
                <a:off x="2482700" y="1405575"/>
                <a:ext cx="3520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Comprehensive analysis of your organization's needs</a:t>
                </a:r>
                <a:endParaRPr sz="1000">
                  <a:solidFill>
                    <a:srgbClr val="545454"/>
                  </a:solidFill>
                  <a:latin typeface="Lato"/>
                  <a:ea typeface="Lato"/>
                  <a:cs typeface="Lato"/>
                  <a:sym typeface="Lato"/>
                </a:endParaRPr>
              </a:p>
            </p:txBody>
          </p:sp>
          <p:sp>
            <p:nvSpPr>
              <p:cNvPr id="269" name="Google Shape;269;p16"/>
              <p:cNvSpPr txBox="1"/>
              <p:nvPr/>
            </p:nvSpPr>
            <p:spPr>
              <a:xfrm>
                <a:off x="6201001" y="1405575"/>
                <a:ext cx="77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Cost]</a:t>
                </a:r>
                <a:endParaRPr sz="1000">
                  <a:solidFill>
                    <a:srgbClr val="545454"/>
                  </a:solidFill>
                  <a:latin typeface="Lato"/>
                  <a:ea typeface="Lato"/>
                  <a:cs typeface="Lato"/>
                  <a:sym typeface="Lato"/>
                </a:endParaRPr>
              </a:p>
            </p:txBody>
          </p:sp>
        </p:grpSp>
        <p:grpSp>
          <p:nvGrpSpPr>
            <p:cNvPr id="270" name="Google Shape;270;p16"/>
            <p:cNvGrpSpPr/>
            <p:nvPr/>
          </p:nvGrpSpPr>
          <p:grpSpPr>
            <a:xfrm>
              <a:off x="633725" y="2212619"/>
              <a:ext cx="6339476" cy="153900"/>
              <a:chOff x="633725" y="1405575"/>
              <a:chExt cx="6339476" cy="153900"/>
            </a:xfrm>
          </p:grpSpPr>
          <p:sp>
            <p:nvSpPr>
              <p:cNvPr id="271" name="Google Shape;271;p16"/>
              <p:cNvSpPr txBox="1"/>
              <p:nvPr/>
            </p:nvSpPr>
            <p:spPr>
              <a:xfrm>
                <a:off x="633725" y="1405575"/>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Strategy Development</a:t>
                </a:r>
                <a:endParaRPr sz="1000">
                  <a:solidFill>
                    <a:srgbClr val="545454"/>
                  </a:solidFill>
                  <a:latin typeface="Lato"/>
                  <a:ea typeface="Lato"/>
                  <a:cs typeface="Lato"/>
                  <a:sym typeface="Lato"/>
                </a:endParaRPr>
              </a:p>
            </p:txBody>
          </p:sp>
          <p:sp>
            <p:nvSpPr>
              <p:cNvPr id="272" name="Google Shape;272;p16"/>
              <p:cNvSpPr txBox="1"/>
              <p:nvPr/>
            </p:nvSpPr>
            <p:spPr>
              <a:xfrm>
                <a:off x="2482700" y="1405575"/>
                <a:ext cx="3520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Customized strategies and action plans	</a:t>
                </a:r>
                <a:endParaRPr sz="1000">
                  <a:solidFill>
                    <a:srgbClr val="545454"/>
                  </a:solidFill>
                  <a:latin typeface="Lato"/>
                  <a:ea typeface="Lato"/>
                  <a:cs typeface="Lato"/>
                  <a:sym typeface="Lato"/>
                </a:endParaRPr>
              </a:p>
            </p:txBody>
          </p:sp>
          <p:sp>
            <p:nvSpPr>
              <p:cNvPr id="273" name="Google Shape;273;p16"/>
              <p:cNvSpPr txBox="1"/>
              <p:nvPr/>
            </p:nvSpPr>
            <p:spPr>
              <a:xfrm>
                <a:off x="6201001" y="1405575"/>
                <a:ext cx="77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Cost]</a:t>
                </a:r>
                <a:endParaRPr sz="1000">
                  <a:solidFill>
                    <a:srgbClr val="545454"/>
                  </a:solidFill>
                  <a:latin typeface="Lato"/>
                  <a:ea typeface="Lato"/>
                  <a:cs typeface="Lato"/>
                  <a:sym typeface="Lato"/>
                </a:endParaRPr>
              </a:p>
            </p:txBody>
          </p:sp>
        </p:grpSp>
        <p:grpSp>
          <p:nvGrpSpPr>
            <p:cNvPr id="274" name="Google Shape;274;p16"/>
            <p:cNvGrpSpPr/>
            <p:nvPr/>
          </p:nvGrpSpPr>
          <p:grpSpPr>
            <a:xfrm>
              <a:off x="633725" y="2645569"/>
              <a:ext cx="6339476" cy="153900"/>
              <a:chOff x="633725" y="1405575"/>
              <a:chExt cx="6339476" cy="153900"/>
            </a:xfrm>
          </p:grpSpPr>
          <p:sp>
            <p:nvSpPr>
              <p:cNvPr id="275" name="Google Shape;275;p16"/>
              <p:cNvSpPr txBox="1"/>
              <p:nvPr/>
            </p:nvSpPr>
            <p:spPr>
              <a:xfrm>
                <a:off x="633725" y="1405575"/>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Implementation Support</a:t>
                </a:r>
                <a:endParaRPr sz="1000">
                  <a:solidFill>
                    <a:srgbClr val="545454"/>
                  </a:solidFill>
                  <a:latin typeface="Lato"/>
                  <a:ea typeface="Lato"/>
                  <a:cs typeface="Lato"/>
                  <a:sym typeface="Lato"/>
                </a:endParaRPr>
              </a:p>
            </p:txBody>
          </p:sp>
          <p:sp>
            <p:nvSpPr>
              <p:cNvPr id="276" name="Google Shape;276;p16"/>
              <p:cNvSpPr txBox="1"/>
              <p:nvPr/>
            </p:nvSpPr>
            <p:spPr>
              <a:xfrm>
                <a:off x="2482700" y="1405575"/>
                <a:ext cx="3520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Guidance, training, and support during implementation</a:t>
                </a:r>
                <a:endParaRPr sz="1000">
                  <a:solidFill>
                    <a:srgbClr val="545454"/>
                  </a:solidFill>
                  <a:latin typeface="Lato"/>
                  <a:ea typeface="Lato"/>
                  <a:cs typeface="Lato"/>
                  <a:sym typeface="Lato"/>
                </a:endParaRPr>
              </a:p>
            </p:txBody>
          </p:sp>
          <p:sp>
            <p:nvSpPr>
              <p:cNvPr id="277" name="Google Shape;277;p16"/>
              <p:cNvSpPr txBox="1"/>
              <p:nvPr/>
            </p:nvSpPr>
            <p:spPr>
              <a:xfrm>
                <a:off x="6201001" y="1405575"/>
                <a:ext cx="77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Cost]</a:t>
                </a:r>
                <a:endParaRPr sz="1000">
                  <a:solidFill>
                    <a:srgbClr val="545454"/>
                  </a:solidFill>
                  <a:latin typeface="Lato"/>
                  <a:ea typeface="Lato"/>
                  <a:cs typeface="Lato"/>
                  <a:sym typeface="Lato"/>
                </a:endParaRPr>
              </a:p>
            </p:txBody>
          </p:sp>
        </p:grpSp>
        <p:grpSp>
          <p:nvGrpSpPr>
            <p:cNvPr id="278" name="Google Shape;278;p16"/>
            <p:cNvGrpSpPr/>
            <p:nvPr/>
          </p:nvGrpSpPr>
          <p:grpSpPr>
            <a:xfrm>
              <a:off x="633725" y="3078519"/>
              <a:ext cx="6339476" cy="153900"/>
              <a:chOff x="633725" y="1405575"/>
              <a:chExt cx="6339476" cy="153900"/>
            </a:xfrm>
          </p:grpSpPr>
          <p:sp>
            <p:nvSpPr>
              <p:cNvPr id="279" name="Google Shape;279;p16"/>
              <p:cNvSpPr txBox="1"/>
              <p:nvPr/>
            </p:nvSpPr>
            <p:spPr>
              <a:xfrm>
                <a:off x="633725" y="1405575"/>
                <a:ext cx="1683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Ongoing Support and Review</a:t>
                </a:r>
                <a:endParaRPr sz="1000">
                  <a:solidFill>
                    <a:srgbClr val="545454"/>
                  </a:solidFill>
                  <a:latin typeface="Lato"/>
                  <a:ea typeface="Lato"/>
                  <a:cs typeface="Lato"/>
                  <a:sym typeface="Lato"/>
                </a:endParaRPr>
              </a:p>
            </p:txBody>
          </p:sp>
          <p:sp>
            <p:nvSpPr>
              <p:cNvPr id="280" name="Google Shape;280;p16"/>
              <p:cNvSpPr txBox="1"/>
              <p:nvPr/>
            </p:nvSpPr>
            <p:spPr>
              <a:xfrm>
                <a:off x="2482700" y="1405575"/>
                <a:ext cx="3520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Continuous support, progress monitoring, and adjustments</a:t>
                </a:r>
                <a:endParaRPr sz="1000">
                  <a:solidFill>
                    <a:srgbClr val="545454"/>
                  </a:solidFill>
                  <a:latin typeface="Lato"/>
                  <a:ea typeface="Lato"/>
                  <a:cs typeface="Lato"/>
                  <a:sym typeface="Lato"/>
                </a:endParaRPr>
              </a:p>
            </p:txBody>
          </p:sp>
          <p:sp>
            <p:nvSpPr>
              <p:cNvPr id="281" name="Google Shape;281;p16"/>
              <p:cNvSpPr txBox="1"/>
              <p:nvPr/>
            </p:nvSpPr>
            <p:spPr>
              <a:xfrm>
                <a:off x="6201001" y="1405575"/>
                <a:ext cx="7722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545454"/>
                    </a:solidFill>
                    <a:latin typeface="Lato"/>
                    <a:ea typeface="Lato"/>
                    <a:cs typeface="Lato"/>
                    <a:sym typeface="Lato"/>
                  </a:rPr>
                  <a:t>[Insert Cost]</a:t>
                </a:r>
                <a:endParaRPr sz="1000">
                  <a:solidFill>
                    <a:srgbClr val="545454"/>
                  </a:solidFill>
                  <a:latin typeface="Lato"/>
                  <a:ea typeface="Lato"/>
                  <a:cs typeface="Lato"/>
                  <a:sym typeface="Lato"/>
                </a:endParaRPr>
              </a:p>
            </p:txBody>
          </p:sp>
        </p:grpSp>
        <p:sp>
          <p:nvSpPr>
            <p:cNvPr id="282" name="Google Shape;282;p16"/>
            <p:cNvSpPr txBox="1"/>
            <p:nvPr/>
          </p:nvSpPr>
          <p:spPr>
            <a:xfrm>
              <a:off x="633725" y="3504000"/>
              <a:ext cx="1638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Total</a:t>
              </a:r>
              <a:endParaRPr sz="1000">
                <a:solidFill>
                  <a:srgbClr val="262626"/>
                </a:solidFill>
                <a:latin typeface="Lato Black"/>
                <a:ea typeface="Lato Black"/>
                <a:cs typeface="Lato Black"/>
                <a:sym typeface="Lato Black"/>
              </a:endParaRPr>
            </a:p>
          </p:txBody>
        </p:sp>
        <p:sp>
          <p:nvSpPr>
            <p:cNvPr id="283" name="Google Shape;283;p16"/>
            <p:cNvSpPr txBox="1"/>
            <p:nvPr/>
          </p:nvSpPr>
          <p:spPr>
            <a:xfrm>
              <a:off x="6201001" y="3427050"/>
              <a:ext cx="772200" cy="307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lang="uk" sz="1000">
                  <a:solidFill>
                    <a:srgbClr val="262626"/>
                  </a:solidFill>
                  <a:latin typeface="Lato Black"/>
                  <a:ea typeface="Lato Black"/>
                  <a:cs typeface="Lato Black"/>
                  <a:sym typeface="Lato Black"/>
                </a:rPr>
                <a:t>[Insert Total </a:t>
              </a:r>
              <a:endParaRPr sz="1000">
                <a:solidFill>
                  <a:srgbClr val="262626"/>
                </a:solidFill>
                <a:latin typeface="Lato Black"/>
                <a:ea typeface="Lato Black"/>
                <a:cs typeface="Lato Black"/>
                <a:sym typeface="Lato Black"/>
              </a:endParaRPr>
            </a:p>
            <a:p>
              <a:pPr indent="0" lvl="0" marL="0" rtl="0" algn="l">
                <a:spcBef>
                  <a:spcPts val="0"/>
                </a:spcBef>
                <a:spcAft>
                  <a:spcPts val="0"/>
                </a:spcAft>
                <a:buNone/>
              </a:pPr>
              <a:r>
                <a:rPr lang="uk" sz="1000">
                  <a:solidFill>
                    <a:srgbClr val="262626"/>
                  </a:solidFill>
                  <a:latin typeface="Lato Black"/>
                  <a:ea typeface="Lato Black"/>
                  <a:cs typeface="Lato Black"/>
                  <a:sym typeface="Lato Black"/>
                </a:rPr>
                <a:t>Cost]</a:t>
              </a:r>
              <a:endParaRPr sz="1000">
                <a:solidFill>
                  <a:srgbClr val="262626"/>
                </a:solidFill>
                <a:latin typeface="Lato Black"/>
                <a:ea typeface="Lato Black"/>
                <a:cs typeface="Lato Black"/>
                <a:sym typeface="Lato Black"/>
              </a:endParaRPr>
            </a:p>
          </p:txBody>
        </p:sp>
        <p:grpSp>
          <p:nvGrpSpPr>
            <p:cNvPr id="284" name="Google Shape;284;p16"/>
            <p:cNvGrpSpPr/>
            <p:nvPr/>
          </p:nvGrpSpPr>
          <p:grpSpPr>
            <a:xfrm>
              <a:off x="545025" y="1329425"/>
              <a:ext cx="6479100" cy="2470500"/>
              <a:chOff x="545025" y="1329425"/>
              <a:chExt cx="6479100" cy="2470500"/>
            </a:xfrm>
          </p:grpSpPr>
          <p:sp>
            <p:nvSpPr>
              <p:cNvPr id="285" name="Google Shape;285;p16"/>
              <p:cNvSpPr/>
              <p:nvPr/>
            </p:nvSpPr>
            <p:spPr>
              <a:xfrm>
                <a:off x="545025" y="1329425"/>
                <a:ext cx="6471000" cy="2465400"/>
              </a:xfrm>
              <a:prstGeom prst="rect">
                <a:avLst/>
              </a:prstGeom>
              <a:noFill/>
              <a:ln cap="flat" cmpd="sng" w="9525">
                <a:solidFill>
                  <a:srgbClr val="C3C3C3"/>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86" name="Google Shape;286;p16"/>
              <p:cNvGrpSpPr/>
              <p:nvPr/>
            </p:nvGrpSpPr>
            <p:grpSpPr>
              <a:xfrm>
                <a:off x="545025" y="1334525"/>
                <a:ext cx="6479100" cy="2465400"/>
                <a:chOff x="545025" y="1334525"/>
                <a:chExt cx="6479100" cy="2465400"/>
              </a:xfrm>
            </p:grpSpPr>
            <p:cxnSp>
              <p:nvCxnSpPr>
                <p:cNvPr id="287" name="Google Shape;287;p16"/>
                <p:cNvCxnSpPr/>
                <p:nvPr/>
              </p:nvCxnSpPr>
              <p:spPr>
                <a:xfrm>
                  <a:off x="545025" y="1650331"/>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88" name="Google Shape;288;p16"/>
                <p:cNvCxnSpPr/>
                <p:nvPr/>
              </p:nvCxnSpPr>
              <p:spPr>
                <a:xfrm>
                  <a:off x="545025" y="2083281"/>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89" name="Google Shape;289;p16"/>
                <p:cNvCxnSpPr/>
                <p:nvPr/>
              </p:nvCxnSpPr>
              <p:spPr>
                <a:xfrm>
                  <a:off x="545025" y="2495856"/>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90" name="Google Shape;290;p16"/>
                <p:cNvCxnSpPr/>
                <p:nvPr/>
              </p:nvCxnSpPr>
              <p:spPr>
                <a:xfrm>
                  <a:off x="545025" y="2949181"/>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91" name="Google Shape;291;p16"/>
                <p:cNvCxnSpPr/>
                <p:nvPr/>
              </p:nvCxnSpPr>
              <p:spPr>
                <a:xfrm>
                  <a:off x="545025" y="3361756"/>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92" name="Google Shape;292;p16"/>
                <p:cNvCxnSpPr/>
                <p:nvPr/>
              </p:nvCxnSpPr>
              <p:spPr>
                <a:xfrm>
                  <a:off x="545025" y="3799806"/>
                  <a:ext cx="6479100" cy="0"/>
                </a:xfrm>
                <a:prstGeom prst="straightConnector1">
                  <a:avLst/>
                </a:prstGeom>
                <a:noFill/>
                <a:ln cap="flat" cmpd="sng" w="9525">
                  <a:solidFill>
                    <a:srgbClr val="C3C3C3"/>
                  </a:solidFill>
                  <a:prstDash val="solid"/>
                  <a:round/>
                  <a:headEnd len="med" w="med" type="none"/>
                  <a:tailEnd len="med" w="med" type="none"/>
                </a:ln>
              </p:spPr>
            </p:cxnSp>
            <p:cxnSp>
              <p:nvCxnSpPr>
                <p:cNvPr id="293" name="Google Shape;293;p16"/>
                <p:cNvCxnSpPr/>
                <p:nvPr/>
              </p:nvCxnSpPr>
              <p:spPr>
                <a:xfrm>
                  <a:off x="2373600" y="1334525"/>
                  <a:ext cx="0" cy="2465400"/>
                </a:xfrm>
                <a:prstGeom prst="straightConnector1">
                  <a:avLst/>
                </a:prstGeom>
                <a:noFill/>
                <a:ln cap="flat" cmpd="sng" w="9525">
                  <a:solidFill>
                    <a:srgbClr val="C3C3C3"/>
                  </a:solidFill>
                  <a:prstDash val="solid"/>
                  <a:round/>
                  <a:headEnd len="med" w="med" type="none"/>
                  <a:tailEnd len="med" w="med" type="none"/>
                </a:ln>
              </p:spPr>
            </p:cxnSp>
          </p:grpSp>
          <p:cxnSp>
            <p:nvCxnSpPr>
              <p:cNvPr id="294" name="Google Shape;294;p16"/>
              <p:cNvCxnSpPr/>
              <p:nvPr/>
            </p:nvCxnSpPr>
            <p:spPr>
              <a:xfrm>
                <a:off x="6122475" y="1334525"/>
                <a:ext cx="0" cy="2465400"/>
              </a:xfrm>
              <a:prstGeom prst="straightConnector1">
                <a:avLst/>
              </a:prstGeom>
              <a:noFill/>
              <a:ln cap="flat" cmpd="sng" w="9525">
                <a:solidFill>
                  <a:srgbClr val="C3C3C3"/>
                </a:solidFill>
                <a:prstDash val="solid"/>
                <a:round/>
                <a:headEnd len="med" w="med" type="none"/>
                <a:tailEnd len="med" w="med" type="none"/>
              </a:ln>
            </p:spPr>
          </p:cxnSp>
        </p:grpSp>
      </p:grpSp>
      <p:grpSp>
        <p:nvGrpSpPr>
          <p:cNvPr id="295" name="Google Shape;295;p16"/>
          <p:cNvGrpSpPr/>
          <p:nvPr/>
        </p:nvGrpSpPr>
        <p:grpSpPr>
          <a:xfrm>
            <a:off x="529702" y="4023114"/>
            <a:ext cx="4493700" cy="759852"/>
            <a:chOff x="529702" y="4023114"/>
            <a:chExt cx="4493700" cy="759852"/>
          </a:xfrm>
        </p:grpSpPr>
        <p:sp>
          <p:nvSpPr>
            <p:cNvPr id="296" name="Google Shape;296;p16"/>
            <p:cNvSpPr txBox="1"/>
            <p:nvPr/>
          </p:nvSpPr>
          <p:spPr>
            <a:xfrm>
              <a:off x="529706" y="4023114"/>
              <a:ext cx="2667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Additional Costs:</a:t>
              </a:r>
              <a:endParaRPr sz="1000">
                <a:solidFill>
                  <a:srgbClr val="262626"/>
                </a:solidFill>
                <a:latin typeface="Lato Black"/>
                <a:ea typeface="Lato Black"/>
                <a:cs typeface="Lato Black"/>
                <a:sym typeface="Lato Black"/>
              </a:endParaRPr>
            </a:p>
          </p:txBody>
        </p:sp>
        <p:sp>
          <p:nvSpPr>
            <p:cNvPr id="297" name="Google Shape;297;p16"/>
            <p:cNvSpPr txBox="1"/>
            <p:nvPr/>
          </p:nvSpPr>
          <p:spPr>
            <a:xfrm>
              <a:off x="529702" y="4229016"/>
              <a:ext cx="44937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545454"/>
                  </a:solidFill>
                  <a:latin typeface="Lato"/>
                  <a:ea typeface="Lato"/>
                  <a:cs typeface="Lato"/>
                  <a:sym typeface="Lato"/>
                </a:rPr>
                <a:t>• Travel expenses (if applicable)</a:t>
              </a:r>
              <a:endParaRPr sz="1000">
                <a:solidFill>
                  <a:srgbClr val="545454"/>
                </a:solidFill>
                <a:latin typeface="Lato"/>
                <a:ea typeface="Lato"/>
                <a:cs typeface="Lato"/>
                <a:sym typeface="Lato"/>
              </a:endParaRPr>
            </a:p>
          </p:txBody>
        </p:sp>
        <p:sp>
          <p:nvSpPr>
            <p:cNvPr id="298" name="Google Shape;298;p16"/>
            <p:cNvSpPr txBox="1"/>
            <p:nvPr/>
          </p:nvSpPr>
          <p:spPr>
            <a:xfrm>
              <a:off x="529702" y="4429041"/>
              <a:ext cx="44937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545454"/>
                  </a:solidFill>
                  <a:latin typeface="Lato"/>
                  <a:ea typeface="Lato"/>
                  <a:cs typeface="Lato"/>
                  <a:sym typeface="Lato"/>
                </a:rPr>
                <a:t>• Materials and resources</a:t>
              </a:r>
              <a:endParaRPr sz="1000">
                <a:solidFill>
                  <a:srgbClr val="545454"/>
                </a:solidFill>
                <a:latin typeface="Lato"/>
                <a:ea typeface="Lato"/>
                <a:cs typeface="Lato"/>
                <a:sym typeface="Lato"/>
              </a:endParaRPr>
            </a:p>
          </p:txBody>
        </p:sp>
        <p:sp>
          <p:nvSpPr>
            <p:cNvPr id="299" name="Google Shape;299;p16"/>
            <p:cNvSpPr txBox="1"/>
            <p:nvPr/>
          </p:nvSpPr>
          <p:spPr>
            <a:xfrm>
              <a:off x="529702" y="4629066"/>
              <a:ext cx="44937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545454"/>
                  </a:solidFill>
                  <a:latin typeface="Lato"/>
                  <a:ea typeface="Lato"/>
                  <a:cs typeface="Lato"/>
                  <a:sym typeface="Lato"/>
                </a:rPr>
                <a:t>• Any third-party services or software required for the project</a:t>
              </a:r>
              <a:endParaRPr sz="1000">
                <a:solidFill>
                  <a:srgbClr val="545454"/>
                </a:solidFill>
                <a:latin typeface="Lato"/>
                <a:ea typeface="Lato"/>
                <a:cs typeface="Lato"/>
                <a:sym typeface="Lato"/>
              </a:endParaRPr>
            </a:p>
          </p:txBody>
        </p:sp>
      </p:grpSp>
      <p:grpSp>
        <p:nvGrpSpPr>
          <p:cNvPr id="300" name="Google Shape;300;p16"/>
          <p:cNvGrpSpPr/>
          <p:nvPr/>
        </p:nvGrpSpPr>
        <p:grpSpPr>
          <a:xfrm>
            <a:off x="529688" y="5034915"/>
            <a:ext cx="6486207" cy="556652"/>
            <a:chOff x="529702" y="4023114"/>
            <a:chExt cx="4493700" cy="556652"/>
          </a:xfrm>
        </p:grpSpPr>
        <p:sp>
          <p:nvSpPr>
            <p:cNvPr id="301" name="Google Shape;301;p16"/>
            <p:cNvSpPr txBox="1"/>
            <p:nvPr/>
          </p:nvSpPr>
          <p:spPr>
            <a:xfrm>
              <a:off x="529706" y="4023114"/>
              <a:ext cx="26676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262626"/>
                  </a:solidFill>
                  <a:latin typeface="Lato Black"/>
                  <a:ea typeface="Lato Black"/>
                  <a:cs typeface="Lato Black"/>
                  <a:sym typeface="Lato Black"/>
                </a:rPr>
                <a:t>Payment Terms:</a:t>
              </a:r>
              <a:endParaRPr sz="1000">
                <a:solidFill>
                  <a:srgbClr val="262626"/>
                </a:solidFill>
                <a:latin typeface="Lato Black"/>
                <a:ea typeface="Lato Black"/>
                <a:cs typeface="Lato Black"/>
                <a:sym typeface="Lato Black"/>
              </a:endParaRPr>
            </a:p>
          </p:txBody>
        </p:sp>
        <p:sp>
          <p:nvSpPr>
            <p:cNvPr id="302" name="Google Shape;302;p16"/>
            <p:cNvSpPr txBox="1"/>
            <p:nvPr/>
          </p:nvSpPr>
          <p:spPr>
            <a:xfrm>
              <a:off x="529702" y="4229016"/>
              <a:ext cx="44937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545454"/>
                  </a:solidFill>
                  <a:latin typeface="Lato"/>
                  <a:ea typeface="Lato"/>
                  <a:cs typeface="Lato"/>
                  <a:sym typeface="Lato"/>
                </a:rPr>
                <a:t>• Payment terms will be discussed and agreed upon based on the scope of work and project timeline.</a:t>
              </a:r>
              <a:endParaRPr sz="1000">
                <a:solidFill>
                  <a:srgbClr val="545454"/>
                </a:solidFill>
                <a:latin typeface="Lato"/>
                <a:ea typeface="Lato"/>
                <a:cs typeface="Lato"/>
                <a:sym typeface="Lato"/>
              </a:endParaRPr>
            </a:p>
          </p:txBody>
        </p:sp>
        <p:sp>
          <p:nvSpPr>
            <p:cNvPr id="303" name="Google Shape;303;p16"/>
            <p:cNvSpPr txBox="1"/>
            <p:nvPr/>
          </p:nvSpPr>
          <p:spPr>
            <a:xfrm>
              <a:off x="529702" y="4425866"/>
              <a:ext cx="44937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545454"/>
                  </a:solidFill>
                  <a:latin typeface="Lato"/>
                  <a:ea typeface="Lato"/>
                  <a:cs typeface="Lato"/>
                  <a:sym typeface="Lato"/>
                </a:rPr>
                <a:t>• A deposit may be required to secure our services, with the remaining balance due upon completion of the project.</a:t>
              </a:r>
              <a:endParaRPr sz="1000">
                <a:solidFill>
                  <a:srgbClr val="545454"/>
                </a:solidFill>
                <a:latin typeface="Lato"/>
                <a:ea typeface="Lato"/>
                <a:cs typeface="Lato"/>
                <a:sym typeface="Lato"/>
              </a:endParaRPr>
            </a:p>
          </p:txBody>
        </p:sp>
      </p:grpSp>
      <p:sp>
        <p:nvSpPr>
          <p:cNvPr id="304" name="Google Shape;304;p16"/>
          <p:cNvSpPr txBox="1"/>
          <p:nvPr/>
        </p:nvSpPr>
        <p:spPr>
          <a:xfrm>
            <a:off x="529706" y="5827135"/>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Black"/>
                <a:ea typeface="Lato Black"/>
                <a:cs typeface="Lato Black"/>
                <a:sym typeface="Lato Black"/>
              </a:rPr>
              <a:t>Note:</a:t>
            </a:r>
            <a:r>
              <a:rPr lang="uk" sz="1000">
                <a:solidFill>
                  <a:srgbClr val="262626"/>
                </a:solidFill>
                <a:latin typeface="Lato"/>
                <a:ea typeface="Lato"/>
                <a:cs typeface="Lato"/>
                <a:sym typeface="Lato"/>
              </a:rPr>
              <a:t> Pricing is subject to change based on project requirements and any additional services requested by the client. We strive to provide transparent and competitive pricing to ensure maximum value for your investment.</a:t>
            </a:r>
            <a:endParaRPr sz="1000">
              <a:solidFill>
                <a:srgbClr val="262626"/>
              </a:solidFill>
              <a:latin typeface="Lato"/>
              <a:ea typeface="Lato"/>
              <a:cs typeface="Lato"/>
              <a:sym typeface="Lato"/>
            </a:endParaRPr>
          </a:p>
        </p:txBody>
      </p:sp>
      <p:grpSp>
        <p:nvGrpSpPr>
          <p:cNvPr id="305" name="Google Shape;305;p16"/>
          <p:cNvGrpSpPr/>
          <p:nvPr/>
        </p:nvGrpSpPr>
        <p:grpSpPr>
          <a:xfrm>
            <a:off x="529706" y="6401835"/>
            <a:ext cx="6486300" cy="3178914"/>
            <a:chOff x="529706" y="6401835"/>
            <a:chExt cx="6486300" cy="3178914"/>
          </a:xfrm>
        </p:grpSpPr>
        <p:grpSp>
          <p:nvGrpSpPr>
            <p:cNvPr id="306" name="Google Shape;306;p16"/>
            <p:cNvGrpSpPr/>
            <p:nvPr/>
          </p:nvGrpSpPr>
          <p:grpSpPr>
            <a:xfrm>
              <a:off x="529706" y="6401835"/>
              <a:ext cx="6486300" cy="448511"/>
              <a:chOff x="529706" y="2122050"/>
              <a:chExt cx="6486300" cy="448511"/>
            </a:xfrm>
          </p:grpSpPr>
          <p:grpSp>
            <p:nvGrpSpPr>
              <p:cNvPr id="307" name="Google Shape;307;p16"/>
              <p:cNvGrpSpPr/>
              <p:nvPr/>
            </p:nvGrpSpPr>
            <p:grpSpPr>
              <a:xfrm>
                <a:off x="539200" y="2122050"/>
                <a:ext cx="2772324" cy="215400"/>
                <a:chOff x="539200" y="2122050"/>
                <a:chExt cx="2772324" cy="215400"/>
              </a:xfrm>
            </p:grpSpPr>
            <p:sp>
              <p:nvSpPr>
                <p:cNvPr id="308" name="Google Shape;308;p16"/>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9" name="Google Shape;309;p16"/>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Benefits</a:t>
                  </a:r>
                  <a:endParaRPr b="1">
                    <a:solidFill>
                      <a:srgbClr val="262626"/>
                    </a:solidFill>
                    <a:latin typeface="Lato"/>
                    <a:ea typeface="Lato"/>
                    <a:cs typeface="Lato"/>
                    <a:sym typeface="Lato"/>
                  </a:endParaRPr>
                </a:p>
              </p:txBody>
            </p:sp>
          </p:grpSp>
          <p:sp>
            <p:nvSpPr>
              <p:cNvPr id="310" name="Google Shape;310;p16"/>
              <p:cNvSpPr txBox="1"/>
              <p:nvPr/>
            </p:nvSpPr>
            <p:spPr>
              <a:xfrm>
                <a:off x="529706" y="2416661"/>
                <a:ext cx="64863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Engaging our consulting services offers numerous benefits to your organization:</a:t>
                </a:r>
                <a:endParaRPr sz="1000">
                  <a:solidFill>
                    <a:srgbClr val="262626"/>
                  </a:solidFill>
                  <a:latin typeface="Lato"/>
                  <a:ea typeface="Lato"/>
                  <a:cs typeface="Lato"/>
                  <a:sym typeface="Lato"/>
                </a:endParaRPr>
              </a:p>
            </p:txBody>
          </p:sp>
        </p:grpSp>
        <p:sp>
          <p:nvSpPr>
            <p:cNvPr id="311" name="Google Shape;311;p16"/>
            <p:cNvSpPr txBox="1"/>
            <p:nvPr/>
          </p:nvSpPr>
          <p:spPr>
            <a:xfrm>
              <a:off x="529706" y="6987018"/>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b="1" lang="uk" sz="1000">
                  <a:solidFill>
                    <a:srgbClr val="262626"/>
                  </a:solidFill>
                  <a:latin typeface="Lato"/>
                  <a:ea typeface="Lato"/>
                  <a:cs typeface="Lato"/>
                  <a:sym typeface="Lato"/>
                </a:rPr>
                <a:t>• Expertise:</a:t>
              </a:r>
              <a:r>
                <a:rPr lang="uk" sz="1000">
                  <a:solidFill>
                    <a:srgbClr val="262626"/>
                  </a:solidFill>
                  <a:latin typeface="Lato"/>
                  <a:ea typeface="Lato"/>
                  <a:cs typeface="Lato"/>
                  <a:sym typeface="Lato"/>
                </a:rPr>
                <a:t> Access to a team of experienced consultants with specialized knowledge and skills in [specific area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or industry].</a:t>
              </a:r>
              <a:endParaRPr sz="1000">
                <a:solidFill>
                  <a:srgbClr val="262626"/>
                </a:solidFill>
                <a:latin typeface="Lato"/>
                <a:ea typeface="Lato"/>
                <a:cs typeface="Lato"/>
                <a:sym typeface="Lato"/>
              </a:endParaRPr>
            </a:p>
          </p:txBody>
        </p:sp>
        <p:sp>
          <p:nvSpPr>
            <p:cNvPr id="312" name="Google Shape;312;p16"/>
            <p:cNvSpPr txBox="1"/>
            <p:nvPr/>
          </p:nvSpPr>
          <p:spPr>
            <a:xfrm>
              <a:off x="529706" y="7596976"/>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Customized Solutions:</a:t>
              </a:r>
              <a:r>
                <a:rPr lang="uk" sz="1000">
                  <a:solidFill>
                    <a:srgbClr val="262626"/>
                  </a:solidFill>
                  <a:latin typeface="Lato"/>
                  <a:ea typeface="Lato"/>
                  <a:cs typeface="Lato"/>
                  <a:sym typeface="Lato"/>
                </a:rPr>
                <a:t> Tailored strategies and recommendations designed to address your organization's unique challenges and goals.</a:t>
              </a:r>
              <a:endParaRPr sz="1000">
                <a:solidFill>
                  <a:srgbClr val="262626"/>
                </a:solidFill>
                <a:latin typeface="Lato"/>
                <a:ea typeface="Lato"/>
                <a:cs typeface="Lato"/>
                <a:sym typeface="Lato"/>
              </a:endParaRPr>
            </a:p>
          </p:txBody>
        </p:sp>
        <p:sp>
          <p:nvSpPr>
            <p:cNvPr id="313" name="Google Shape;313;p16"/>
            <p:cNvSpPr txBox="1"/>
            <p:nvPr/>
          </p:nvSpPr>
          <p:spPr>
            <a:xfrm>
              <a:off x="529706" y="8206934"/>
              <a:ext cx="64863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Efficiency:</a:t>
              </a:r>
              <a:r>
                <a:rPr lang="uk" sz="1000">
                  <a:solidFill>
                    <a:srgbClr val="262626"/>
                  </a:solidFill>
                  <a:latin typeface="Lato"/>
                  <a:ea typeface="Lato"/>
                  <a:cs typeface="Lato"/>
                  <a:sym typeface="Lato"/>
                </a:rPr>
                <a:t> Streamlined processes and optimized workflows to improve productivity and operational efficiency.</a:t>
              </a:r>
              <a:endParaRPr sz="1000">
                <a:solidFill>
                  <a:srgbClr val="262626"/>
                </a:solidFill>
                <a:latin typeface="Lato"/>
                <a:ea typeface="Lato"/>
                <a:cs typeface="Lato"/>
                <a:sym typeface="Lato"/>
              </a:endParaRPr>
            </a:p>
          </p:txBody>
        </p:sp>
        <p:sp>
          <p:nvSpPr>
            <p:cNvPr id="314" name="Google Shape;314;p16"/>
            <p:cNvSpPr txBox="1"/>
            <p:nvPr/>
          </p:nvSpPr>
          <p:spPr>
            <a:xfrm>
              <a:off x="529706" y="861679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Cost Savings:</a:t>
              </a:r>
              <a:r>
                <a:rPr lang="uk" sz="1000">
                  <a:solidFill>
                    <a:srgbClr val="262626"/>
                  </a:solidFill>
                  <a:latin typeface="Lato"/>
                  <a:ea typeface="Lato"/>
                  <a:cs typeface="Lato"/>
                  <a:sym typeface="Lato"/>
                </a:rPr>
                <a:t> Identification of cost-saving opportunities and strategies to maximize resources and minimize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expenses.</a:t>
              </a:r>
              <a:endParaRPr sz="1000">
                <a:solidFill>
                  <a:srgbClr val="262626"/>
                </a:solidFill>
                <a:latin typeface="Lato"/>
                <a:ea typeface="Lato"/>
                <a:cs typeface="Lato"/>
                <a:sym typeface="Lato"/>
              </a:endParaRPr>
            </a:p>
          </p:txBody>
        </p:sp>
        <p:sp>
          <p:nvSpPr>
            <p:cNvPr id="315" name="Google Shape;315;p16"/>
            <p:cNvSpPr txBox="1"/>
            <p:nvPr/>
          </p:nvSpPr>
          <p:spPr>
            <a:xfrm>
              <a:off x="529706" y="9226749"/>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Innovation:</a:t>
              </a:r>
              <a:r>
                <a:rPr lang="uk" sz="1000">
                  <a:solidFill>
                    <a:srgbClr val="262626"/>
                  </a:solidFill>
                  <a:latin typeface="Lato"/>
                  <a:ea typeface="Lato"/>
                  <a:cs typeface="Lato"/>
                  <a:sym typeface="Lato"/>
                </a:rPr>
                <a:t> Introduction of innovative approaches and best practices to drive innovation and foster a culture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of continuous improvement.</a:t>
              </a:r>
              <a:endParaRPr sz="1000">
                <a:solidFill>
                  <a:srgbClr val="262626"/>
                </a:solidFill>
                <a:latin typeface="Lato"/>
                <a:ea typeface="Lato"/>
                <a:cs typeface="Lato"/>
                <a:sym typeface="Lato"/>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17"/>
          <p:cNvSpPr txBox="1"/>
          <p:nvPr/>
        </p:nvSpPr>
        <p:spPr>
          <a:xfrm>
            <a:off x="3011700" y="10370554"/>
            <a:ext cx="1536600" cy="153900"/>
          </a:xfrm>
          <a:prstGeom prst="rect">
            <a:avLst/>
          </a:prstGeom>
          <a:noFill/>
          <a:ln>
            <a:noFill/>
          </a:ln>
        </p:spPr>
        <p:txBody>
          <a:bodyPr anchorCtr="0" anchor="t" bIns="0" lIns="0" spcFirstLastPara="1" rIns="0" wrap="square" tIns="0">
            <a:spAutoFit/>
          </a:bodyPr>
          <a:lstStyle/>
          <a:p>
            <a:pPr indent="0" lvl="0" marL="0" rtl="0" algn="ctr">
              <a:lnSpc>
                <a:spcPct val="130000"/>
              </a:lnSpc>
              <a:spcBef>
                <a:spcPts val="0"/>
              </a:spcBef>
              <a:spcAft>
                <a:spcPts val="0"/>
              </a:spcAft>
              <a:buNone/>
            </a:pPr>
            <a:r>
              <a:rPr lang="uk" sz="1000">
                <a:solidFill>
                  <a:srgbClr val="545454"/>
                </a:solidFill>
                <a:latin typeface="Lato"/>
                <a:ea typeface="Lato"/>
                <a:cs typeface="Lato"/>
                <a:sym typeface="Lato"/>
              </a:rPr>
              <a:t>- 5 -</a:t>
            </a:r>
            <a:endParaRPr sz="1000">
              <a:solidFill>
                <a:srgbClr val="545454"/>
              </a:solidFill>
              <a:latin typeface="Lato"/>
              <a:ea typeface="Lato"/>
              <a:cs typeface="Lato"/>
              <a:sym typeface="Lato"/>
            </a:endParaRPr>
          </a:p>
        </p:txBody>
      </p:sp>
      <p:grpSp>
        <p:nvGrpSpPr>
          <p:cNvPr id="321" name="Google Shape;321;p17"/>
          <p:cNvGrpSpPr/>
          <p:nvPr/>
        </p:nvGrpSpPr>
        <p:grpSpPr>
          <a:xfrm>
            <a:off x="529706" y="529482"/>
            <a:ext cx="6486300" cy="3455339"/>
            <a:chOff x="529706" y="529482"/>
            <a:chExt cx="6486300" cy="3455339"/>
          </a:xfrm>
        </p:grpSpPr>
        <p:grpSp>
          <p:nvGrpSpPr>
            <p:cNvPr id="322" name="Google Shape;322;p17"/>
            <p:cNvGrpSpPr/>
            <p:nvPr/>
          </p:nvGrpSpPr>
          <p:grpSpPr>
            <a:xfrm>
              <a:off x="529706" y="529482"/>
              <a:ext cx="6486300" cy="2874228"/>
              <a:chOff x="529706" y="529482"/>
              <a:chExt cx="6486300" cy="2874228"/>
            </a:xfrm>
          </p:grpSpPr>
          <p:grpSp>
            <p:nvGrpSpPr>
              <p:cNvPr id="323" name="Google Shape;323;p17"/>
              <p:cNvGrpSpPr/>
              <p:nvPr/>
            </p:nvGrpSpPr>
            <p:grpSpPr>
              <a:xfrm>
                <a:off x="539200" y="529482"/>
                <a:ext cx="2772324" cy="215400"/>
                <a:chOff x="539200" y="2122050"/>
                <a:chExt cx="2772324" cy="215400"/>
              </a:xfrm>
            </p:grpSpPr>
            <p:sp>
              <p:nvSpPr>
                <p:cNvPr id="324" name="Google Shape;324;p17"/>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25" name="Google Shape;325;p17"/>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Benefits Continued</a:t>
                  </a:r>
                  <a:endParaRPr b="1">
                    <a:solidFill>
                      <a:srgbClr val="262626"/>
                    </a:solidFill>
                    <a:latin typeface="Lato"/>
                    <a:ea typeface="Lato"/>
                    <a:cs typeface="Lato"/>
                    <a:sym typeface="Lato"/>
                  </a:endParaRPr>
                </a:p>
              </p:txBody>
            </p:sp>
          </p:grpSp>
          <p:sp>
            <p:nvSpPr>
              <p:cNvPr id="326" name="Google Shape;326;p17"/>
              <p:cNvSpPr txBox="1"/>
              <p:nvPr/>
            </p:nvSpPr>
            <p:spPr>
              <a:xfrm>
                <a:off x="529706" y="824093"/>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Risk Mitigation:</a:t>
                </a:r>
                <a:r>
                  <a:rPr lang="uk" sz="1000">
                    <a:solidFill>
                      <a:srgbClr val="262626"/>
                    </a:solidFill>
                    <a:latin typeface="Lato"/>
                    <a:ea typeface="Lato"/>
                    <a:cs typeface="Lato"/>
                    <a:sym typeface="Lato"/>
                  </a:rPr>
                  <a:t> Proactive risk management strategies to identify and mitigate potential risks, ensuring project success and sustainability.</a:t>
                </a:r>
                <a:endParaRPr sz="1000">
                  <a:solidFill>
                    <a:srgbClr val="262626"/>
                  </a:solidFill>
                  <a:latin typeface="Lato"/>
                  <a:ea typeface="Lato"/>
                  <a:cs typeface="Lato"/>
                  <a:sym typeface="Lato"/>
                </a:endParaRPr>
              </a:p>
            </p:txBody>
          </p:sp>
          <p:sp>
            <p:nvSpPr>
              <p:cNvPr id="327" name="Google Shape;327;p17"/>
              <p:cNvSpPr txBox="1"/>
              <p:nvPr/>
            </p:nvSpPr>
            <p:spPr>
              <a:xfrm>
                <a:off x="529706" y="1430522"/>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Measurable Results:</a:t>
                </a:r>
                <a:r>
                  <a:rPr lang="uk" sz="1000">
                    <a:solidFill>
                      <a:srgbClr val="262626"/>
                    </a:solidFill>
                    <a:latin typeface="Lato"/>
                    <a:ea typeface="Lato"/>
                    <a:cs typeface="Lato"/>
                    <a:sym typeface="Lato"/>
                  </a:rPr>
                  <a:t> Implementation of performance metrics and tracking mechanisms to measure progress and demonstrate tangible outcomes.</a:t>
                </a:r>
                <a:endParaRPr sz="1000">
                  <a:solidFill>
                    <a:srgbClr val="262626"/>
                  </a:solidFill>
                  <a:latin typeface="Lato"/>
                  <a:ea typeface="Lato"/>
                  <a:cs typeface="Lato"/>
                  <a:sym typeface="Lato"/>
                </a:endParaRPr>
              </a:p>
            </p:txBody>
          </p:sp>
          <p:sp>
            <p:nvSpPr>
              <p:cNvPr id="328" name="Google Shape;328;p17"/>
              <p:cNvSpPr txBox="1"/>
              <p:nvPr/>
            </p:nvSpPr>
            <p:spPr>
              <a:xfrm>
                <a:off x="529706" y="2036952"/>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Capacity Building: </a:t>
                </a:r>
                <a:r>
                  <a:rPr lang="uk" sz="1000">
                    <a:solidFill>
                      <a:srgbClr val="262626"/>
                    </a:solidFill>
                    <a:latin typeface="Lato"/>
                    <a:ea typeface="Lato"/>
                    <a:cs typeface="Lato"/>
                    <a:sym typeface="Lato"/>
                  </a:rPr>
                  <a:t>Training and support to enhance internal capabilities and empower your team to successfully implement and sustain changes.</a:t>
                </a:r>
                <a:endParaRPr sz="1000">
                  <a:solidFill>
                    <a:srgbClr val="262626"/>
                  </a:solidFill>
                  <a:latin typeface="Lato"/>
                  <a:ea typeface="Lato"/>
                  <a:cs typeface="Lato"/>
                  <a:sym typeface="Lato"/>
                </a:endParaRPr>
              </a:p>
            </p:txBody>
          </p:sp>
          <p:sp>
            <p:nvSpPr>
              <p:cNvPr id="329" name="Google Shape;329;p17"/>
              <p:cNvSpPr txBox="1"/>
              <p:nvPr/>
            </p:nvSpPr>
            <p:spPr>
              <a:xfrm>
                <a:off x="529706" y="264338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Strategic Alignment:</a:t>
                </a:r>
                <a:r>
                  <a:rPr lang="uk" sz="1000">
                    <a:solidFill>
                      <a:srgbClr val="262626"/>
                    </a:solidFill>
                    <a:latin typeface="Lato"/>
                    <a:ea typeface="Lato"/>
                    <a:cs typeface="Lato"/>
                    <a:sym typeface="Lato"/>
                  </a:rPr>
                  <a:t> Alignment of organizational objectives with industry trends and market demands to maintain competitiveness and achieve long-term growth.</a:t>
                </a:r>
                <a:endParaRPr sz="1000">
                  <a:solidFill>
                    <a:srgbClr val="262626"/>
                  </a:solidFill>
                  <a:latin typeface="Lato"/>
                  <a:ea typeface="Lato"/>
                  <a:cs typeface="Lato"/>
                  <a:sym typeface="Lato"/>
                </a:endParaRPr>
              </a:p>
            </p:txBody>
          </p:sp>
          <p:sp>
            <p:nvSpPr>
              <p:cNvPr id="330" name="Google Shape;330;p17"/>
              <p:cNvSpPr txBox="1"/>
              <p:nvPr/>
            </p:nvSpPr>
            <p:spPr>
              <a:xfrm>
                <a:off x="529706" y="3249810"/>
                <a:ext cx="64863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1000">
                    <a:solidFill>
                      <a:srgbClr val="262626"/>
                    </a:solidFill>
                    <a:latin typeface="Lato"/>
                    <a:ea typeface="Lato"/>
                    <a:cs typeface="Lato"/>
                    <a:sym typeface="Lato"/>
                  </a:rPr>
                  <a:t>• Partnership: </a:t>
                </a:r>
                <a:r>
                  <a:rPr lang="uk" sz="1000">
                    <a:solidFill>
                      <a:srgbClr val="262626"/>
                    </a:solidFill>
                    <a:latin typeface="Lato"/>
                    <a:ea typeface="Lato"/>
                    <a:cs typeface="Lato"/>
                    <a:sym typeface="Lato"/>
                  </a:rPr>
                  <a:t>Collaborative partnership with a trusted advisor committed to your organization's success and growth.</a:t>
                </a:r>
                <a:endParaRPr sz="1000">
                  <a:solidFill>
                    <a:srgbClr val="262626"/>
                  </a:solidFill>
                  <a:latin typeface="Lato"/>
                  <a:ea typeface="Lato"/>
                  <a:cs typeface="Lato"/>
                  <a:sym typeface="Lato"/>
                </a:endParaRPr>
              </a:p>
            </p:txBody>
          </p:sp>
        </p:grpSp>
        <p:sp>
          <p:nvSpPr>
            <p:cNvPr id="331" name="Google Shape;331;p17"/>
            <p:cNvSpPr txBox="1"/>
            <p:nvPr/>
          </p:nvSpPr>
          <p:spPr>
            <a:xfrm>
              <a:off x="529706" y="3630821"/>
              <a:ext cx="6486300" cy="3540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Black"/>
                  <a:ea typeface="Lato Black"/>
                  <a:cs typeface="Lato Black"/>
                  <a:sym typeface="Lato Black"/>
                </a:rPr>
                <a:t>Note:</a:t>
              </a:r>
              <a:r>
                <a:rPr b="1" lang="uk" sz="1000">
                  <a:solidFill>
                    <a:srgbClr val="262626"/>
                  </a:solidFill>
                  <a:latin typeface="Lato"/>
                  <a:ea typeface="Lato"/>
                  <a:cs typeface="Lato"/>
                  <a:sym typeface="Lato"/>
                </a:rPr>
                <a:t> </a:t>
              </a:r>
              <a:r>
                <a:rPr lang="uk" sz="1000">
                  <a:solidFill>
                    <a:srgbClr val="262626"/>
                  </a:solidFill>
                  <a:latin typeface="Lato"/>
                  <a:ea typeface="Lato"/>
                  <a:cs typeface="Lato"/>
                  <a:sym typeface="Lato"/>
                </a:rPr>
                <a:t>By leveraging our consulting services, you can unlock your organization's full potential and achieve sustainable success in today's dynamic business environment.</a:t>
              </a:r>
              <a:endParaRPr sz="1000">
                <a:solidFill>
                  <a:srgbClr val="262626"/>
                </a:solidFill>
                <a:latin typeface="Lato"/>
                <a:ea typeface="Lato"/>
                <a:cs typeface="Lato"/>
                <a:sym typeface="Lato"/>
              </a:endParaRPr>
            </a:p>
          </p:txBody>
        </p:sp>
      </p:grpSp>
      <p:grpSp>
        <p:nvGrpSpPr>
          <p:cNvPr id="332" name="Google Shape;332;p17"/>
          <p:cNvGrpSpPr/>
          <p:nvPr/>
        </p:nvGrpSpPr>
        <p:grpSpPr>
          <a:xfrm>
            <a:off x="529701" y="4187129"/>
            <a:ext cx="6486305" cy="3412271"/>
            <a:chOff x="529701" y="4187129"/>
            <a:chExt cx="6486305" cy="3412271"/>
          </a:xfrm>
        </p:grpSpPr>
        <p:grpSp>
          <p:nvGrpSpPr>
            <p:cNvPr id="333" name="Google Shape;333;p17"/>
            <p:cNvGrpSpPr/>
            <p:nvPr/>
          </p:nvGrpSpPr>
          <p:grpSpPr>
            <a:xfrm>
              <a:off x="539200" y="4187129"/>
              <a:ext cx="2772324" cy="215400"/>
              <a:chOff x="539200" y="2122050"/>
              <a:chExt cx="2772324" cy="215400"/>
            </a:xfrm>
          </p:grpSpPr>
          <p:sp>
            <p:nvSpPr>
              <p:cNvPr id="334" name="Google Shape;334;p17"/>
              <p:cNvSpPr/>
              <p:nvPr/>
            </p:nvSpPr>
            <p:spPr>
              <a:xfrm>
                <a:off x="539200" y="2158525"/>
                <a:ext cx="42600" cy="133800"/>
              </a:xfrm>
              <a:prstGeom prst="rect">
                <a:avLst/>
              </a:prstGeom>
              <a:solidFill>
                <a:srgbClr val="1C1C1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35" name="Google Shape;335;p17"/>
              <p:cNvSpPr txBox="1"/>
              <p:nvPr/>
            </p:nvSpPr>
            <p:spPr>
              <a:xfrm>
                <a:off x="643924" y="2122050"/>
                <a:ext cx="2667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62626"/>
                    </a:solidFill>
                    <a:latin typeface="Lato"/>
                    <a:ea typeface="Lato"/>
                    <a:cs typeface="Lato"/>
                    <a:sym typeface="Lato"/>
                  </a:rPr>
                  <a:t>Conclusion</a:t>
                </a:r>
                <a:endParaRPr b="1">
                  <a:solidFill>
                    <a:srgbClr val="262626"/>
                  </a:solidFill>
                  <a:latin typeface="Lato"/>
                  <a:ea typeface="Lato"/>
                  <a:cs typeface="Lato"/>
                  <a:sym typeface="Lato"/>
                </a:endParaRPr>
              </a:p>
            </p:txBody>
          </p:sp>
        </p:grpSp>
        <p:sp>
          <p:nvSpPr>
            <p:cNvPr id="336" name="Google Shape;336;p17"/>
            <p:cNvSpPr txBox="1"/>
            <p:nvPr/>
          </p:nvSpPr>
          <p:spPr>
            <a:xfrm>
              <a:off x="529706" y="4481740"/>
              <a:ext cx="6486300" cy="195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uk" sz="1000">
                  <a:solidFill>
                    <a:srgbClr val="262626"/>
                  </a:solidFill>
                  <a:latin typeface="Lato"/>
                  <a:ea typeface="Lato"/>
                  <a:cs typeface="Lato"/>
                  <a:sym typeface="Lato"/>
                </a:rPr>
                <a:t>Partnering with [Consulting Company Name] provides your organization with a unique opportunity to leverage our expertise and drive meaningful change. Our team is dedicated to delivering exceptional results and helping you achieve your goals. By working together, we can overcome challenges, seize opportunities, and create a brighter future for your organization.</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Clr>
                  <a:schemeClr val="dk1"/>
                </a:buClr>
                <a:buSzPts val="1100"/>
                <a:buFont typeface="Arial"/>
                <a:buNone/>
              </a:pPr>
              <a:r>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Clr>
                  <a:schemeClr val="dk1"/>
                </a:buClr>
                <a:buSzPts val="1100"/>
                <a:buFont typeface="Arial"/>
                <a:buNone/>
              </a:pPr>
              <a:r>
                <a:rPr lang="uk" sz="1000">
                  <a:solidFill>
                    <a:srgbClr val="262626"/>
                  </a:solidFill>
                  <a:latin typeface="Lato"/>
                  <a:ea typeface="Lato"/>
                  <a:cs typeface="Lato"/>
                  <a:sym typeface="Lato"/>
                </a:rPr>
                <a:t>Thank you for considering [Consulting Company Name] for your consulting needs. We look forward to the opportunity to collaborate with you and make a positive impact on your organization's success.</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Clr>
                  <a:schemeClr val="dk1"/>
                </a:buClr>
                <a:buSzPts val="1100"/>
                <a:buFont typeface="Arial"/>
                <a:buNone/>
              </a:pPr>
              <a:r>
                <a:t/>
              </a:r>
              <a:endParaRPr sz="1000">
                <a:solidFill>
                  <a:srgbClr val="262626"/>
                </a:solidFill>
                <a:latin typeface="Lato"/>
                <a:ea typeface="Lato"/>
                <a:cs typeface="Lato"/>
                <a:sym typeface="Lato"/>
              </a:endParaRPr>
            </a:p>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If you have any further questions or would like to discuss your project in more detail, please do not hesitate to contact us. We are here to help.</a:t>
              </a:r>
              <a:endParaRPr sz="1000">
                <a:solidFill>
                  <a:srgbClr val="262626"/>
                </a:solidFill>
                <a:latin typeface="Lato"/>
                <a:ea typeface="Lato"/>
                <a:cs typeface="Lato"/>
                <a:sym typeface="Lato"/>
              </a:endParaRPr>
            </a:p>
          </p:txBody>
        </p:sp>
        <p:sp>
          <p:nvSpPr>
            <p:cNvPr id="337" name="Google Shape;337;p17"/>
            <p:cNvSpPr txBox="1"/>
            <p:nvPr/>
          </p:nvSpPr>
          <p:spPr>
            <a:xfrm>
              <a:off x="529703" y="6666775"/>
              <a:ext cx="34854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Sincerely,</a:t>
              </a:r>
              <a:endParaRPr sz="1000">
                <a:solidFill>
                  <a:srgbClr val="262626"/>
                </a:solidFill>
                <a:latin typeface="Lato"/>
                <a:ea typeface="Lato"/>
                <a:cs typeface="Lato"/>
                <a:sym typeface="Lato"/>
              </a:endParaRPr>
            </a:p>
          </p:txBody>
        </p:sp>
        <p:grpSp>
          <p:nvGrpSpPr>
            <p:cNvPr id="338" name="Google Shape;338;p17"/>
            <p:cNvGrpSpPr/>
            <p:nvPr/>
          </p:nvGrpSpPr>
          <p:grpSpPr>
            <a:xfrm>
              <a:off x="529701" y="7051950"/>
              <a:ext cx="2350200" cy="547450"/>
              <a:chOff x="529701" y="7051950"/>
              <a:chExt cx="2350200" cy="547450"/>
            </a:xfrm>
          </p:grpSpPr>
          <p:sp>
            <p:nvSpPr>
              <p:cNvPr id="339" name="Google Shape;339;p17"/>
              <p:cNvSpPr txBox="1"/>
              <p:nvPr/>
            </p:nvSpPr>
            <p:spPr>
              <a:xfrm>
                <a:off x="529701" y="7051950"/>
                <a:ext cx="23502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[Your Name]</a:t>
                </a:r>
                <a:endParaRPr sz="1000">
                  <a:solidFill>
                    <a:srgbClr val="262626"/>
                  </a:solidFill>
                  <a:latin typeface="Lato"/>
                  <a:ea typeface="Lato"/>
                  <a:cs typeface="Lato"/>
                  <a:sym typeface="Lato"/>
                </a:endParaRPr>
              </a:p>
            </p:txBody>
          </p:sp>
          <p:sp>
            <p:nvSpPr>
              <p:cNvPr id="340" name="Google Shape;340;p17"/>
              <p:cNvSpPr txBox="1"/>
              <p:nvPr/>
            </p:nvSpPr>
            <p:spPr>
              <a:xfrm>
                <a:off x="529701" y="7248725"/>
                <a:ext cx="23502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[Your Position]</a:t>
                </a:r>
                <a:endParaRPr sz="1000">
                  <a:solidFill>
                    <a:srgbClr val="262626"/>
                  </a:solidFill>
                  <a:latin typeface="Lato"/>
                  <a:ea typeface="Lato"/>
                  <a:cs typeface="Lato"/>
                  <a:sym typeface="Lato"/>
                </a:endParaRPr>
              </a:p>
            </p:txBody>
          </p:sp>
          <p:sp>
            <p:nvSpPr>
              <p:cNvPr id="341" name="Google Shape;341;p17"/>
              <p:cNvSpPr txBox="1"/>
              <p:nvPr/>
            </p:nvSpPr>
            <p:spPr>
              <a:xfrm>
                <a:off x="529701" y="7445500"/>
                <a:ext cx="2350200" cy="153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262626"/>
                    </a:solidFill>
                    <a:latin typeface="Lato"/>
                    <a:ea typeface="Lato"/>
                    <a:cs typeface="Lato"/>
                    <a:sym typeface="Lato"/>
                  </a:rPr>
                  <a:t>[Consulting Company Name]</a:t>
                </a:r>
                <a:endParaRPr sz="1000">
                  <a:solidFill>
                    <a:srgbClr val="262626"/>
                  </a:solidFill>
                  <a:latin typeface="Lato"/>
                  <a:ea typeface="Lato"/>
                  <a:cs typeface="Lato"/>
                  <a:sym typeface="Lato"/>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