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692000" cx="7560000"/>
  <p:notesSz cx="6858000" cy="9144000"/>
  <p:embeddedFontLst>
    <p:embeddedFont>
      <p:font typeface="Sacramento"/>
      <p:regular r:id="rId8"/>
    </p:embeddedFont>
    <p:embeddedFont>
      <p:font typeface="Quicksand SemiBold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40">
          <p15:clr>
            <a:srgbClr val="747775"/>
          </p15:clr>
        </p15:guide>
        <p15:guide id="2" pos="442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40"/>
        <p:guide pos="442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QuicksandSemiBold-bold.fntdata"/><Relationship Id="rId9" Type="http://schemas.openxmlformats.org/officeDocument/2006/relationships/font" Target="fonts/QuicksandSemiBo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Sacramen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46fdba68c2_0_76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46fdba68c2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25" y="0"/>
            <a:ext cx="7560000" cy="10692000"/>
          </a:xfrm>
          <a:prstGeom prst="rect">
            <a:avLst/>
          </a:prstGeom>
          <a:solidFill>
            <a:srgbClr val="FFF8F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 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519581" y="208149"/>
            <a:ext cx="42939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5600">
                <a:solidFill>
                  <a:srgbClr val="031926"/>
                </a:solidFill>
                <a:latin typeface="Sacramento"/>
                <a:ea typeface="Sacramento"/>
                <a:cs typeface="Sacramento"/>
                <a:sym typeface="Sacramento"/>
              </a:rPr>
              <a:t>Business Plan</a:t>
            </a:r>
            <a:endParaRPr sz="5600">
              <a:solidFill>
                <a:srgbClr val="031926"/>
              </a:solidFill>
              <a:latin typeface="Sacramento"/>
              <a:ea typeface="Sacramento"/>
              <a:cs typeface="Sacramento"/>
              <a:sym typeface="Sacramento"/>
            </a:endParaRPr>
          </a:p>
        </p:txBody>
      </p:sp>
      <p:pic>
        <p:nvPicPr>
          <p:cNvPr id="56" name="Google Shape;56;p13" title="Asset 1@3x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36821" y="208150"/>
            <a:ext cx="633540" cy="6982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/>
          <p:nvPr/>
        </p:nvSpPr>
        <p:spPr>
          <a:xfrm>
            <a:off x="5093425" y="613150"/>
            <a:ext cx="1926600" cy="3117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9050">
            <a:solidFill>
              <a:srgbClr val="03192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Quicksand SemiBold"/>
                <a:ea typeface="Quicksand SemiBold"/>
                <a:cs typeface="Quicksand SemiBold"/>
                <a:sym typeface="Quicksand SemiBold"/>
              </a:rPr>
              <a:t>Name</a:t>
            </a:r>
            <a:endParaRPr sz="1600"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545056" y="2734339"/>
            <a:ext cx="1772100" cy="1175400"/>
          </a:xfrm>
          <a:prstGeom prst="roundRect">
            <a:avLst>
              <a:gd fmla="val 8965" name="adj"/>
            </a:avLst>
          </a:prstGeom>
          <a:solidFill>
            <a:schemeClr val="lt1"/>
          </a:solidFill>
          <a:ln cap="flat" cmpd="sng" w="19050">
            <a:solidFill>
              <a:srgbClr val="03192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843556" y="2841140"/>
            <a:ext cx="1175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solidFill>
                  <a:srgbClr val="031926"/>
                </a:solidFill>
                <a:latin typeface="Quicksand SemiBold"/>
                <a:ea typeface="Quicksand SemiBold"/>
                <a:cs typeface="Quicksand SemiBold"/>
                <a:sym typeface="Quicksand SemiBold"/>
              </a:rPr>
              <a:t>Your Logo</a:t>
            </a:r>
            <a:endParaRPr sz="1600">
              <a:solidFill>
                <a:srgbClr val="031926"/>
              </a:solidFill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634766" y="2734350"/>
            <a:ext cx="4385100" cy="1175400"/>
          </a:xfrm>
          <a:prstGeom prst="roundRect">
            <a:avLst>
              <a:gd fmla="val 8965" name="adj"/>
            </a:avLst>
          </a:prstGeom>
          <a:solidFill>
            <a:srgbClr val="C4E8E7"/>
          </a:solidFill>
          <a:ln cap="flat" cmpd="sng" w="19050">
            <a:solidFill>
              <a:srgbClr val="03192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3373432" y="2841151"/>
            <a:ext cx="29079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solidFill>
                  <a:srgbClr val="031926"/>
                </a:solidFill>
                <a:latin typeface="Quicksand SemiBold"/>
                <a:ea typeface="Quicksand SemiBold"/>
                <a:cs typeface="Quicksand SemiBold"/>
                <a:sym typeface="Quicksand SemiBold"/>
              </a:rPr>
              <a:t>Business Name</a:t>
            </a:r>
            <a:endParaRPr sz="1600">
              <a:solidFill>
                <a:srgbClr val="031926"/>
              </a:solidFill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1633050" y="5398031"/>
            <a:ext cx="42939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solidFill>
                  <a:srgbClr val="031926"/>
                </a:solidFill>
                <a:latin typeface="Quicksand SemiBold"/>
                <a:ea typeface="Quicksand SemiBold"/>
                <a:cs typeface="Quicksand SemiBold"/>
                <a:sym typeface="Quicksand SemiBold"/>
              </a:rPr>
              <a:t>Products/Services Offered</a:t>
            </a:r>
            <a:endParaRPr sz="1600">
              <a:solidFill>
                <a:srgbClr val="031926"/>
              </a:solidFill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  <p:cxnSp>
        <p:nvCxnSpPr>
          <p:cNvPr id="63" name="Google Shape;63;p13"/>
          <p:cNvCxnSpPr/>
          <p:nvPr/>
        </p:nvCxnSpPr>
        <p:spPr>
          <a:xfrm>
            <a:off x="544125" y="5782400"/>
            <a:ext cx="6482700" cy="0"/>
          </a:xfrm>
          <a:prstGeom prst="straightConnector1">
            <a:avLst/>
          </a:prstGeom>
          <a:noFill/>
          <a:ln cap="flat" cmpd="sng" w="19050">
            <a:solidFill>
              <a:srgbClr val="031926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64" name="Google Shape;64;p13"/>
          <p:cNvGrpSpPr/>
          <p:nvPr/>
        </p:nvGrpSpPr>
        <p:grpSpPr>
          <a:xfrm>
            <a:off x="545050" y="6033575"/>
            <a:ext cx="1348500" cy="1938600"/>
            <a:chOff x="545050" y="6033575"/>
            <a:chExt cx="1348500" cy="1938600"/>
          </a:xfrm>
        </p:grpSpPr>
        <p:sp>
          <p:nvSpPr>
            <p:cNvPr id="65" name="Google Shape;65;p13"/>
            <p:cNvSpPr/>
            <p:nvPr/>
          </p:nvSpPr>
          <p:spPr>
            <a:xfrm>
              <a:off x="545050" y="6033575"/>
              <a:ext cx="1348500" cy="1938600"/>
            </a:xfrm>
            <a:prstGeom prst="roundRect">
              <a:avLst>
                <a:gd fmla="val 5254" name="adj"/>
              </a:avLst>
            </a:prstGeom>
            <a:solidFill>
              <a:schemeClr val="lt1"/>
            </a:solidFill>
            <a:ln cap="flat" cmpd="sng" w="19050">
              <a:solidFill>
                <a:srgbClr val="03192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631756" y="6088190"/>
              <a:ext cx="1175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031926"/>
                  </a:solidFill>
                  <a:latin typeface="Quicksand SemiBold"/>
                  <a:ea typeface="Quicksand SemiBold"/>
                  <a:cs typeface="Quicksand SemiBold"/>
                  <a:sym typeface="Quicksand SemiBold"/>
                </a:rPr>
                <a:t>Materials</a:t>
              </a:r>
              <a:endParaRPr sz="1100">
                <a:solidFill>
                  <a:srgbClr val="031926"/>
                </a:solidFill>
                <a:latin typeface="Quicksand SemiBold"/>
                <a:ea typeface="Quicksand SemiBold"/>
                <a:cs typeface="Quicksand SemiBold"/>
                <a:sym typeface="Quicksand SemiBold"/>
              </a:endParaRPr>
            </a:p>
          </p:txBody>
        </p:sp>
      </p:grpSp>
      <p:grpSp>
        <p:nvGrpSpPr>
          <p:cNvPr id="67" name="Google Shape;67;p13"/>
          <p:cNvGrpSpPr/>
          <p:nvPr/>
        </p:nvGrpSpPr>
        <p:grpSpPr>
          <a:xfrm>
            <a:off x="2249975" y="6033575"/>
            <a:ext cx="1348500" cy="1938600"/>
            <a:chOff x="545050" y="6033575"/>
            <a:chExt cx="1348500" cy="1938600"/>
          </a:xfrm>
        </p:grpSpPr>
        <p:sp>
          <p:nvSpPr>
            <p:cNvPr id="68" name="Google Shape;68;p13"/>
            <p:cNvSpPr/>
            <p:nvPr/>
          </p:nvSpPr>
          <p:spPr>
            <a:xfrm>
              <a:off x="545050" y="6033575"/>
              <a:ext cx="1348500" cy="1938600"/>
            </a:xfrm>
            <a:prstGeom prst="roundRect">
              <a:avLst>
                <a:gd fmla="val 5254" name="adj"/>
              </a:avLst>
            </a:prstGeom>
            <a:solidFill>
              <a:schemeClr val="lt1"/>
            </a:solidFill>
            <a:ln cap="flat" cmpd="sng" w="19050">
              <a:solidFill>
                <a:srgbClr val="03192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631756" y="6088190"/>
              <a:ext cx="1175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031926"/>
                  </a:solidFill>
                  <a:latin typeface="Quicksand SemiBold"/>
                  <a:ea typeface="Quicksand SemiBold"/>
                  <a:cs typeface="Quicksand SemiBold"/>
                  <a:sym typeface="Quicksand SemiBold"/>
                </a:rPr>
                <a:t>Cost of Materials</a:t>
              </a:r>
              <a:endParaRPr sz="1100">
                <a:solidFill>
                  <a:srgbClr val="031926"/>
                </a:solidFill>
                <a:latin typeface="Quicksand SemiBold"/>
                <a:ea typeface="Quicksand SemiBold"/>
                <a:cs typeface="Quicksand SemiBold"/>
                <a:sym typeface="Quicksand SemiBold"/>
              </a:endParaRPr>
            </a:p>
          </p:txBody>
        </p:sp>
      </p:grpSp>
      <p:grpSp>
        <p:nvGrpSpPr>
          <p:cNvPr id="70" name="Google Shape;70;p13"/>
          <p:cNvGrpSpPr/>
          <p:nvPr/>
        </p:nvGrpSpPr>
        <p:grpSpPr>
          <a:xfrm>
            <a:off x="3962101" y="6033575"/>
            <a:ext cx="1348500" cy="1938600"/>
            <a:chOff x="545050" y="6033575"/>
            <a:chExt cx="1348500" cy="1938600"/>
          </a:xfrm>
        </p:grpSpPr>
        <p:sp>
          <p:nvSpPr>
            <p:cNvPr id="71" name="Google Shape;71;p13"/>
            <p:cNvSpPr/>
            <p:nvPr/>
          </p:nvSpPr>
          <p:spPr>
            <a:xfrm>
              <a:off x="545050" y="6033575"/>
              <a:ext cx="1348500" cy="1938600"/>
            </a:xfrm>
            <a:prstGeom prst="roundRect">
              <a:avLst>
                <a:gd fmla="val 5254" name="adj"/>
              </a:avLst>
            </a:prstGeom>
            <a:solidFill>
              <a:schemeClr val="lt1"/>
            </a:solidFill>
            <a:ln cap="flat" cmpd="sng" w="19050">
              <a:solidFill>
                <a:srgbClr val="03192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631756" y="6088190"/>
              <a:ext cx="1175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031926"/>
                  </a:solidFill>
                  <a:latin typeface="Quicksand SemiBold"/>
                  <a:ea typeface="Quicksand SemiBold"/>
                  <a:cs typeface="Quicksand SemiBold"/>
                  <a:sym typeface="Quicksand SemiBold"/>
                </a:rPr>
                <a:t>Price List</a:t>
              </a:r>
              <a:endParaRPr sz="1100">
                <a:solidFill>
                  <a:srgbClr val="031926"/>
                </a:solidFill>
                <a:latin typeface="Quicksand SemiBold"/>
                <a:ea typeface="Quicksand SemiBold"/>
                <a:cs typeface="Quicksand SemiBold"/>
                <a:sym typeface="Quicksand SemiBold"/>
              </a:endParaRPr>
            </a:p>
          </p:txBody>
        </p:sp>
      </p:grpSp>
      <p:grpSp>
        <p:nvGrpSpPr>
          <p:cNvPr id="73" name="Google Shape;73;p13"/>
          <p:cNvGrpSpPr/>
          <p:nvPr/>
        </p:nvGrpSpPr>
        <p:grpSpPr>
          <a:xfrm>
            <a:off x="5667026" y="6033575"/>
            <a:ext cx="1348500" cy="1938600"/>
            <a:chOff x="545050" y="6033575"/>
            <a:chExt cx="1348500" cy="1938600"/>
          </a:xfrm>
        </p:grpSpPr>
        <p:sp>
          <p:nvSpPr>
            <p:cNvPr id="74" name="Google Shape;74;p13"/>
            <p:cNvSpPr/>
            <p:nvPr/>
          </p:nvSpPr>
          <p:spPr>
            <a:xfrm>
              <a:off x="545050" y="6033575"/>
              <a:ext cx="1348500" cy="1938600"/>
            </a:xfrm>
            <a:prstGeom prst="roundRect">
              <a:avLst>
                <a:gd fmla="val 5254" name="adj"/>
              </a:avLst>
            </a:prstGeom>
            <a:solidFill>
              <a:schemeClr val="lt1"/>
            </a:solidFill>
            <a:ln cap="flat" cmpd="sng" w="19050">
              <a:solidFill>
                <a:srgbClr val="03192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580925" y="6088200"/>
              <a:ext cx="12768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031926"/>
                  </a:solidFill>
                  <a:latin typeface="Quicksand SemiBold"/>
                  <a:ea typeface="Quicksand SemiBold"/>
                  <a:cs typeface="Quicksand SemiBold"/>
                  <a:sym typeface="Quicksand SemiBold"/>
                </a:rPr>
                <a:t>Estimated Profit</a:t>
              </a:r>
              <a:endParaRPr sz="1100">
                <a:solidFill>
                  <a:srgbClr val="031926"/>
                </a:solidFill>
                <a:latin typeface="Quicksand SemiBold"/>
                <a:ea typeface="Quicksand SemiBold"/>
                <a:cs typeface="Quicksand SemiBold"/>
                <a:sym typeface="Quicksand SemiBold"/>
              </a:endParaRPr>
            </a:p>
          </p:txBody>
        </p:sp>
      </p:grpSp>
      <p:sp>
        <p:nvSpPr>
          <p:cNvPr id="76" name="Google Shape;76;p13"/>
          <p:cNvSpPr/>
          <p:nvPr/>
        </p:nvSpPr>
        <p:spPr>
          <a:xfrm>
            <a:off x="545100" y="8223351"/>
            <a:ext cx="6474900" cy="1028100"/>
          </a:xfrm>
          <a:prstGeom prst="roundRect">
            <a:avLst>
              <a:gd fmla="val 8965" name="adj"/>
            </a:avLst>
          </a:prstGeom>
          <a:solidFill>
            <a:srgbClr val="C4E8E7"/>
          </a:solidFill>
          <a:ln cap="flat" cmpd="sng" w="19050">
            <a:solidFill>
              <a:srgbClr val="03192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 txBox="1"/>
          <p:nvPr/>
        </p:nvSpPr>
        <p:spPr>
          <a:xfrm>
            <a:off x="712325" y="8330150"/>
            <a:ext cx="6135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solidFill>
                  <a:srgbClr val="031926"/>
                </a:solidFill>
                <a:latin typeface="Quicksand SemiBold"/>
                <a:ea typeface="Quicksand SemiBold"/>
                <a:cs typeface="Quicksand SemiBold"/>
                <a:sym typeface="Quicksand SemiBold"/>
              </a:rPr>
              <a:t>How will you tell people about your product or service?</a:t>
            </a:r>
            <a:endParaRPr sz="1600">
              <a:solidFill>
                <a:srgbClr val="031926"/>
              </a:solidFill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  <p:cxnSp>
        <p:nvCxnSpPr>
          <p:cNvPr id="78" name="Google Shape;78;p13"/>
          <p:cNvCxnSpPr/>
          <p:nvPr/>
        </p:nvCxnSpPr>
        <p:spPr>
          <a:xfrm>
            <a:off x="692175" y="8714525"/>
            <a:ext cx="6145200" cy="0"/>
          </a:xfrm>
          <a:prstGeom prst="straightConnector1">
            <a:avLst/>
          </a:prstGeom>
          <a:noFill/>
          <a:ln cap="flat" cmpd="sng" w="9525">
            <a:solidFill>
              <a:srgbClr val="03192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9" name="Google Shape;79;p13"/>
          <p:cNvCxnSpPr/>
          <p:nvPr/>
        </p:nvCxnSpPr>
        <p:spPr>
          <a:xfrm>
            <a:off x="692175" y="8937300"/>
            <a:ext cx="6145200" cy="0"/>
          </a:xfrm>
          <a:prstGeom prst="straightConnector1">
            <a:avLst/>
          </a:prstGeom>
          <a:noFill/>
          <a:ln cap="flat" cmpd="sng" w="9525">
            <a:solidFill>
              <a:srgbClr val="03192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0" name="Google Shape;80;p13"/>
          <p:cNvSpPr txBox="1"/>
          <p:nvPr/>
        </p:nvSpPr>
        <p:spPr>
          <a:xfrm>
            <a:off x="1633050" y="9445265"/>
            <a:ext cx="42939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031926"/>
                </a:solidFill>
                <a:latin typeface="Quicksand SemiBold"/>
                <a:ea typeface="Quicksand SemiBold"/>
                <a:cs typeface="Quicksand SemiBold"/>
                <a:sym typeface="Quicksand SemiBold"/>
              </a:rPr>
              <a:t>Where will your business be located?</a:t>
            </a:r>
            <a:endParaRPr sz="1100">
              <a:solidFill>
                <a:srgbClr val="031926"/>
              </a:solidFill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  <p:cxnSp>
        <p:nvCxnSpPr>
          <p:cNvPr id="81" name="Google Shape;81;p13"/>
          <p:cNvCxnSpPr/>
          <p:nvPr/>
        </p:nvCxnSpPr>
        <p:spPr>
          <a:xfrm>
            <a:off x="544125" y="9783171"/>
            <a:ext cx="6482700" cy="0"/>
          </a:xfrm>
          <a:prstGeom prst="straightConnector1">
            <a:avLst/>
          </a:prstGeom>
          <a:noFill/>
          <a:ln cap="flat" cmpd="sng" w="9525">
            <a:solidFill>
              <a:srgbClr val="03192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2" name="Google Shape;82;p13"/>
          <p:cNvSpPr txBox="1"/>
          <p:nvPr/>
        </p:nvSpPr>
        <p:spPr>
          <a:xfrm>
            <a:off x="1633050" y="9917903"/>
            <a:ext cx="42939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031926"/>
                </a:solidFill>
                <a:latin typeface="Quicksand SemiBold"/>
                <a:ea typeface="Quicksand SemiBold"/>
                <a:cs typeface="Quicksand SemiBold"/>
                <a:sym typeface="Quicksand SemiBold"/>
              </a:rPr>
              <a:t>Who will want to buy your product or service?</a:t>
            </a:r>
            <a:endParaRPr sz="1100">
              <a:solidFill>
                <a:srgbClr val="031926"/>
              </a:solidFill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  <p:cxnSp>
        <p:nvCxnSpPr>
          <p:cNvPr id="83" name="Google Shape;83;p13"/>
          <p:cNvCxnSpPr/>
          <p:nvPr/>
        </p:nvCxnSpPr>
        <p:spPr>
          <a:xfrm>
            <a:off x="544125" y="10255809"/>
            <a:ext cx="6482700" cy="0"/>
          </a:xfrm>
          <a:prstGeom prst="straightConnector1">
            <a:avLst/>
          </a:prstGeom>
          <a:noFill/>
          <a:ln cap="flat" cmpd="sng" w="9525">
            <a:solidFill>
              <a:srgbClr val="031926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84" name="Google Shape;84;p13"/>
          <p:cNvGrpSpPr/>
          <p:nvPr/>
        </p:nvGrpSpPr>
        <p:grpSpPr>
          <a:xfrm>
            <a:off x="545100" y="1292605"/>
            <a:ext cx="6474900" cy="1175400"/>
            <a:chOff x="545100" y="1292605"/>
            <a:chExt cx="6474900" cy="1175400"/>
          </a:xfrm>
        </p:grpSpPr>
        <p:sp>
          <p:nvSpPr>
            <p:cNvPr id="85" name="Google Shape;85;p13"/>
            <p:cNvSpPr/>
            <p:nvPr/>
          </p:nvSpPr>
          <p:spPr>
            <a:xfrm>
              <a:off x="545100" y="1292605"/>
              <a:ext cx="6474900" cy="1175400"/>
            </a:xfrm>
            <a:prstGeom prst="roundRect">
              <a:avLst>
                <a:gd fmla="val 8965" name="adj"/>
              </a:avLst>
            </a:prstGeom>
            <a:solidFill>
              <a:srgbClr val="FEDCE1"/>
            </a:solidFill>
            <a:ln cap="flat" cmpd="sng" w="19050">
              <a:solidFill>
                <a:srgbClr val="03192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1633050" y="1399406"/>
              <a:ext cx="4293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600">
                  <a:solidFill>
                    <a:srgbClr val="031926"/>
                  </a:solidFill>
                  <a:latin typeface="Quicksand SemiBold"/>
                  <a:ea typeface="Quicksand SemiBold"/>
                  <a:cs typeface="Quicksand SemiBold"/>
                  <a:sym typeface="Quicksand SemiBold"/>
                </a:rPr>
                <a:t>What’s In?</a:t>
              </a:r>
              <a:endParaRPr sz="1600">
                <a:solidFill>
                  <a:srgbClr val="031926"/>
                </a:solidFill>
                <a:latin typeface="Quicksand SemiBold"/>
                <a:ea typeface="Quicksand SemiBold"/>
                <a:cs typeface="Quicksand SemiBold"/>
                <a:sym typeface="Quicksand SemiBold"/>
              </a:endParaRPr>
            </a:p>
          </p:txBody>
        </p:sp>
        <p:cxnSp>
          <p:nvCxnSpPr>
            <p:cNvPr id="87" name="Google Shape;87;p13"/>
            <p:cNvCxnSpPr/>
            <p:nvPr/>
          </p:nvCxnSpPr>
          <p:spPr>
            <a:xfrm>
              <a:off x="692175" y="1783775"/>
              <a:ext cx="61452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" name="Google Shape;88;p13"/>
            <p:cNvCxnSpPr/>
            <p:nvPr/>
          </p:nvCxnSpPr>
          <p:spPr>
            <a:xfrm>
              <a:off x="692175" y="2006550"/>
              <a:ext cx="61452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13"/>
            <p:cNvCxnSpPr/>
            <p:nvPr/>
          </p:nvCxnSpPr>
          <p:spPr>
            <a:xfrm>
              <a:off x="692175" y="2237000"/>
              <a:ext cx="61452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90" name="Google Shape;90;p13"/>
          <p:cNvSpPr/>
          <p:nvPr/>
        </p:nvSpPr>
        <p:spPr>
          <a:xfrm>
            <a:off x="545100" y="4176101"/>
            <a:ext cx="6474900" cy="1028100"/>
          </a:xfrm>
          <a:prstGeom prst="roundRect">
            <a:avLst>
              <a:gd fmla="val 8965" name="adj"/>
            </a:avLst>
          </a:prstGeom>
          <a:solidFill>
            <a:srgbClr val="FFF7DE"/>
          </a:solidFill>
          <a:ln cap="flat" cmpd="sng" w="19050">
            <a:solidFill>
              <a:srgbClr val="03192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3"/>
          <p:cNvSpPr txBox="1"/>
          <p:nvPr/>
        </p:nvSpPr>
        <p:spPr>
          <a:xfrm>
            <a:off x="1633050" y="4282906"/>
            <a:ext cx="42939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solidFill>
                  <a:srgbClr val="031926"/>
                </a:solidFill>
                <a:latin typeface="Quicksand SemiBold"/>
                <a:ea typeface="Quicksand SemiBold"/>
                <a:cs typeface="Quicksand SemiBold"/>
                <a:sym typeface="Quicksand SemiBold"/>
              </a:rPr>
              <a:t>Description of the Business</a:t>
            </a:r>
            <a:endParaRPr sz="1600">
              <a:solidFill>
                <a:srgbClr val="031926"/>
              </a:solidFill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  <p:cxnSp>
        <p:nvCxnSpPr>
          <p:cNvPr id="92" name="Google Shape;92;p13"/>
          <p:cNvCxnSpPr/>
          <p:nvPr/>
        </p:nvCxnSpPr>
        <p:spPr>
          <a:xfrm>
            <a:off x="692175" y="4667275"/>
            <a:ext cx="6145200" cy="0"/>
          </a:xfrm>
          <a:prstGeom prst="straightConnector1">
            <a:avLst/>
          </a:prstGeom>
          <a:noFill/>
          <a:ln cap="flat" cmpd="sng" w="9525">
            <a:solidFill>
              <a:srgbClr val="03192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3" name="Google Shape;93;p13"/>
          <p:cNvCxnSpPr/>
          <p:nvPr/>
        </p:nvCxnSpPr>
        <p:spPr>
          <a:xfrm>
            <a:off x="692175" y="4890050"/>
            <a:ext cx="6145200" cy="0"/>
          </a:xfrm>
          <a:prstGeom prst="straightConnector1">
            <a:avLst/>
          </a:prstGeom>
          <a:noFill/>
          <a:ln cap="flat" cmpd="sng" w="9525">
            <a:solidFill>
              <a:srgbClr val="031926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/>
          <p:nvPr/>
        </p:nvSpPr>
        <p:spPr>
          <a:xfrm>
            <a:off x="-25" y="0"/>
            <a:ext cx="7560000" cy="10692000"/>
          </a:xfrm>
          <a:prstGeom prst="rect">
            <a:avLst/>
          </a:prstGeom>
          <a:solidFill>
            <a:srgbClr val="FFF8F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 </a:t>
            </a:r>
            <a:endParaRPr/>
          </a:p>
        </p:txBody>
      </p:sp>
      <p:sp>
        <p:nvSpPr>
          <p:cNvPr id="99" name="Google Shape;99;p14"/>
          <p:cNvSpPr/>
          <p:nvPr/>
        </p:nvSpPr>
        <p:spPr>
          <a:xfrm>
            <a:off x="3996400" y="8582750"/>
            <a:ext cx="3023700" cy="1675200"/>
          </a:xfrm>
          <a:prstGeom prst="roundRect">
            <a:avLst>
              <a:gd fmla="val 8965" name="adj"/>
            </a:avLst>
          </a:prstGeom>
          <a:solidFill>
            <a:srgbClr val="FFF7DE"/>
          </a:solidFill>
          <a:ln cap="flat" cmpd="sng" w="19050">
            <a:solidFill>
              <a:srgbClr val="03192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4"/>
          <p:cNvSpPr txBox="1"/>
          <p:nvPr/>
        </p:nvSpPr>
        <p:spPr>
          <a:xfrm>
            <a:off x="519581" y="208149"/>
            <a:ext cx="42939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5600">
                <a:solidFill>
                  <a:srgbClr val="031926"/>
                </a:solidFill>
                <a:latin typeface="Sacramento"/>
                <a:ea typeface="Sacramento"/>
                <a:cs typeface="Sacramento"/>
                <a:sym typeface="Sacramento"/>
              </a:rPr>
              <a:t>Business Plan</a:t>
            </a:r>
            <a:endParaRPr sz="5600">
              <a:solidFill>
                <a:srgbClr val="031926"/>
              </a:solidFill>
              <a:latin typeface="Sacramento"/>
              <a:ea typeface="Sacramento"/>
              <a:cs typeface="Sacramento"/>
              <a:sym typeface="Sacramento"/>
            </a:endParaRPr>
          </a:p>
        </p:txBody>
      </p:sp>
      <p:pic>
        <p:nvPicPr>
          <p:cNvPr id="101" name="Google Shape;101;p14" title="Asset 2@3x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36637" y="291125"/>
            <a:ext cx="466000" cy="65415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4"/>
          <p:cNvSpPr/>
          <p:nvPr/>
        </p:nvSpPr>
        <p:spPr>
          <a:xfrm>
            <a:off x="540000" y="2712700"/>
            <a:ext cx="1084800" cy="311700"/>
          </a:xfrm>
          <a:prstGeom prst="roundRect">
            <a:avLst>
              <a:gd fmla="val 5863" name="adj"/>
            </a:avLst>
          </a:prstGeom>
          <a:solidFill>
            <a:schemeClr val="lt1"/>
          </a:solidFill>
          <a:ln cap="flat" cmpd="sng" w="19050">
            <a:solidFill>
              <a:srgbClr val="03192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Quicksand SemiBold"/>
                <a:ea typeface="Quicksand SemiBold"/>
                <a:cs typeface="Quicksand SemiBold"/>
                <a:sym typeface="Quicksand SemiBold"/>
              </a:rPr>
              <a:t>Business</a:t>
            </a:r>
            <a:endParaRPr sz="1600"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  <p:grpSp>
        <p:nvGrpSpPr>
          <p:cNvPr id="103" name="Google Shape;103;p14"/>
          <p:cNvGrpSpPr/>
          <p:nvPr/>
        </p:nvGrpSpPr>
        <p:grpSpPr>
          <a:xfrm>
            <a:off x="545100" y="1292605"/>
            <a:ext cx="6474900" cy="1175400"/>
            <a:chOff x="545100" y="1292605"/>
            <a:chExt cx="6474900" cy="1175400"/>
          </a:xfrm>
        </p:grpSpPr>
        <p:sp>
          <p:nvSpPr>
            <p:cNvPr id="104" name="Google Shape;104;p14"/>
            <p:cNvSpPr/>
            <p:nvPr/>
          </p:nvSpPr>
          <p:spPr>
            <a:xfrm>
              <a:off x="545100" y="1292605"/>
              <a:ext cx="6474900" cy="1175400"/>
            </a:xfrm>
            <a:prstGeom prst="roundRect">
              <a:avLst>
                <a:gd fmla="val 8965" name="adj"/>
              </a:avLst>
            </a:prstGeom>
            <a:solidFill>
              <a:srgbClr val="C4E8E7"/>
            </a:solidFill>
            <a:ln cap="flat" cmpd="sng" w="19050">
              <a:solidFill>
                <a:srgbClr val="03192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4"/>
            <p:cNvSpPr txBox="1"/>
            <p:nvPr/>
          </p:nvSpPr>
          <p:spPr>
            <a:xfrm>
              <a:off x="1633050" y="1399406"/>
              <a:ext cx="4293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600">
                  <a:solidFill>
                    <a:srgbClr val="031926"/>
                  </a:solidFill>
                  <a:latin typeface="Quicksand SemiBold"/>
                  <a:ea typeface="Quicksand SemiBold"/>
                  <a:cs typeface="Quicksand SemiBold"/>
                  <a:sym typeface="Quicksand SemiBold"/>
                </a:rPr>
                <a:t>My Own Product</a:t>
              </a:r>
              <a:endParaRPr sz="1600">
                <a:solidFill>
                  <a:srgbClr val="031926"/>
                </a:solidFill>
                <a:latin typeface="Quicksand SemiBold"/>
                <a:ea typeface="Quicksand SemiBold"/>
                <a:cs typeface="Quicksand SemiBold"/>
                <a:sym typeface="Quicksand SemiBold"/>
              </a:endParaRPr>
            </a:p>
          </p:txBody>
        </p:sp>
        <p:cxnSp>
          <p:nvCxnSpPr>
            <p:cNvPr id="106" name="Google Shape;106;p14"/>
            <p:cNvCxnSpPr/>
            <p:nvPr/>
          </p:nvCxnSpPr>
          <p:spPr>
            <a:xfrm>
              <a:off x="692175" y="1783775"/>
              <a:ext cx="61452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7" name="Google Shape;107;p14"/>
            <p:cNvCxnSpPr/>
            <p:nvPr/>
          </p:nvCxnSpPr>
          <p:spPr>
            <a:xfrm>
              <a:off x="692175" y="2006550"/>
              <a:ext cx="61452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" name="Google Shape;108;p14"/>
            <p:cNvCxnSpPr/>
            <p:nvPr/>
          </p:nvCxnSpPr>
          <p:spPr>
            <a:xfrm>
              <a:off x="692175" y="2237000"/>
              <a:ext cx="61452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09" name="Google Shape;109;p14"/>
          <p:cNvSpPr/>
          <p:nvPr/>
        </p:nvSpPr>
        <p:spPr>
          <a:xfrm>
            <a:off x="540000" y="3205550"/>
            <a:ext cx="1432200" cy="501900"/>
          </a:xfrm>
          <a:prstGeom prst="roundRect">
            <a:avLst>
              <a:gd fmla="val 4951" name="adj"/>
            </a:avLst>
          </a:prstGeom>
          <a:solidFill>
            <a:srgbClr val="FEDCE1"/>
          </a:solidFill>
          <a:ln cap="flat" cmpd="sng" w="19050">
            <a:solidFill>
              <a:srgbClr val="03192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latin typeface="Quicksand SemiBold"/>
                <a:ea typeface="Quicksand SemiBold"/>
                <a:cs typeface="Quicksand SemiBold"/>
                <a:sym typeface="Quicksand SemiBold"/>
              </a:rPr>
              <a:t>Describe your business:</a:t>
            </a:r>
            <a:endParaRPr sz="1100"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  <p:sp>
        <p:nvSpPr>
          <p:cNvPr id="110" name="Google Shape;110;p14"/>
          <p:cNvSpPr/>
          <p:nvPr/>
        </p:nvSpPr>
        <p:spPr>
          <a:xfrm>
            <a:off x="540000" y="3955075"/>
            <a:ext cx="1432200" cy="501900"/>
          </a:xfrm>
          <a:prstGeom prst="roundRect">
            <a:avLst>
              <a:gd fmla="val 4951" name="adj"/>
            </a:avLst>
          </a:prstGeom>
          <a:solidFill>
            <a:srgbClr val="FFF7DE"/>
          </a:solidFill>
          <a:ln cap="flat" cmpd="sng" w="19050">
            <a:solidFill>
              <a:srgbClr val="03192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latin typeface="Quicksand SemiBold"/>
                <a:ea typeface="Quicksand SemiBold"/>
                <a:cs typeface="Quicksand SemiBold"/>
                <a:sym typeface="Quicksand SemiBold"/>
              </a:rPr>
              <a:t>Product:</a:t>
            </a:r>
            <a:endParaRPr sz="1100"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  <p:sp>
        <p:nvSpPr>
          <p:cNvPr id="111" name="Google Shape;111;p14"/>
          <p:cNvSpPr/>
          <p:nvPr/>
        </p:nvSpPr>
        <p:spPr>
          <a:xfrm>
            <a:off x="540000" y="4667050"/>
            <a:ext cx="1432200" cy="501900"/>
          </a:xfrm>
          <a:prstGeom prst="roundRect">
            <a:avLst>
              <a:gd fmla="val 4951" name="adj"/>
            </a:avLst>
          </a:prstGeom>
          <a:solidFill>
            <a:srgbClr val="C4E8E7"/>
          </a:solidFill>
          <a:ln cap="flat" cmpd="sng" w="19050">
            <a:solidFill>
              <a:srgbClr val="03192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latin typeface="Quicksand SemiBold"/>
                <a:ea typeface="Quicksand SemiBold"/>
                <a:cs typeface="Quicksand SemiBold"/>
                <a:sym typeface="Quicksand SemiBold"/>
              </a:rPr>
              <a:t>Description of your product:</a:t>
            </a:r>
            <a:endParaRPr sz="1100"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  <p:sp>
        <p:nvSpPr>
          <p:cNvPr id="112" name="Google Shape;112;p14"/>
          <p:cNvSpPr/>
          <p:nvPr/>
        </p:nvSpPr>
        <p:spPr>
          <a:xfrm>
            <a:off x="540000" y="5416575"/>
            <a:ext cx="1432200" cy="501900"/>
          </a:xfrm>
          <a:prstGeom prst="roundRect">
            <a:avLst>
              <a:gd fmla="val 4951" name="adj"/>
            </a:avLst>
          </a:prstGeom>
          <a:solidFill>
            <a:srgbClr val="FEDCE1"/>
          </a:solidFill>
          <a:ln cap="flat" cmpd="sng" w="19050">
            <a:solidFill>
              <a:srgbClr val="03192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latin typeface="Quicksand SemiBold"/>
                <a:ea typeface="Quicksand SemiBold"/>
                <a:cs typeface="Quicksand SemiBold"/>
                <a:sym typeface="Quicksand SemiBold"/>
              </a:rPr>
              <a:t>Business Name:</a:t>
            </a:r>
            <a:endParaRPr sz="1100"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  <p:sp>
        <p:nvSpPr>
          <p:cNvPr id="113" name="Google Shape;113;p14"/>
          <p:cNvSpPr/>
          <p:nvPr/>
        </p:nvSpPr>
        <p:spPr>
          <a:xfrm>
            <a:off x="540000" y="6166100"/>
            <a:ext cx="1432200" cy="501900"/>
          </a:xfrm>
          <a:prstGeom prst="roundRect">
            <a:avLst>
              <a:gd fmla="val 4951" name="adj"/>
            </a:avLst>
          </a:prstGeom>
          <a:solidFill>
            <a:srgbClr val="FFF7DE"/>
          </a:solidFill>
          <a:ln cap="flat" cmpd="sng" w="19050">
            <a:solidFill>
              <a:srgbClr val="03192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latin typeface="Quicksand SemiBold"/>
                <a:ea typeface="Quicksand SemiBold"/>
                <a:cs typeface="Quicksand SemiBold"/>
                <a:sym typeface="Quicksand SemiBold"/>
              </a:rPr>
              <a:t>Business Goal:</a:t>
            </a:r>
            <a:endParaRPr sz="1100"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  <p:grpSp>
        <p:nvGrpSpPr>
          <p:cNvPr id="114" name="Google Shape;114;p14"/>
          <p:cNvGrpSpPr/>
          <p:nvPr/>
        </p:nvGrpSpPr>
        <p:grpSpPr>
          <a:xfrm>
            <a:off x="2250200" y="3213600"/>
            <a:ext cx="4769700" cy="3455700"/>
            <a:chOff x="2250200" y="3213600"/>
            <a:chExt cx="4769700" cy="3455700"/>
          </a:xfrm>
        </p:grpSpPr>
        <p:cxnSp>
          <p:nvCxnSpPr>
            <p:cNvPr id="115" name="Google Shape;115;p14"/>
            <p:cNvCxnSpPr/>
            <p:nvPr/>
          </p:nvCxnSpPr>
          <p:spPr>
            <a:xfrm>
              <a:off x="2250200" y="3213600"/>
              <a:ext cx="47697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6" name="Google Shape;116;p14"/>
            <p:cNvCxnSpPr/>
            <p:nvPr/>
          </p:nvCxnSpPr>
          <p:spPr>
            <a:xfrm>
              <a:off x="2250200" y="3459836"/>
              <a:ext cx="47697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7" name="Google Shape;117;p14"/>
            <p:cNvCxnSpPr/>
            <p:nvPr/>
          </p:nvCxnSpPr>
          <p:spPr>
            <a:xfrm>
              <a:off x="2250200" y="3706073"/>
              <a:ext cx="47697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8" name="Google Shape;118;p14"/>
            <p:cNvCxnSpPr/>
            <p:nvPr/>
          </p:nvCxnSpPr>
          <p:spPr>
            <a:xfrm>
              <a:off x="2250200" y="3957921"/>
              <a:ext cx="47697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9" name="Google Shape;119;p14"/>
            <p:cNvCxnSpPr/>
            <p:nvPr/>
          </p:nvCxnSpPr>
          <p:spPr>
            <a:xfrm>
              <a:off x="2250200" y="4208008"/>
              <a:ext cx="47697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0" name="Google Shape;120;p14"/>
            <p:cNvCxnSpPr/>
            <p:nvPr/>
          </p:nvCxnSpPr>
          <p:spPr>
            <a:xfrm>
              <a:off x="2250200" y="4458094"/>
              <a:ext cx="47697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1" name="Google Shape;121;p14"/>
            <p:cNvCxnSpPr/>
            <p:nvPr/>
          </p:nvCxnSpPr>
          <p:spPr>
            <a:xfrm>
              <a:off x="2250200" y="4667914"/>
              <a:ext cx="47697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2" name="Google Shape;122;p14"/>
            <p:cNvCxnSpPr/>
            <p:nvPr/>
          </p:nvCxnSpPr>
          <p:spPr>
            <a:xfrm>
              <a:off x="2250200" y="4917578"/>
              <a:ext cx="47697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3" name="Google Shape;123;p14"/>
            <p:cNvCxnSpPr/>
            <p:nvPr/>
          </p:nvCxnSpPr>
          <p:spPr>
            <a:xfrm>
              <a:off x="2250200" y="5167242"/>
              <a:ext cx="47697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4" name="Google Shape;124;p14"/>
            <p:cNvCxnSpPr/>
            <p:nvPr/>
          </p:nvCxnSpPr>
          <p:spPr>
            <a:xfrm>
              <a:off x="2250200" y="5413769"/>
              <a:ext cx="47697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5" name="Google Shape;125;p14"/>
            <p:cNvCxnSpPr/>
            <p:nvPr/>
          </p:nvCxnSpPr>
          <p:spPr>
            <a:xfrm>
              <a:off x="2250200" y="5664582"/>
              <a:ext cx="47697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6" name="Google Shape;126;p14"/>
            <p:cNvCxnSpPr/>
            <p:nvPr/>
          </p:nvCxnSpPr>
          <p:spPr>
            <a:xfrm>
              <a:off x="2250200" y="5915395"/>
              <a:ext cx="47697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7" name="Google Shape;127;p14"/>
            <p:cNvCxnSpPr/>
            <p:nvPr/>
          </p:nvCxnSpPr>
          <p:spPr>
            <a:xfrm>
              <a:off x="2250200" y="6170604"/>
              <a:ext cx="47697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8" name="Google Shape;128;p14"/>
            <p:cNvCxnSpPr/>
            <p:nvPr/>
          </p:nvCxnSpPr>
          <p:spPr>
            <a:xfrm>
              <a:off x="2250200" y="6419952"/>
              <a:ext cx="47697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9" name="Google Shape;129;p14"/>
            <p:cNvCxnSpPr/>
            <p:nvPr/>
          </p:nvCxnSpPr>
          <p:spPr>
            <a:xfrm>
              <a:off x="2250200" y="6669300"/>
              <a:ext cx="47697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30" name="Google Shape;130;p14"/>
          <p:cNvSpPr/>
          <p:nvPr/>
        </p:nvSpPr>
        <p:spPr>
          <a:xfrm>
            <a:off x="540000" y="6968025"/>
            <a:ext cx="1653300" cy="311700"/>
          </a:xfrm>
          <a:prstGeom prst="roundRect">
            <a:avLst>
              <a:gd fmla="val 5863" name="adj"/>
            </a:avLst>
          </a:prstGeom>
          <a:solidFill>
            <a:schemeClr val="lt1"/>
          </a:solidFill>
          <a:ln cap="flat" cmpd="sng" w="19050">
            <a:solidFill>
              <a:srgbClr val="03192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Quicksand SemiBold"/>
                <a:ea typeface="Quicksand SemiBold"/>
                <a:cs typeface="Quicksand SemiBold"/>
                <a:sym typeface="Quicksand SemiBold"/>
              </a:rPr>
              <a:t>Target</a:t>
            </a:r>
            <a:r>
              <a:rPr lang="uk" sz="1600">
                <a:latin typeface="Quicksand SemiBold"/>
                <a:ea typeface="Quicksand SemiBold"/>
                <a:cs typeface="Quicksand SemiBold"/>
                <a:sym typeface="Quicksand SemiBold"/>
              </a:rPr>
              <a:t> Market</a:t>
            </a:r>
            <a:endParaRPr sz="1600"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  <p:grpSp>
        <p:nvGrpSpPr>
          <p:cNvPr id="131" name="Google Shape;131;p14"/>
          <p:cNvGrpSpPr/>
          <p:nvPr/>
        </p:nvGrpSpPr>
        <p:grpSpPr>
          <a:xfrm>
            <a:off x="534690" y="7404450"/>
            <a:ext cx="3195510" cy="342285"/>
            <a:chOff x="534690" y="7404450"/>
            <a:chExt cx="3195510" cy="342285"/>
          </a:xfrm>
        </p:grpSpPr>
        <p:sp>
          <p:nvSpPr>
            <p:cNvPr id="132" name="Google Shape;132;p14"/>
            <p:cNvSpPr txBox="1"/>
            <p:nvPr/>
          </p:nvSpPr>
          <p:spPr>
            <a:xfrm>
              <a:off x="534690" y="7404450"/>
              <a:ext cx="3171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031926"/>
                  </a:solidFill>
                  <a:latin typeface="Quicksand SemiBold"/>
                  <a:ea typeface="Quicksand SemiBold"/>
                  <a:cs typeface="Quicksand SemiBold"/>
                  <a:sym typeface="Quicksand SemiBold"/>
                </a:rPr>
                <a:t>Customers:</a:t>
              </a:r>
              <a:endParaRPr sz="1200">
                <a:solidFill>
                  <a:srgbClr val="031926"/>
                </a:solidFill>
                <a:latin typeface="Quicksand SemiBold"/>
                <a:ea typeface="Quicksand SemiBold"/>
                <a:cs typeface="Quicksand SemiBold"/>
                <a:sym typeface="Quicksand SemiBold"/>
              </a:endParaRPr>
            </a:p>
          </p:txBody>
        </p:sp>
        <p:cxnSp>
          <p:nvCxnSpPr>
            <p:cNvPr id="133" name="Google Shape;133;p14"/>
            <p:cNvCxnSpPr/>
            <p:nvPr/>
          </p:nvCxnSpPr>
          <p:spPr>
            <a:xfrm>
              <a:off x="540000" y="7746735"/>
              <a:ext cx="31902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34" name="Google Shape;134;p14"/>
          <p:cNvGrpSpPr/>
          <p:nvPr/>
        </p:nvGrpSpPr>
        <p:grpSpPr>
          <a:xfrm>
            <a:off x="534690" y="7871450"/>
            <a:ext cx="3195510" cy="342285"/>
            <a:chOff x="534690" y="7404450"/>
            <a:chExt cx="3195510" cy="342285"/>
          </a:xfrm>
        </p:grpSpPr>
        <p:sp>
          <p:nvSpPr>
            <p:cNvPr id="135" name="Google Shape;135;p14"/>
            <p:cNvSpPr txBox="1"/>
            <p:nvPr/>
          </p:nvSpPr>
          <p:spPr>
            <a:xfrm>
              <a:off x="534690" y="7404450"/>
              <a:ext cx="3171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031926"/>
                  </a:solidFill>
                  <a:latin typeface="Quicksand SemiBold"/>
                  <a:ea typeface="Quicksand SemiBold"/>
                  <a:cs typeface="Quicksand SemiBold"/>
                  <a:sym typeface="Quicksand SemiBold"/>
                </a:rPr>
                <a:t>Location:</a:t>
              </a:r>
              <a:endParaRPr sz="1200">
                <a:solidFill>
                  <a:srgbClr val="031926"/>
                </a:solidFill>
                <a:latin typeface="Quicksand SemiBold"/>
                <a:ea typeface="Quicksand SemiBold"/>
                <a:cs typeface="Quicksand SemiBold"/>
                <a:sym typeface="Quicksand SemiBold"/>
              </a:endParaRPr>
            </a:p>
          </p:txBody>
        </p:sp>
        <p:cxnSp>
          <p:nvCxnSpPr>
            <p:cNvPr id="136" name="Google Shape;136;p14"/>
            <p:cNvCxnSpPr/>
            <p:nvPr/>
          </p:nvCxnSpPr>
          <p:spPr>
            <a:xfrm>
              <a:off x="540000" y="7746735"/>
              <a:ext cx="31902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37" name="Google Shape;137;p14"/>
          <p:cNvSpPr/>
          <p:nvPr/>
        </p:nvSpPr>
        <p:spPr>
          <a:xfrm>
            <a:off x="540000" y="8512450"/>
            <a:ext cx="1025700" cy="311700"/>
          </a:xfrm>
          <a:prstGeom prst="roundRect">
            <a:avLst>
              <a:gd fmla="val 5863" name="adj"/>
            </a:avLst>
          </a:prstGeom>
          <a:solidFill>
            <a:schemeClr val="lt1"/>
          </a:solidFill>
          <a:ln cap="flat" cmpd="sng" w="19050">
            <a:solidFill>
              <a:srgbClr val="03192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Quicksand SemiBold"/>
                <a:ea typeface="Quicksand SemiBold"/>
                <a:cs typeface="Quicksand SemiBold"/>
                <a:sym typeface="Quicksand SemiBold"/>
              </a:rPr>
              <a:t>Costing</a:t>
            </a:r>
            <a:endParaRPr sz="1600"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  <p:grpSp>
        <p:nvGrpSpPr>
          <p:cNvPr id="138" name="Google Shape;138;p14"/>
          <p:cNvGrpSpPr/>
          <p:nvPr/>
        </p:nvGrpSpPr>
        <p:grpSpPr>
          <a:xfrm>
            <a:off x="534690" y="8948875"/>
            <a:ext cx="3195510" cy="342285"/>
            <a:chOff x="534690" y="7404450"/>
            <a:chExt cx="3195510" cy="342285"/>
          </a:xfrm>
        </p:grpSpPr>
        <p:sp>
          <p:nvSpPr>
            <p:cNvPr id="139" name="Google Shape;139;p14"/>
            <p:cNvSpPr txBox="1"/>
            <p:nvPr/>
          </p:nvSpPr>
          <p:spPr>
            <a:xfrm>
              <a:off x="534690" y="7404450"/>
              <a:ext cx="3171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031926"/>
                  </a:solidFill>
                  <a:latin typeface="Quicksand SemiBold"/>
                  <a:ea typeface="Quicksand SemiBold"/>
                  <a:cs typeface="Quicksand SemiBold"/>
                  <a:sym typeface="Quicksand SemiBold"/>
                </a:rPr>
                <a:t>Expenses:</a:t>
              </a:r>
              <a:endParaRPr sz="1200">
                <a:solidFill>
                  <a:srgbClr val="031926"/>
                </a:solidFill>
                <a:latin typeface="Quicksand SemiBold"/>
                <a:ea typeface="Quicksand SemiBold"/>
                <a:cs typeface="Quicksand SemiBold"/>
                <a:sym typeface="Quicksand SemiBold"/>
              </a:endParaRPr>
            </a:p>
          </p:txBody>
        </p:sp>
        <p:cxnSp>
          <p:nvCxnSpPr>
            <p:cNvPr id="140" name="Google Shape;140;p14"/>
            <p:cNvCxnSpPr/>
            <p:nvPr/>
          </p:nvCxnSpPr>
          <p:spPr>
            <a:xfrm>
              <a:off x="540000" y="7746735"/>
              <a:ext cx="31902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41" name="Google Shape;141;p14"/>
          <p:cNvGrpSpPr/>
          <p:nvPr/>
        </p:nvGrpSpPr>
        <p:grpSpPr>
          <a:xfrm>
            <a:off x="534690" y="9415875"/>
            <a:ext cx="3195510" cy="342285"/>
            <a:chOff x="534690" y="7404450"/>
            <a:chExt cx="3195510" cy="342285"/>
          </a:xfrm>
        </p:grpSpPr>
        <p:sp>
          <p:nvSpPr>
            <p:cNvPr id="142" name="Google Shape;142;p14"/>
            <p:cNvSpPr txBox="1"/>
            <p:nvPr/>
          </p:nvSpPr>
          <p:spPr>
            <a:xfrm>
              <a:off x="534690" y="7404450"/>
              <a:ext cx="3171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031926"/>
                  </a:solidFill>
                  <a:latin typeface="Quicksand SemiBold"/>
                  <a:ea typeface="Quicksand SemiBold"/>
                  <a:cs typeface="Quicksand SemiBold"/>
                  <a:sym typeface="Quicksand SemiBold"/>
                </a:rPr>
                <a:t>Pricing and Profit:</a:t>
              </a:r>
              <a:endParaRPr sz="1200">
                <a:solidFill>
                  <a:srgbClr val="031926"/>
                </a:solidFill>
                <a:latin typeface="Quicksand SemiBold"/>
                <a:ea typeface="Quicksand SemiBold"/>
                <a:cs typeface="Quicksand SemiBold"/>
                <a:sym typeface="Quicksand SemiBold"/>
              </a:endParaRPr>
            </a:p>
          </p:txBody>
        </p:sp>
        <p:cxnSp>
          <p:nvCxnSpPr>
            <p:cNvPr id="143" name="Google Shape;143;p14"/>
            <p:cNvCxnSpPr/>
            <p:nvPr/>
          </p:nvCxnSpPr>
          <p:spPr>
            <a:xfrm>
              <a:off x="540000" y="7746735"/>
              <a:ext cx="31902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44" name="Google Shape;144;p14"/>
          <p:cNvGrpSpPr/>
          <p:nvPr/>
        </p:nvGrpSpPr>
        <p:grpSpPr>
          <a:xfrm>
            <a:off x="534690" y="9915550"/>
            <a:ext cx="3195510" cy="342285"/>
            <a:chOff x="534690" y="7404450"/>
            <a:chExt cx="3195510" cy="342285"/>
          </a:xfrm>
        </p:grpSpPr>
        <p:sp>
          <p:nvSpPr>
            <p:cNvPr id="145" name="Google Shape;145;p14"/>
            <p:cNvSpPr txBox="1"/>
            <p:nvPr/>
          </p:nvSpPr>
          <p:spPr>
            <a:xfrm>
              <a:off x="534690" y="7404450"/>
              <a:ext cx="3171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031926"/>
                  </a:solidFill>
                  <a:latin typeface="Quicksand SemiBold"/>
                  <a:ea typeface="Quicksand SemiBold"/>
                  <a:cs typeface="Quicksand SemiBold"/>
                  <a:sym typeface="Quicksand SemiBold"/>
                </a:rPr>
                <a:t>Are you hiring?</a:t>
              </a:r>
              <a:endParaRPr sz="1200">
                <a:solidFill>
                  <a:srgbClr val="031926"/>
                </a:solidFill>
                <a:latin typeface="Quicksand SemiBold"/>
                <a:ea typeface="Quicksand SemiBold"/>
                <a:cs typeface="Quicksand SemiBold"/>
                <a:sym typeface="Quicksand SemiBold"/>
              </a:endParaRPr>
            </a:p>
          </p:txBody>
        </p:sp>
        <p:cxnSp>
          <p:nvCxnSpPr>
            <p:cNvPr id="146" name="Google Shape;146;p14"/>
            <p:cNvCxnSpPr/>
            <p:nvPr/>
          </p:nvCxnSpPr>
          <p:spPr>
            <a:xfrm>
              <a:off x="540000" y="7746735"/>
              <a:ext cx="31902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47" name="Google Shape;147;p14"/>
          <p:cNvGrpSpPr/>
          <p:nvPr/>
        </p:nvGrpSpPr>
        <p:grpSpPr>
          <a:xfrm>
            <a:off x="3996397" y="7038325"/>
            <a:ext cx="3023778" cy="1175400"/>
            <a:chOff x="545100" y="1292605"/>
            <a:chExt cx="6474900" cy="1175400"/>
          </a:xfrm>
        </p:grpSpPr>
        <p:sp>
          <p:nvSpPr>
            <p:cNvPr id="148" name="Google Shape;148;p14"/>
            <p:cNvSpPr/>
            <p:nvPr/>
          </p:nvSpPr>
          <p:spPr>
            <a:xfrm>
              <a:off x="545100" y="1292605"/>
              <a:ext cx="6474900" cy="1175400"/>
            </a:xfrm>
            <a:prstGeom prst="roundRect">
              <a:avLst>
                <a:gd fmla="val 8965" name="adj"/>
              </a:avLst>
            </a:prstGeom>
            <a:solidFill>
              <a:srgbClr val="FEDCE1"/>
            </a:solidFill>
            <a:ln cap="flat" cmpd="sng" w="19050">
              <a:solidFill>
                <a:srgbClr val="03192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4"/>
            <p:cNvSpPr txBox="1"/>
            <p:nvPr/>
          </p:nvSpPr>
          <p:spPr>
            <a:xfrm>
              <a:off x="1633050" y="1399406"/>
              <a:ext cx="4293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600">
                  <a:solidFill>
                    <a:srgbClr val="031926"/>
                  </a:solidFill>
                  <a:latin typeface="Quicksand SemiBold"/>
                  <a:ea typeface="Quicksand SemiBold"/>
                  <a:cs typeface="Quicksand SemiBold"/>
                  <a:sym typeface="Quicksand SemiBold"/>
                </a:rPr>
                <a:t>Competitors</a:t>
              </a:r>
              <a:endParaRPr sz="1600">
                <a:solidFill>
                  <a:srgbClr val="031926"/>
                </a:solidFill>
                <a:latin typeface="Quicksand SemiBold"/>
                <a:ea typeface="Quicksand SemiBold"/>
                <a:cs typeface="Quicksand SemiBold"/>
                <a:sym typeface="Quicksand SemiBold"/>
              </a:endParaRPr>
            </a:p>
          </p:txBody>
        </p:sp>
        <p:cxnSp>
          <p:nvCxnSpPr>
            <p:cNvPr id="150" name="Google Shape;150;p14"/>
            <p:cNvCxnSpPr/>
            <p:nvPr/>
          </p:nvCxnSpPr>
          <p:spPr>
            <a:xfrm>
              <a:off x="692175" y="1783775"/>
              <a:ext cx="61452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1" name="Google Shape;151;p14"/>
            <p:cNvCxnSpPr/>
            <p:nvPr/>
          </p:nvCxnSpPr>
          <p:spPr>
            <a:xfrm>
              <a:off x="692175" y="2006550"/>
              <a:ext cx="61452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2" name="Google Shape;152;p14"/>
            <p:cNvCxnSpPr/>
            <p:nvPr/>
          </p:nvCxnSpPr>
          <p:spPr>
            <a:xfrm>
              <a:off x="692175" y="2237000"/>
              <a:ext cx="6145200" cy="0"/>
            </a:xfrm>
            <a:prstGeom prst="straightConnector1">
              <a:avLst/>
            </a:prstGeom>
            <a:noFill/>
            <a:ln cap="flat" cmpd="sng" w="9525">
              <a:solidFill>
                <a:srgbClr val="03192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53" name="Google Shape;153;p14"/>
          <p:cNvSpPr txBox="1"/>
          <p:nvPr/>
        </p:nvSpPr>
        <p:spPr>
          <a:xfrm>
            <a:off x="4230801" y="8689550"/>
            <a:ext cx="2552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solidFill>
                  <a:srgbClr val="031926"/>
                </a:solidFill>
                <a:latin typeface="Quicksand SemiBold"/>
                <a:ea typeface="Quicksand SemiBold"/>
                <a:cs typeface="Quicksand SemiBold"/>
                <a:sym typeface="Quicksand SemiBold"/>
              </a:rPr>
              <a:t>Marketing Strategy</a:t>
            </a:r>
            <a:endParaRPr sz="1600">
              <a:solidFill>
                <a:srgbClr val="031926"/>
              </a:solidFill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  <p:cxnSp>
        <p:nvCxnSpPr>
          <p:cNvPr id="154" name="Google Shape;154;p14"/>
          <p:cNvCxnSpPr/>
          <p:nvPr/>
        </p:nvCxnSpPr>
        <p:spPr>
          <a:xfrm>
            <a:off x="4065081" y="9073920"/>
            <a:ext cx="2869800" cy="0"/>
          </a:xfrm>
          <a:prstGeom prst="straightConnector1">
            <a:avLst/>
          </a:prstGeom>
          <a:noFill/>
          <a:ln cap="flat" cmpd="sng" w="9525">
            <a:solidFill>
              <a:srgbClr val="03192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5" name="Google Shape;155;p14"/>
          <p:cNvCxnSpPr/>
          <p:nvPr/>
        </p:nvCxnSpPr>
        <p:spPr>
          <a:xfrm>
            <a:off x="4065081" y="9291139"/>
            <a:ext cx="2869800" cy="0"/>
          </a:xfrm>
          <a:prstGeom prst="straightConnector1">
            <a:avLst/>
          </a:prstGeom>
          <a:noFill/>
          <a:ln cap="flat" cmpd="sng" w="9525">
            <a:solidFill>
              <a:srgbClr val="03192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6" name="Google Shape;156;p14"/>
          <p:cNvCxnSpPr/>
          <p:nvPr/>
        </p:nvCxnSpPr>
        <p:spPr>
          <a:xfrm>
            <a:off x="4065081" y="9541108"/>
            <a:ext cx="2869800" cy="0"/>
          </a:xfrm>
          <a:prstGeom prst="straightConnector1">
            <a:avLst/>
          </a:prstGeom>
          <a:noFill/>
          <a:ln cap="flat" cmpd="sng" w="9525">
            <a:solidFill>
              <a:srgbClr val="03192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7" name="Google Shape;157;p14"/>
          <p:cNvCxnSpPr/>
          <p:nvPr/>
        </p:nvCxnSpPr>
        <p:spPr>
          <a:xfrm>
            <a:off x="4065081" y="9758152"/>
            <a:ext cx="2869800" cy="0"/>
          </a:xfrm>
          <a:prstGeom prst="straightConnector1">
            <a:avLst/>
          </a:prstGeom>
          <a:noFill/>
          <a:ln cap="flat" cmpd="sng" w="9525">
            <a:solidFill>
              <a:srgbClr val="03192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8" name="Google Shape;158;p14"/>
          <p:cNvCxnSpPr/>
          <p:nvPr/>
        </p:nvCxnSpPr>
        <p:spPr>
          <a:xfrm>
            <a:off x="4065081" y="10008295"/>
            <a:ext cx="2869800" cy="0"/>
          </a:xfrm>
          <a:prstGeom prst="straightConnector1">
            <a:avLst/>
          </a:prstGeom>
          <a:noFill/>
          <a:ln cap="flat" cmpd="sng" w="9525">
            <a:solidFill>
              <a:srgbClr val="03192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9" name="Google Shape;159;p14"/>
          <p:cNvSpPr/>
          <p:nvPr/>
        </p:nvSpPr>
        <p:spPr>
          <a:xfrm>
            <a:off x="5093425" y="613150"/>
            <a:ext cx="1926600" cy="3117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9050">
            <a:solidFill>
              <a:srgbClr val="03192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Quicksand SemiBold"/>
                <a:ea typeface="Quicksand SemiBold"/>
                <a:cs typeface="Quicksand SemiBold"/>
                <a:sym typeface="Quicksand SemiBold"/>
              </a:rPr>
              <a:t>Name</a:t>
            </a:r>
            <a:endParaRPr sz="1600"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