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</p:sldIdLst>
  <p:sldSz cy="5143500" cx="9144000"/>
  <p:notesSz cx="6858000" cy="9144000"/>
  <p:embeddedFontLst>
    <p:embeddedFont>
      <p:font typeface="Roboto"/>
      <p:regular r:id="rId36"/>
      <p:bold r:id="rId37"/>
      <p:italic r:id="rId38"/>
      <p:boldItalic r:id="rId39"/>
    </p:embeddedFont>
    <p:embeddedFont>
      <p:font typeface="Roboto Light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89">
          <p15:clr>
            <a:srgbClr val="747775"/>
          </p15:clr>
        </p15:guide>
        <p15:guide id="2" pos="5371">
          <p15:clr>
            <a:srgbClr val="747775"/>
          </p15:clr>
        </p15:guide>
        <p15:guide id="3" pos="3016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89"/>
        <p:guide pos="5371"/>
        <p:guide pos="301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Light-regular.fntdata"/><Relationship Id="rId20" Type="http://schemas.openxmlformats.org/officeDocument/2006/relationships/slide" Target="slides/slide15.xml"/><Relationship Id="rId42" Type="http://schemas.openxmlformats.org/officeDocument/2006/relationships/font" Target="fonts/RobotoLight-italic.fntdata"/><Relationship Id="rId41" Type="http://schemas.openxmlformats.org/officeDocument/2006/relationships/font" Target="fonts/RobotoLight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RobotoLight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Roboto-bold.fntdata"/><Relationship Id="rId14" Type="http://schemas.openxmlformats.org/officeDocument/2006/relationships/slide" Target="slides/slide9.xml"/><Relationship Id="rId36" Type="http://schemas.openxmlformats.org/officeDocument/2006/relationships/font" Target="fonts/Roboto-regular.fntdata"/><Relationship Id="rId17" Type="http://schemas.openxmlformats.org/officeDocument/2006/relationships/slide" Target="slides/slide12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1.xml"/><Relationship Id="rId38" Type="http://schemas.openxmlformats.org/officeDocument/2006/relationships/font" Target="fonts/Roboto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060a5bfab5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060a5bfab5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060a5bfab5_0_4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060a5bfab5_0_4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3060a5bfab5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3060a5bfab5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3060a5bfab5_0_5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3060a5bfab5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3060a5bfab5_0_6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3060a5bfab5_0_6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060a5bfab5_0_7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g3060a5bfab5_0_7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060a5bfab5_0_8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060a5bfab5_0_8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060a5bfab5_0_9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060a5bfab5_0_9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060a5bfab5_0_9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3060a5bfab5_0_9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060a5bfab5_0_10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3060a5bfab5_0_10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060a5bfab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060a5bfab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2d39b0955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2d39b0955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2d39b0955fd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2d39b0955fd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g2d39b0955fd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0" name="Google Shape;850;g2d39b0955fd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8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9" name="Google Shape;899;g2d39b0955fd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0" name="Google Shape;900;g2d39b0955fd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2d39b0955fd_0_2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2d39b0955fd_0_2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2d39b0955fd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6" name="Google Shape;976;g2d39b0955fd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0" name="Shape 10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Google Shape;1001;g2d39b0955fd_0_3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2" name="Google Shape;1002;g2d39b0955fd_0_3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g2d39b0955fd_0_4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7" name="Google Shape;1047;g2d39b0955fd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7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g2d39b0955fd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9" name="Google Shape;1079;g2d39b0955fd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8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3066e6127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3066e6127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060a5bfab5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060a5bfab5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g3066e61272e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1" name="Google Shape;1161;g3066e61272e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060a5bfab5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060a5bfab5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060a5bfab5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060a5bfab5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060a5bfab5_0_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060a5bfab5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3060a5bfab5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3060a5bfab5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060a5bfab5_0_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060a5bfab5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060a5bfab5_0_3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060a5bfab5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7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Relationship Id="rId4" Type="http://schemas.openxmlformats.org/officeDocument/2006/relationships/image" Target="../media/image21.png"/><Relationship Id="rId5" Type="http://schemas.openxmlformats.org/officeDocument/2006/relationships/image" Target="../media/image13.png"/><Relationship Id="rId6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5" Type="http://schemas.openxmlformats.org/officeDocument/2006/relationships/image" Target="../media/image29.png"/><Relationship Id="rId6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Relationship Id="rId4" Type="http://schemas.openxmlformats.org/officeDocument/2006/relationships/image" Target="../media/image28.png"/><Relationship Id="rId5" Type="http://schemas.openxmlformats.org/officeDocument/2006/relationships/image" Target="../media/image34.png"/><Relationship Id="rId6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41.png"/><Relationship Id="rId6" Type="http://schemas.openxmlformats.org/officeDocument/2006/relationships/image" Target="../media/image3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302550" y="0"/>
            <a:ext cx="8841450" cy="5143500"/>
            <a:chOff x="302550" y="0"/>
            <a:chExt cx="8841450" cy="5143500"/>
          </a:xfrm>
        </p:grpSpPr>
        <p:grpSp>
          <p:nvGrpSpPr>
            <p:cNvPr id="55" name="Google Shape;55;p13"/>
            <p:cNvGrpSpPr/>
            <p:nvPr/>
          </p:nvGrpSpPr>
          <p:grpSpPr>
            <a:xfrm>
              <a:off x="302550" y="0"/>
              <a:ext cx="8841450" cy="5143500"/>
              <a:chOff x="302550" y="0"/>
              <a:chExt cx="8841450" cy="5143500"/>
            </a:xfrm>
          </p:grpSpPr>
          <p:sp>
            <p:nvSpPr>
              <p:cNvPr id="56" name="Google Shape;56;p13"/>
              <p:cNvSpPr/>
              <p:nvPr/>
            </p:nvSpPr>
            <p:spPr>
              <a:xfrm>
                <a:off x="302550" y="274500"/>
                <a:ext cx="8538900" cy="4594500"/>
              </a:xfrm>
              <a:prstGeom prst="rect">
                <a:avLst/>
              </a:prstGeom>
              <a:noFill/>
              <a:ln cap="flat" cmpd="sng" w="28575">
                <a:solidFill>
                  <a:srgbClr val="C2C8C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13"/>
              <p:cNvSpPr/>
              <p:nvPr/>
            </p:nvSpPr>
            <p:spPr>
              <a:xfrm>
                <a:off x="6171000" y="0"/>
                <a:ext cx="2973000" cy="5143500"/>
              </a:xfrm>
              <a:prstGeom prst="rect">
                <a:avLst/>
              </a:prstGeom>
              <a:solidFill>
                <a:srgbClr val="C2C8C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13"/>
            <p:cNvGrpSpPr/>
            <p:nvPr/>
          </p:nvGrpSpPr>
          <p:grpSpPr>
            <a:xfrm>
              <a:off x="609450" y="4423575"/>
              <a:ext cx="1455684" cy="274200"/>
              <a:chOff x="609450" y="4423575"/>
              <a:chExt cx="1455684" cy="274200"/>
            </a:xfrm>
          </p:grpSpPr>
          <p:cxnSp>
            <p:nvCxnSpPr>
              <p:cNvPr id="59" name="Google Shape;59;p13"/>
              <p:cNvCxnSpPr/>
              <p:nvPr/>
            </p:nvCxnSpPr>
            <p:spPr>
              <a:xfrm flipH="1">
                <a:off x="609450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0" name="Google Shape;60;p13"/>
              <p:cNvCxnSpPr/>
              <p:nvPr/>
            </p:nvCxnSpPr>
            <p:spPr>
              <a:xfrm flipH="1">
                <a:off x="706292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1" name="Google Shape;61;p13"/>
              <p:cNvCxnSpPr/>
              <p:nvPr/>
            </p:nvCxnSpPr>
            <p:spPr>
              <a:xfrm flipH="1">
                <a:off x="803133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2" name="Google Shape;62;p13"/>
              <p:cNvCxnSpPr/>
              <p:nvPr/>
            </p:nvCxnSpPr>
            <p:spPr>
              <a:xfrm flipH="1">
                <a:off x="899975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3" name="Google Shape;63;p13"/>
              <p:cNvCxnSpPr/>
              <p:nvPr/>
            </p:nvCxnSpPr>
            <p:spPr>
              <a:xfrm flipH="1">
                <a:off x="996817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4" name="Google Shape;64;p13"/>
              <p:cNvCxnSpPr/>
              <p:nvPr/>
            </p:nvCxnSpPr>
            <p:spPr>
              <a:xfrm flipH="1">
                <a:off x="1093659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5" name="Google Shape;65;p13"/>
              <p:cNvCxnSpPr/>
              <p:nvPr/>
            </p:nvCxnSpPr>
            <p:spPr>
              <a:xfrm flipH="1">
                <a:off x="1190500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6" name="Google Shape;66;p13"/>
              <p:cNvCxnSpPr/>
              <p:nvPr/>
            </p:nvCxnSpPr>
            <p:spPr>
              <a:xfrm flipH="1">
                <a:off x="1287342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7" name="Google Shape;67;p13"/>
              <p:cNvCxnSpPr/>
              <p:nvPr/>
            </p:nvCxnSpPr>
            <p:spPr>
              <a:xfrm flipH="1">
                <a:off x="1384184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8" name="Google Shape;68;p13"/>
              <p:cNvCxnSpPr/>
              <p:nvPr/>
            </p:nvCxnSpPr>
            <p:spPr>
              <a:xfrm flipH="1">
                <a:off x="1481025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69" name="Google Shape;69;p13"/>
              <p:cNvCxnSpPr/>
              <p:nvPr/>
            </p:nvCxnSpPr>
            <p:spPr>
              <a:xfrm flipH="1">
                <a:off x="1577867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" name="Google Shape;70;p13"/>
              <p:cNvCxnSpPr/>
              <p:nvPr/>
            </p:nvCxnSpPr>
            <p:spPr>
              <a:xfrm flipH="1">
                <a:off x="1674709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" name="Google Shape;71;p13"/>
              <p:cNvCxnSpPr/>
              <p:nvPr/>
            </p:nvCxnSpPr>
            <p:spPr>
              <a:xfrm flipH="1">
                <a:off x="1771551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2" name="Google Shape;72;p13"/>
              <p:cNvCxnSpPr/>
              <p:nvPr/>
            </p:nvCxnSpPr>
            <p:spPr>
              <a:xfrm flipH="1">
                <a:off x="1868392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3" name="Google Shape;73;p13"/>
              <p:cNvCxnSpPr/>
              <p:nvPr/>
            </p:nvCxnSpPr>
            <p:spPr>
              <a:xfrm flipH="1">
                <a:off x="1965234" y="4423575"/>
                <a:ext cx="99900" cy="2742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74" name="Google Shape;74;p13"/>
          <p:cNvGrpSpPr/>
          <p:nvPr/>
        </p:nvGrpSpPr>
        <p:grpSpPr>
          <a:xfrm>
            <a:off x="4564225" y="447975"/>
            <a:ext cx="2990550" cy="4078024"/>
            <a:chOff x="4564225" y="447975"/>
            <a:chExt cx="2990550" cy="4078024"/>
          </a:xfrm>
        </p:grpSpPr>
        <p:pic>
          <p:nvPicPr>
            <p:cNvPr id="75" name="Google Shape;75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743725" y="627375"/>
              <a:ext cx="2811050" cy="3898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76" name="Google Shape;76;p13"/>
            <p:cNvGrpSpPr/>
            <p:nvPr/>
          </p:nvGrpSpPr>
          <p:grpSpPr>
            <a:xfrm>
              <a:off x="4564225" y="447975"/>
              <a:ext cx="625800" cy="615600"/>
              <a:chOff x="4564225" y="447975"/>
              <a:chExt cx="625800" cy="615600"/>
            </a:xfrm>
          </p:grpSpPr>
          <p:sp>
            <p:nvSpPr>
              <p:cNvPr id="77" name="Google Shape;77;p13"/>
              <p:cNvSpPr/>
              <p:nvPr/>
            </p:nvSpPr>
            <p:spPr>
              <a:xfrm>
                <a:off x="4564225" y="447975"/>
                <a:ext cx="179400" cy="61560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13"/>
              <p:cNvSpPr/>
              <p:nvPr/>
            </p:nvSpPr>
            <p:spPr>
              <a:xfrm rot="5400000">
                <a:off x="4787425" y="224775"/>
                <a:ext cx="179400" cy="62580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79" name="Google Shape;79;p13"/>
          <p:cNvGrpSpPr/>
          <p:nvPr/>
        </p:nvGrpSpPr>
        <p:grpSpPr>
          <a:xfrm>
            <a:off x="7365027" y="626175"/>
            <a:ext cx="1678251" cy="4336551"/>
            <a:chOff x="7365027" y="626175"/>
            <a:chExt cx="1678251" cy="4336551"/>
          </a:xfrm>
        </p:grpSpPr>
        <p:grpSp>
          <p:nvGrpSpPr>
            <p:cNvPr id="80" name="Google Shape;80;p13"/>
            <p:cNvGrpSpPr/>
            <p:nvPr/>
          </p:nvGrpSpPr>
          <p:grpSpPr>
            <a:xfrm>
              <a:off x="8422925" y="626175"/>
              <a:ext cx="88800" cy="447575"/>
              <a:chOff x="8422925" y="626175"/>
              <a:chExt cx="88800" cy="447575"/>
            </a:xfrm>
          </p:grpSpPr>
          <p:sp>
            <p:nvSpPr>
              <p:cNvPr id="81" name="Google Shape;81;p13"/>
              <p:cNvSpPr/>
              <p:nvPr/>
            </p:nvSpPr>
            <p:spPr>
              <a:xfrm>
                <a:off x="8422925" y="626175"/>
                <a:ext cx="88800" cy="88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" name="Google Shape;82;p13"/>
              <p:cNvSpPr/>
              <p:nvPr/>
            </p:nvSpPr>
            <p:spPr>
              <a:xfrm>
                <a:off x="8422925" y="805563"/>
                <a:ext cx="88800" cy="88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" name="Google Shape;83;p13"/>
              <p:cNvSpPr/>
              <p:nvPr/>
            </p:nvSpPr>
            <p:spPr>
              <a:xfrm>
                <a:off x="8422925" y="984950"/>
                <a:ext cx="88800" cy="888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pic>
          <p:nvPicPr>
            <p:cNvPr id="84" name="Google Shape;84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365027" y="1609900"/>
              <a:ext cx="1678251" cy="3352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5" name="Google Shape;85;p13"/>
          <p:cNvGrpSpPr/>
          <p:nvPr/>
        </p:nvGrpSpPr>
        <p:grpSpPr>
          <a:xfrm>
            <a:off x="583897" y="1325251"/>
            <a:ext cx="5509778" cy="1904843"/>
            <a:chOff x="583897" y="1325251"/>
            <a:chExt cx="5509778" cy="1904843"/>
          </a:xfrm>
        </p:grpSpPr>
        <p:cxnSp>
          <p:nvCxnSpPr>
            <p:cNvPr id="86" name="Google Shape;86;p13"/>
            <p:cNvCxnSpPr/>
            <p:nvPr/>
          </p:nvCxnSpPr>
          <p:spPr>
            <a:xfrm>
              <a:off x="624975" y="2910414"/>
              <a:ext cx="5468700" cy="0"/>
            </a:xfrm>
            <a:prstGeom prst="straightConnector1">
              <a:avLst/>
            </a:prstGeom>
            <a:noFill/>
            <a:ln cap="flat" cmpd="sng" w="28575">
              <a:solidFill>
                <a:srgbClr val="FDB8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7" name="Google Shape;87;p13"/>
            <p:cNvGrpSpPr/>
            <p:nvPr/>
          </p:nvGrpSpPr>
          <p:grpSpPr>
            <a:xfrm>
              <a:off x="583897" y="1325251"/>
              <a:ext cx="3719700" cy="1625988"/>
              <a:chOff x="583897" y="1325251"/>
              <a:chExt cx="3719700" cy="1625988"/>
            </a:xfrm>
          </p:grpSpPr>
          <p:sp>
            <p:nvSpPr>
              <p:cNvPr id="88" name="Google Shape;88;p13"/>
              <p:cNvSpPr txBox="1"/>
              <p:nvPr/>
            </p:nvSpPr>
            <p:spPr>
              <a:xfrm>
                <a:off x="583897" y="1325251"/>
                <a:ext cx="37197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48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BUSINESS</a:t>
                </a:r>
                <a:endParaRPr b="1" sz="48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9" name="Google Shape;89;p13"/>
              <p:cNvSpPr txBox="1"/>
              <p:nvPr/>
            </p:nvSpPr>
            <p:spPr>
              <a:xfrm>
                <a:off x="583897" y="1889238"/>
                <a:ext cx="3719700" cy="1062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69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PLAN</a:t>
                </a:r>
                <a:endParaRPr b="1" sz="69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90" name="Google Shape;90;p13"/>
            <p:cNvSpPr txBox="1"/>
            <p:nvPr/>
          </p:nvSpPr>
          <p:spPr>
            <a:xfrm>
              <a:off x="605747" y="3045294"/>
              <a:ext cx="40236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231F2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This is where your incredible presentation begins</a:t>
              </a:r>
              <a:endParaRPr sz="1200">
                <a:solidFill>
                  <a:srgbClr val="231F2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2"/>
          <p:cNvSpPr txBox="1"/>
          <p:nvPr/>
        </p:nvSpPr>
        <p:spPr>
          <a:xfrm>
            <a:off x="617126" y="506502"/>
            <a:ext cx="3999300" cy="115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WHO ARE YOUR </a:t>
            </a:r>
            <a:endParaRPr b="1" sz="35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CUSTOMERS?</a:t>
            </a:r>
            <a:endParaRPr b="1" sz="35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09" name="Google Shape;409;p22"/>
          <p:cNvSpPr/>
          <p:nvPr/>
        </p:nvSpPr>
        <p:spPr>
          <a:xfrm>
            <a:off x="5638500" y="-100"/>
            <a:ext cx="3505500" cy="5143500"/>
          </a:xfrm>
          <a:prstGeom prst="rect">
            <a:avLst/>
          </a:prstGeom>
          <a:solidFill>
            <a:srgbClr val="FFCB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0" name="Google Shape;410;p22"/>
          <p:cNvGrpSpPr/>
          <p:nvPr/>
        </p:nvGrpSpPr>
        <p:grpSpPr>
          <a:xfrm>
            <a:off x="5113759" y="300836"/>
            <a:ext cx="1248548" cy="315438"/>
            <a:chOff x="2803250" y="331275"/>
            <a:chExt cx="1205163" cy="282600"/>
          </a:xfrm>
        </p:grpSpPr>
        <p:cxnSp>
          <p:nvCxnSpPr>
            <p:cNvPr id="411" name="Google Shape;411;p22"/>
            <p:cNvCxnSpPr/>
            <p:nvPr/>
          </p:nvCxnSpPr>
          <p:spPr>
            <a:xfrm flipH="1">
              <a:off x="280325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2" name="Google Shape;412;p22"/>
            <p:cNvCxnSpPr/>
            <p:nvPr/>
          </p:nvCxnSpPr>
          <p:spPr>
            <a:xfrm flipH="1">
              <a:off x="28841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3" name="Google Shape;413;p22"/>
            <p:cNvCxnSpPr/>
            <p:nvPr/>
          </p:nvCxnSpPr>
          <p:spPr>
            <a:xfrm flipH="1">
              <a:off x="296495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4" name="Google Shape;414;p22"/>
            <p:cNvCxnSpPr/>
            <p:nvPr/>
          </p:nvCxnSpPr>
          <p:spPr>
            <a:xfrm flipH="1">
              <a:off x="30458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5" name="Google Shape;415;p22"/>
            <p:cNvCxnSpPr/>
            <p:nvPr/>
          </p:nvCxnSpPr>
          <p:spPr>
            <a:xfrm flipH="1">
              <a:off x="312666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6" name="Google Shape;416;p22"/>
            <p:cNvCxnSpPr/>
            <p:nvPr/>
          </p:nvCxnSpPr>
          <p:spPr>
            <a:xfrm flipH="1">
              <a:off x="3207522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7" name="Google Shape;417;p22"/>
            <p:cNvCxnSpPr/>
            <p:nvPr/>
          </p:nvCxnSpPr>
          <p:spPr>
            <a:xfrm flipH="1">
              <a:off x="3288377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8" name="Google Shape;418;p22"/>
            <p:cNvCxnSpPr/>
            <p:nvPr/>
          </p:nvCxnSpPr>
          <p:spPr>
            <a:xfrm flipH="1">
              <a:off x="3369231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19" name="Google Shape;419;p22"/>
            <p:cNvCxnSpPr/>
            <p:nvPr/>
          </p:nvCxnSpPr>
          <p:spPr>
            <a:xfrm flipH="1">
              <a:off x="3450086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0" name="Google Shape;420;p22"/>
            <p:cNvCxnSpPr/>
            <p:nvPr/>
          </p:nvCxnSpPr>
          <p:spPr>
            <a:xfrm flipH="1">
              <a:off x="353094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1" name="Google Shape;421;p22"/>
            <p:cNvCxnSpPr/>
            <p:nvPr/>
          </p:nvCxnSpPr>
          <p:spPr>
            <a:xfrm flipH="1">
              <a:off x="3611795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2" name="Google Shape;422;p22"/>
            <p:cNvCxnSpPr/>
            <p:nvPr/>
          </p:nvCxnSpPr>
          <p:spPr>
            <a:xfrm flipH="1">
              <a:off x="369264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3" name="Google Shape;423;p22"/>
            <p:cNvCxnSpPr/>
            <p:nvPr/>
          </p:nvCxnSpPr>
          <p:spPr>
            <a:xfrm flipH="1">
              <a:off x="37735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4" name="Google Shape;424;p22"/>
            <p:cNvCxnSpPr/>
            <p:nvPr/>
          </p:nvCxnSpPr>
          <p:spPr>
            <a:xfrm flipH="1">
              <a:off x="385435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5" name="Google Shape;425;p22"/>
            <p:cNvCxnSpPr/>
            <p:nvPr/>
          </p:nvCxnSpPr>
          <p:spPr>
            <a:xfrm flipH="1">
              <a:off x="39352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426" name="Google Shape;426;p22"/>
          <p:cNvGrpSpPr/>
          <p:nvPr/>
        </p:nvGrpSpPr>
        <p:grpSpPr>
          <a:xfrm>
            <a:off x="617125" y="1760963"/>
            <a:ext cx="8079427" cy="3382537"/>
            <a:chOff x="617125" y="1760963"/>
            <a:chExt cx="8079427" cy="3382537"/>
          </a:xfrm>
        </p:grpSpPr>
        <p:pic>
          <p:nvPicPr>
            <p:cNvPr id="427" name="Google Shape;427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17125" y="1939275"/>
              <a:ext cx="7906376" cy="32042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8" name="Google Shape;428;p22"/>
            <p:cNvGrpSpPr/>
            <p:nvPr/>
          </p:nvGrpSpPr>
          <p:grpSpPr>
            <a:xfrm flipH="1">
              <a:off x="8070752" y="1760963"/>
              <a:ext cx="625800" cy="615600"/>
              <a:chOff x="4564225" y="447975"/>
              <a:chExt cx="625800" cy="615600"/>
            </a:xfrm>
          </p:grpSpPr>
          <p:sp>
            <p:nvSpPr>
              <p:cNvPr id="429" name="Google Shape;429;p22"/>
              <p:cNvSpPr/>
              <p:nvPr/>
            </p:nvSpPr>
            <p:spPr>
              <a:xfrm>
                <a:off x="4564225" y="447975"/>
                <a:ext cx="179400" cy="61560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0" name="Google Shape;430;p22"/>
              <p:cNvSpPr/>
              <p:nvPr/>
            </p:nvSpPr>
            <p:spPr>
              <a:xfrm rot="5400000">
                <a:off x="4787425" y="224775"/>
                <a:ext cx="179400" cy="62580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3"/>
          <p:cNvSpPr/>
          <p:nvPr/>
        </p:nvSpPr>
        <p:spPr>
          <a:xfrm>
            <a:off x="617125" y="4832300"/>
            <a:ext cx="7909800" cy="311100"/>
          </a:xfrm>
          <a:prstGeom prst="rect">
            <a:avLst/>
          </a:prstGeom>
          <a:solidFill>
            <a:srgbClr val="D6DD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6" name="Google Shape;436;p23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437" name="Google Shape;437;p23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23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MARKET ANALYSIS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39" name="Google Shape;439;p23"/>
          <p:cNvGrpSpPr/>
          <p:nvPr/>
        </p:nvGrpSpPr>
        <p:grpSpPr>
          <a:xfrm>
            <a:off x="613122" y="1731000"/>
            <a:ext cx="7913970" cy="2433975"/>
            <a:chOff x="613122" y="1731000"/>
            <a:chExt cx="7913970" cy="2433975"/>
          </a:xfrm>
        </p:grpSpPr>
        <p:grpSp>
          <p:nvGrpSpPr>
            <p:cNvPr id="440" name="Google Shape;440;p23"/>
            <p:cNvGrpSpPr/>
            <p:nvPr/>
          </p:nvGrpSpPr>
          <p:grpSpPr>
            <a:xfrm>
              <a:off x="613122" y="1731000"/>
              <a:ext cx="1659900" cy="2433975"/>
              <a:chOff x="670460" y="1731000"/>
              <a:chExt cx="1659900" cy="2433975"/>
            </a:xfrm>
          </p:grpSpPr>
          <p:sp>
            <p:nvSpPr>
              <p:cNvPr id="441" name="Google Shape;441;p23"/>
              <p:cNvSpPr txBox="1"/>
              <p:nvPr/>
            </p:nvSpPr>
            <p:spPr>
              <a:xfrm>
                <a:off x="849750" y="1731000"/>
                <a:ext cx="1301400" cy="7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5100">
                    <a:solidFill>
                      <a:srgbClr val="94A28E"/>
                    </a:solidFill>
                    <a:latin typeface="Roboto"/>
                    <a:ea typeface="Roboto"/>
                    <a:cs typeface="Roboto"/>
                    <a:sym typeface="Roboto"/>
                  </a:rPr>
                  <a:t>15%</a:t>
                </a:r>
                <a:endParaRPr b="1" sz="5100">
                  <a:solidFill>
                    <a:srgbClr val="94A28E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42" name="Google Shape;442;p23"/>
              <p:cNvSpPr txBox="1"/>
              <p:nvPr/>
            </p:nvSpPr>
            <p:spPr>
              <a:xfrm>
                <a:off x="849750" y="2690400"/>
                <a:ext cx="1301400" cy="76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25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Key </a:t>
                </a:r>
                <a:endParaRPr b="1" sz="25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5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Needs 1</a:t>
                </a:r>
                <a:endParaRPr b="1" sz="25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43" name="Google Shape;443;p23"/>
              <p:cNvSpPr txBox="1"/>
              <p:nvPr/>
            </p:nvSpPr>
            <p:spPr>
              <a:xfrm>
                <a:off x="670460" y="3606375"/>
                <a:ext cx="1659900" cy="5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Identify relevant market trends and how they influence your business.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44" name="Google Shape;444;p23"/>
            <p:cNvGrpSpPr/>
            <p:nvPr/>
          </p:nvGrpSpPr>
          <p:grpSpPr>
            <a:xfrm>
              <a:off x="2690312" y="1731000"/>
              <a:ext cx="1651200" cy="2433975"/>
              <a:chOff x="674899" y="1731000"/>
              <a:chExt cx="1651200" cy="2433975"/>
            </a:xfrm>
          </p:grpSpPr>
          <p:sp>
            <p:nvSpPr>
              <p:cNvPr id="445" name="Google Shape;445;p23"/>
              <p:cNvSpPr txBox="1"/>
              <p:nvPr/>
            </p:nvSpPr>
            <p:spPr>
              <a:xfrm>
                <a:off x="849750" y="1731000"/>
                <a:ext cx="1301400" cy="7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5100">
                    <a:solidFill>
                      <a:srgbClr val="DF894D"/>
                    </a:solidFill>
                    <a:latin typeface="Roboto"/>
                    <a:ea typeface="Roboto"/>
                    <a:cs typeface="Roboto"/>
                    <a:sym typeface="Roboto"/>
                  </a:rPr>
                  <a:t>3</a:t>
                </a:r>
                <a:r>
                  <a:rPr b="1" lang="ru" sz="5100">
                    <a:solidFill>
                      <a:srgbClr val="DF894D"/>
                    </a:solidFill>
                    <a:latin typeface="Roboto"/>
                    <a:ea typeface="Roboto"/>
                    <a:cs typeface="Roboto"/>
                    <a:sym typeface="Roboto"/>
                  </a:rPr>
                  <a:t>5%</a:t>
                </a:r>
                <a:endParaRPr b="1" sz="5100">
                  <a:solidFill>
                    <a:srgbClr val="DF894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46" name="Google Shape;446;p23"/>
              <p:cNvSpPr txBox="1"/>
              <p:nvPr/>
            </p:nvSpPr>
            <p:spPr>
              <a:xfrm>
                <a:off x="849750" y="2690400"/>
                <a:ext cx="1301400" cy="76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5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Key </a:t>
                </a:r>
                <a:endParaRPr b="1" sz="25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5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Needs 2</a:t>
                </a:r>
                <a:endParaRPr b="1" sz="25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47" name="Google Shape;447;p23"/>
              <p:cNvSpPr txBox="1"/>
              <p:nvPr/>
            </p:nvSpPr>
            <p:spPr>
              <a:xfrm>
                <a:off x="674899" y="3606375"/>
                <a:ext cx="1651200" cy="5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Identify relevant market trends and how they influence your business.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48" name="Google Shape;448;p23"/>
            <p:cNvGrpSpPr/>
            <p:nvPr/>
          </p:nvGrpSpPr>
          <p:grpSpPr>
            <a:xfrm>
              <a:off x="4758802" y="1731000"/>
              <a:ext cx="1661100" cy="2433975"/>
              <a:chOff x="669887" y="1731000"/>
              <a:chExt cx="1661100" cy="2433975"/>
            </a:xfrm>
          </p:grpSpPr>
          <p:sp>
            <p:nvSpPr>
              <p:cNvPr id="449" name="Google Shape;449;p23"/>
              <p:cNvSpPr txBox="1"/>
              <p:nvPr/>
            </p:nvSpPr>
            <p:spPr>
              <a:xfrm>
                <a:off x="849750" y="1731000"/>
                <a:ext cx="1301400" cy="7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5100">
                    <a:solidFill>
                      <a:srgbClr val="FEBD38"/>
                    </a:solidFill>
                    <a:latin typeface="Roboto"/>
                    <a:ea typeface="Roboto"/>
                    <a:cs typeface="Roboto"/>
                    <a:sym typeface="Roboto"/>
                  </a:rPr>
                  <a:t>2</a:t>
                </a:r>
                <a:r>
                  <a:rPr b="1" lang="ru" sz="5100">
                    <a:solidFill>
                      <a:srgbClr val="FEBD38"/>
                    </a:solidFill>
                    <a:latin typeface="Roboto"/>
                    <a:ea typeface="Roboto"/>
                    <a:cs typeface="Roboto"/>
                    <a:sym typeface="Roboto"/>
                  </a:rPr>
                  <a:t>5%</a:t>
                </a:r>
                <a:endParaRPr b="1" sz="5100">
                  <a:solidFill>
                    <a:srgbClr val="FEBD3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50" name="Google Shape;450;p23"/>
              <p:cNvSpPr txBox="1"/>
              <p:nvPr/>
            </p:nvSpPr>
            <p:spPr>
              <a:xfrm>
                <a:off x="849750" y="2690400"/>
                <a:ext cx="1301400" cy="76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5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Key </a:t>
                </a:r>
                <a:endParaRPr b="1" sz="25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5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Needs 3</a:t>
                </a:r>
                <a:endParaRPr b="1" sz="25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51" name="Google Shape;451;p23"/>
              <p:cNvSpPr txBox="1"/>
              <p:nvPr/>
            </p:nvSpPr>
            <p:spPr>
              <a:xfrm>
                <a:off x="669887" y="3606375"/>
                <a:ext cx="1661100" cy="5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Identify relevant market trends and how they influence your business.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52" name="Google Shape;452;p23"/>
            <p:cNvGrpSpPr/>
            <p:nvPr/>
          </p:nvGrpSpPr>
          <p:grpSpPr>
            <a:xfrm>
              <a:off x="6837192" y="1731000"/>
              <a:ext cx="1689900" cy="2433975"/>
              <a:chOff x="655475" y="1731000"/>
              <a:chExt cx="1689900" cy="2433975"/>
            </a:xfrm>
          </p:grpSpPr>
          <p:sp>
            <p:nvSpPr>
              <p:cNvPr id="453" name="Google Shape;453;p23"/>
              <p:cNvSpPr txBox="1"/>
              <p:nvPr/>
            </p:nvSpPr>
            <p:spPr>
              <a:xfrm>
                <a:off x="849750" y="1731000"/>
                <a:ext cx="1301400" cy="785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5100">
                    <a:solidFill>
                      <a:srgbClr val="636F61"/>
                    </a:solidFill>
                    <a:latin typeface="Roboto"/>
                    <a:ea typeface="Roboto"/>
                    <a:cs typeface="Roboto"/>
                    <a:sym typeface="Roboto"/>
                  </a:rPr>
                  <a:t>2</a:t>
                </a:r>
                <a:r>
                  <a:rPr b="1" lang="ru" sz="5100">
                    <a:solidFill>
                      <a:srgbClr val="636F61"/>
                    </a:solidFill>
                    <a:latin typeface="Roboto"/>
                    <a:ea typeface="Roboto"/>
                    <a:cs typeface="Roboto"/>
                    <a:sym typeface="Roboto"/>
                  </a:rPr>
                  <a:t>5%</a:t>
                </a:r>
                <a:endParaRPr b="1" sz="5100">
                  <a:solidFill>
                    <a:srgbClr val="636F6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54" name="Google Shape;454;p23"/>
              <p:cNvSpPr txBox="1"/>
              <p:nvPr/>
            </p:nvSpPr>
            <p:spPr>
              <a:xfrm>
                <a:off x="849750" y="2690400"/>
                <a:ext cx="1301400" cy="769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5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Key </a:t>
                </a:r>
                <a:endParaRPr b="1" sz="25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5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Needs 4</a:t>
                </a:r>
                <a:endParaRPr b="1" sz="25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55" name="Google Shape;455;p23"/>
              <p:cNvSpPr txBox="1"/>
              <p:nvPr/>
            </p:nvSpPr>
            <p:spPr>
              <a:xfrm>
                <a:off x="655475" y="3606375"/>
                <a:ext cx="1689900" cy="5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Identify relevant market trends and how they influence your business.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0" name="Google Shape;460;p24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461" name="Google Shape;461;p24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24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CUSTOMER PERSONA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463" name="Google Shape;463;p24"/>
          <p:cNvSpPr/>
          <p:nvPr/>
        </p:nvSpPr>
        <p:spPr>
          <a:xfrm>
            <a:off x="617125" y="4832300"/>
            <a:ext cx="7909800" cy="311100"/>
          </a:xfrm>
          <a:prstGeom prst="rect">
            <a:avLst/>
          </a:prstGeom>
          <a:solidFill>
            <a:srgbClr val="D6DD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6869" y="1096050"/>
            <a:ext cx="1675450" cy="34865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5" name="Google Shape;465;p24"/>
          <p:cNvGrpSpPr/>
          <p:nvPr/>
        </p:nvGrpSpPr>
        <p:grpSpPr>
          <a:xfrm>
            <a:off x="603321" y="1598795"/>
            <a:ext cx="6047355" cy="2447264"/>
            <a:chOff x="603321" y="1598795"/>
            <a:chExt cx="6047355" cy="2447264"/>
          </a:xfrm>
        </p:grpSpPr>
        <p:grpSp>
          <p:nvGrpSpPr>
            <p:cNvPr id="466" name="Google Shape;466;p24"/>
            <p:cNvGrpSpPr/>
            <p:nvPr/>
          </p:nvGrpSpPr>
          <p:grpSpPr>
            <a:xfrm>
              <a:off x="603321" y="1598795"/>
              <a:ext cx="1659900" cy="761689"/>
              <a:chOff x="660659" y="2871945"/>
              <a:chExt cx="1659900" cy="761689"/>
            </a:xfrm>
          </p:grpSpPr>
          <p:sp>
            <p:nvSpPr>
              <p:cNvPr id="467" name="Google Shape;467;p24"/>
              <p:cNvSpPr txBox="1"/>
              <p:nvPr/>
            </p:nvSpPr>
            <p:spPr>
              <a:xfrm>
                <a:off x="660659" y="2871945"/>
                <a:ext cx="16599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Demographics</a:t>
                </a:r>
                <a:endParaRPr b="1" sz="18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68" name="Google Shape;468;p24"/>
              <p:cNvSpPr txBox="1"/>
              <p:nvPr/>
            </p:nvSpPr>
            <p:spPr>
              <a:xfrm>
                <a:off x="670464" y="3269734"/>
                <a:ext cx="16500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Age, gender, location, education level, income.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69" name="Google Shape;469;p24"/>
            <p:cNvGrpSpPr/>
            <p:nvPr/>
          </p:nvGrpSpPr>
          <p:grpSpPr>
            <a:xfrm>
              <a:off x="2609096" y="1598795"/>
              <a:ext cx="1659900" cy="956389"/>
              <a:chOff x="660659" y="2871945"/>
              <a:chExt cx="1659900" cy="956389"/>
            </a:xfrm>
          </p:grpSpPr>
          <p:sp>
            <p:nvSpPr>
              <p:cNvPr id="470" name="Google Shape;470;p24"/>
              <p:cNvSpPr txBox="1"/>
              <p:nvPr/>
            </p:nvSpPr>
            <p:spPr>
              <a:xfrm>
                <a:off x="660659" y="2871945"/>
                <a:ext cx="16599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Occupation</a:t>
                </a:r>
                <a:endParaRPr b="1" sz="18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71" name="Google Shape;471;p24"/>
              <p:cNvSpPr txBox="1"/>
              <p:nvPr/>
            </p:nvSpPr>
            <p:spPr>
              <a:xfrm>
                <a:off x="670464" y="3269734"/>
                <a:ext cx="1650000" cy="5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Job role and industry, e.g., Marketing Manager in Tech.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72" name="Google Shape;472;p24"/>
            <p:cNvGrpSpPr/>
            <p:nvPr/>
          </p:nvGrpSpPr>
          <p:grpSpPr>
            <a:xfrm>
              <a:off x="4614871" y="1598795"/>
              <a:ext cx="1659900" cy="761689"/>
              <a:chOff x="660659" y="2871945"/>
              <a:chExt cx="1659900" cy="761689"/>
            </a:xfrm>
          </p:grpSpPr>
          <p:sp>
            <p:nvSpPr>
              <p:cNvPr id="473" name="Google Shape;473;p24"/>
              <p:cNvSpPr txBox="1"/>
              <p:nvPr/>
            </p:nvSpPr>
            <p:spPr>
              <a:xfrm>
                <a:off x="660659" y="2871945"/>
                <a:ext cx="16599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Pain Points</a:t>
                </a:r>
                <a:endParaRPr b="1" sz="18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74" name="Google Shape;474;p24"/>
              <p:cNvSpPr txBox="1"/>
              <p:nvPr/>
            </p:nvSpPr>
            <p:spPr>
              <a:xfrm>
                <a:off x="670464" y="3269734"/>
                <a:ext cx="16500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Challenges or frustrations faced by the persona.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75" name="Google Shape;475;p24"/>
            <p:cNvGrpSpPr/>
            <p:nvPr/>
          </p:nvGrpSpPr>
          <p:grpSpPr>
            <a:xfrm>
              <a:off x="603321" y="3089670"/>
              <a:ext cx="1659900" cy="956389"/>
              <a:chOff x="660659" y="2871945"/>
              <a:chExt cx="1659900" cy="956389"/>
            </a:xfrm>
          </p:grpSpPr>
          <p:sp>
            <p:nvSpPr>
              <p:cNvPr id="476" name="Google Shape;476;p24"/>
              <p:cNvSpPr txBox="1"/>
              <p:nvPr/>
            </p:nvSpPr>
            <p:spPr>
              <a:xfrm>
                <a:off x="660659" y="2871945"/>
                <a:ext cx="16599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E8823D"/>
                    </a:solidFill>
                    <a:latin typeface="Roboto"/>
                    <a:ea typeface="Roboto"/>
                    <a:cs typeface="Roboto"/>
                    <a:sym typeface="Roboto"/>
                  </a:rPr>
                  <a:t>Goals &amp; Needs</a:t>
                </a:r>
                <a:endParaRPr b="1" sz="1800">
                  <a:solidFill>
                    <a:srgbClr val="E8823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77" name="Google Shape;477;p24"/>
              <p:cNvSpPr txBox="1"/>
              <p:nvPr/>
            </p:nvSpPr>
            <p:spPr>
              <a:xfrm>
                <a:off x="670464" y="3269734"/>
                <a:ext cx="1650000" cy="5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What the persona aims to achieve and their primary needs.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78" name="Google Shape;478;p24"/>
            <p:cNvGrpSpPr/>
            <p:nvPr/>
          </p:nvGrpSpPr>
          <p:grpSpPr>
            <a:xfrm>
              <a:off x="2609096" y="3089670"/>
              <a:ext cx="1659900" cy="956389"/>
              <a:chOff x="660659" y="2871945"/>
              <a:chExt cx="1659900" cy="956389"/>
            </a:xfrm>
          </p:grpSpPr>
          <p:sp>
            <p:nvSpPr>
              <p:cNvPr id="479" name="Google Shape;479;p24"/>
              <p:cNvSpPr txBox="1"/>
              <p:nvPr/>
            </p:nvSpPr>
            <p:spPr>
              <a:xfrm>
                <a:off x="660659" y="2871945"/>
                <a:ext cx="16599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E8823D"/>
                    </a:solidFill>
                    <a:latin typeface="Roboto"/>
                    <a:ea typeface="Roboto"/>
                    <a:cs typeface="Roboto"/>
                    <a:sym typeface="Roboto"/>
                  </a:rPr>
                  <a:t>Motivations</a:t>
                </a:r>
                <a:endParaRPr b="1" sz="1800">
                  <a:solidFill>
                    <a:srgbClr val="E8823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80" name="Google Shape;480;p24"/>
              <p:cNvSpPr txBox="1"/>
              <p:nvPr/>
            </p:nvSpPr>
            <p:spPr>
              <a:xfrm>
                <a:off x="670464" y="3269734"/>
                <a:ext cx="1650000" cy="5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Factors that drive the persona to make decisions.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481" name="Google Shape;481;p24"/>
            <p:cNvGrpSpPr/>
            <p:nvPr/>
          </p:nvGrpSpPr>
          <p:grpSpPr>
            <a:xfrm>
              <a:off x="4614876" y="3089675"/>
              <a:ext cx="2035800" cy="956384"/>
              <a:chOff x="660665" y="2871950"/>
              <a:chExt cx="2035800" cy="956384"/>
            </a:xfrm>
          </p:grpSpPr>
          <p:sp>
            <p:nvSpPr>
              <p:cNvPr id="482" name="Google Shape;482;p24"/>
              <p:cNvSpPr txBox="1"/>
              <p:nvPr/>
            </p:nvSpPr>
            <p:spPr>
              <a:xfrm>
                <a:off x="660665" y="2871950"/>
                <a:ext cx="20358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E8823D"/>
                    </a:solidFill>
                    <a:latin typeface="Roboto"/>
                    <a:ea typeface="Roboto"/>
                    <a:cs typeface="Roboto"/>
                    <a:sym typeface="Roboto"/>
                  </a:rPr>
                  <a:t>Preferred Channels</a:t>
                </a:r>
                <a:endParaRPr b="1" sz="1800">
                  <a:solidFill>
                    <a:srgbClr val="E8823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83" name="Google Shape;483;p24"/>
              <p:cNvSpPr txBox="1"/>
              <p:nvPr/>
            </p:nvSpPr>
            <p:spPr>
              <a:xfrm>
                <a:off x="670464" y="3269734"/>
                <a:ext cx="1650000" cy="558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How they prefer to receive information (e.g., social media, email).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25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489" name="Google Shape;489;p25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5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INDUSTRY ANALYSIS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491" name="Google Shape;491;p25"/>
          <p:cNvGrpSpPr/>
          <p:nvPr/>
        </p:nvGrpSpPr>
        <p:grpSpPr>
          <a:xfrm>
            <a:off x="7318459" y="602721"/>
            <a:ext cx="1208416" cy="303738"/>
            <a:chOff x="2803250" y="331275"/>
            <a:chExt cx="1205163" cy="282600"/>
          </a:xfrm>
        </p:grpSpPr>
        <p:cxnSp>
          <p:nvCxnSpPr>
            <p:cNvPr id="492" name="Google Shape;492;p25"/>
            <p:cNvCxnSpPr/>
            <p:nvPr/>
          </p:nvCxnSpPr>
          <p:spPr>
            <a:xfrm flipH="1">
              <a:off x="280325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3" name="Google Shape;493;p25"/>
            <p:cNvCxnSpPr/>
            <p:nvPr/>
          </p:nvCxnSpPr>
          <p:spPr>
            <a:xfrm flipH="1">
              <a:off x="28841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4" name="Google Shape;494;p25"/>
            <p:cNvCxnSpPr/>
            <p:nvPr/>
          </p:nvCxnSpPr>
          <p:spPr>
            <a:xfrm flipH="1">
              <a:off x="296495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5" name="Google Shape;495;p25"/>
            <p:cNvCxnSpPr/>
            <p:nvPr/>
          </p:nvCxnSpPr>
          <p:spPr>
            <a:xfrm flipH="1">
              <a:off x="30458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6" name="Google Shape;496;p25"/>
            <p:cNvCxnSpPr/>
            <p:nvPr/>
          </p:nvCxnSpPr>
          <p:spPr>
            <a:xfrm flipH="1">
              <a:off x="312666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7" name="Google Shape;497;p25"/>
            <p:cNvCxnSpPr/>
            <p:nvPr/>
          </p:nvCxnSpPr>
          <p:spPr>
            <a:xfrm flipH="1">
              <a:off x="3207522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8" name="Google Shape;498;p25"/>
            <p:cNvCxnSpPr/>
            <p:nvPr/>
          </p:nvCxnSpPr>
          <p:spPr>
            <a:xfrm flipH="1">
              <a:off x="3288377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99" name="Google Shape;499;p25"/>
            <p:cNvCxnSpPr/>
            <p:nvPr/>
          </p:nvCxnSpPr>
          <p:spPr>
            <a:xfrm flipH="1">
              <a:off x="3369231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0" name="Google Shape;500;p25"/>
            <p:cNvCxnSpPr/>
            <p:nvPr/>
          </p:nvCxnSpPr>
          <p:spPr>
            <a:xfrm flipH="1">
              <a:off x="3450086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1" name="Google Shape;501;p25"/>
            <p:cNvCxnSpPr/>
            <p:nvPr/>
          </p:nvCxnSpPr>
          <p:spPr>
            <a:xfrm flipH="1">
              <a:off x="353094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2" name="Google Shape;502;p25"/>
            <p:cNvCxnSpPr/>
            <p:nvPr/>
          </p:nvCxnSpPr>
          <p:spPr>
            <a:xfrm flipH="1">
              <a:off x="3611795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3" name="Google Shape;503;p25"/>
            <p:cNvCxnSpPr/>
            <p:nvPr/>
          </p:nvCxnSpPr>
          <p:spPr>
            <a:xfrm flipH="1">
              <a:off x="369264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4" name="Google Shape;504;p25"/>
            <p:cNvCxnSpPr/>
            <p:nvPr/>
          </p:nvCxnSpPr>
          <p:spPr>
            <a:xfrm flipH="1">
              <a:off x="37735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5" name="Google Shape;505;p25"/>
            <p:cNvCxnSpPr/>
            <p:nvPr/>
          </p:nvCxnSpPr>
          <p:spPr>
            <a:xfrm flipH="1">
              <a:off x="385435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6" name="Google Shape;506;p25"/>
            <p:cNvCxnSpPr/>
            <p:nvPr/>
          </p:nvCxnSpPr>
          <p:spPr>
            <a:xfrm flipH="1">
              <a:off x="39352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07" name="Google Shape;507;p25"/>
          <p:cNvGrpSpPr/>
          <p:nvPr/>
        </p:nvGrpSpPr>
        <p:grpSpPr>
          <a:xfrm>
            <a:off x="614050" y="1218625"/>
            <a:ext cx="7912800" cy="3327725"/>
            <a:chOff x="614050" y="1218625"/>
            <a:chExt cx="7912800" cy="3327725"/>
          </a:xfrm>
        </p:grpSpPr>
        <p:grpSp>
          <p:nvGrpSpPr>
            <p:cNvPr id="508" name="Google Shape;508;p25"/>
            <p:cNvGrpSpPr/>
            <p:nvPr/>
          </p:nvGrpSpPr>
          <p:grpSpPr>
            <a:xfrm>
              <a:off x="614050" y="1218625"/>
              <a:ext cx="1914600" cy="3327725"/>
              <a:chOff x="614050" y="1218625"/>
              <a:chExt cx="1914600" cy="3327725"/>
            </a:xfrm>
          </p:grpSpPr>
          <p:sp>
            <p:nvSpPr>
              <p:cNvPr id="509" name="Google Shape;509;p25"/>
              <p:cNvSpPr/>
              <p:nvPr/>
            </p:nvSpPr>
            <p:spPr>
              <a:xfrm>
                <a:off x="614050" y="1218625"/>
                <a:ext cx="1914600" cy="584700"/>
              </a:xfrm>
              <a:prstGeom prst="rect">
                <a:avLst/>
              </a:prstGeom>
              <a:solidFill>
                <a:srgbClr val="FFCC64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25"/>
              <p:cNvSpPr/>
              <p:nvPr/>
            </p:nvSpPr>
            <p:spPr>
              <a:xfrm>
                <a:off x="614050" y="1803350"/>
                <a:ext cx="1914600" cy="548700"/>
              </a:xfrm>
              <a:prstGeom prst="rect">
                <a:avLst/>
              </a:prstGeom>
              <a:solidFill>
                <a:srgbClr val="FFE2A6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25"/>
              <p:cNvSpPr/>
              <p:nvPr/>
            </p:nvSpPr>
            <p:spPr>
              <a:xfrm>
                <a:off x="614050" y="2351925"/>
                <a:ext cx="1914600" cy="548700"/>
              </a:xfrm>
              <a:prstGeom prst="rect">
                <a:avLst/>
              </a:prstGeom>
              <a:solidFill>
                <a:srgbClr val="FFE2A6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25"/>
              <p:cNvSpPr/>
              <p:nvPr/>
            </p:nvSpPr>
            <p:spPr>
              <a:xfrm>
                <a:off x="614050" y="2900500"/>
                <a:ext cx="1914600" cy="548700"/>
              </a:xfrm>
              <a:prstGeom prst="rect">
                <a:avLst/>
              </a:prstGeom>
              <a:solidFill>
                <a:srgbClr val="FFE2A6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25"/>
              <p:cNvSpPr/>
              <p:nvPr/>
            </p:nvSpPr>
            <p:spPr>
              <a:xfrm>
                <a:off x="614050" y="3449075"/>
                <a:ext cx="1914600" cy="548700"/>
              </a:xfrm>
              <a:prstGeom prst="rect">
                <a:avLst/>
              </a:prstGeom>
              <a:solidFill>
                <a:srgbClr val="FFE2A6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25"/>
              <p:cNvSpPr/>
              <p:nvPr/>
            </p:nvSpPr>
            <p:spPr>
              <a:xfrm>
                <a:off x="614050" y="3997650"/>
                <a:ext cx="1914600" cy="548700"/>
              </a:xfrm>
              <a:prstGeom prst="rect">
                <a:avLst/>
              </a:prstGeom>
              <a:solidFill>
                <a:srgbClr val="FFE2A6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25"/>
              <p:cNvSpPr txBox="1"/>
              <p:nvPr/>
            </p:nvSpPr>
            <p:spPr>
              <a:xfrm>
                <a:off x="711150" y="1380200"/>
                <a:ext cx="1601700" cy="26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7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Category</a:t>
                </a:r>
                <a:endParaRPr b="1" sz="17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16" name="Google Shape;516;p25"/>
              <p:cNvSpPr txBox="1"/>
              <p:nvPr/>
            </p:nvSpPr>
            <p:spPr>
              <a:xfrm>
                <a:off x="711150" y="1969931"/>
                <a:ext cx="16017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Industry Overview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17" name="Google Shape;517;p25"/>
              <p:cNvSpPr txBox="1"/>
              <p:nvPr/>
            </p:nvSpPr>
            <p:spPr>
              <a:xfrm>
                <a:off x="711150" y="2518581"/>
                <a:ext cx="16017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Growth Potential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18" name="Google Shape;518;p25"/>
              <p:cNvSpPr txBox="1"/>
              <p:nvPr/>
            </p:nvSpPr>
            <p:spPr>
              <a:xfrm>
                <a:off x="711150" y="3067156"/>
                <a:ext cx="16017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Key Players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19" name="Google Shape;519;p25"/>
              <p:cNvSpPr txBox="1"/>
              <p:nvPr/>
            </p:nvSpPr>
            <p:spPr>
              <a:xfrm>
                <a:off x="711150" y="3615731"/>
                <a:ext cx="16017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Barriers to Entry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20" name="Google Shape;520;p25"/>
              <p:cNvSpPr txBox="1"/>
              <p:nvPr/>
            </p:nvSpPr>
            <p:spPr>
              <a:xfrm>
                <a:off x="711150" y="4164306"/>
                <a:ext cx="16017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Industry Challenges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521" name="Google Shape;521;p25"/>
            <p:cNvGrpSpPr/>
            <p:nvPr/>
          </p:nvGrpSpPr>
          <p:grpSpPr>
            <a:xfrm>
              <a:off x="2528650" y="1218650"/>
              <a:ext cx="5998200" cy="3327700"/>
              <a:chOff x="2528650" y="1218650"/>
              <a:chExt cx="5998200" cy="3327700"/>
            </a:xfrm>
          </p:grpSpPr>
          <p:sp>
            <p:nvSpPr>
              <p:cNvPr id="522" name="Google Shape;522;p25"/>
              <p:cNvSpPr/>
              <p:nvPr/>
            </p:nvSpPr>
            <p:spPr>
              <a:xfrm>
                <a:off x="2528650" y="1218650"/>
                <a:ext cx="5998200" cy="584700"/>
              </a:xfrm>
              <a:prstGeom prst="rect">
                <a:avLst/>
              </a:prstGeom>
              <a:solidFill>
                <a:srgbClr val="FFCC64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3" name="Google Shape;523;p25"/>
              <p:cNvSpPr/>
              <p:nvPr/>
            </p:nvSpPr>
            <p:spPr>
              <a:xfrm>
                <a:off x="2528650" y="1803350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4" name="Google Shape;524;p25"/>
              <p:cNvSpPr/>
              <p:nvPr/>
            </p:nvSpPr>
            <p:spPr>
              <a:xfrm>
                <a:off x="2528650" y="2351925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5" name="Google Shape;525;p25"/>
              <p:cNvSpPr/>
              <p:nvPr/>
            </p:nvSpPr>
            <p:spPr>
              <a:xfrm>
                <a:off x="2528650" y="2900500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6" name="Google Shape;526;p25"/>
              <p:cNvSpPr/>
              <p:nvPr/>
            </p:nvSpPr>
            <p:spPr>
              <a:xfrm>
                <a:off x="2528650" y="3449075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7" name="Google Shape;527;p25"/>
              <p:cNvSpPr/>
              <p:nvPr/>
            </p:nvSpPr>
            <p:spPr>
              <a:xfrm>
                <a:off x="2528650" y="3997650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8" name="Google Shape;528;p25"/>
              <p:cNvSpPr txBox="1"/>
              <p:nvPr/>
            </p:nvSpPr>
            <p:spPr>
              <a:xfrm>
                <a:off x="2629950" y="1380200"/>
                <a:ext cx="1601700" cy="26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7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Details</a:t>
                </a:r>
                <a:endParaRPr b="1" sz="17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29" name="Google Shape;529;p25"/>
              <p:cNvSpPr txBox="1"/>
              <p:nvPr/>
            </p:nvSpPr>
            <p:spPr>
              <a:xfrm>
                <a:off x="2629949" y="1969931"/>
                <a:ext cx="56601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Description of the industry, its size, and recent trends.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30" name="Google Shape;530;p25"/>
              <p:cNvSpPr txBox="1"/>
              <p:nvPr/>
            </p:nvSpPr>
            <p:spPr>
              <a:xfrm>
                <a:off x="2629949" y="2518581"/>
                <a:ext cx="56601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Projected growth rate and future opportunities within the industry.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31" name="Google Shape;531;p25"/>
              <p:cNvSpPr txBox="1"/>
              <p:nvPr/>
            </p:nvSpPr>
            <p:spPr>
              <a:xfrm>
                <a:off x="2629949" y="3067156"/>
                <a:ext cx="56601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Major companies and competitors in the industry.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32" name="Google Shape;532;p25"/>
              <p:cNvSpPr txBox="1"/>
              <p:nvPr/>
            </p:nvSpPr>
            <p:spPr>
              <a:xfrm>
                <a:off x="2629949" y="3615731"/>
                <a:ext cx="56601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Challenges like capital requirements, regulations, or competition.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33" name="Google Shape;533;p25"/>
              <p:cNvSpPr txBox="1"/>
              <p:nvPr/>
            </p:nvSpPr>
            <p:spPr>
              <a:xfrm>
                <a:off x="2629949" y="4164306"/>
                <a:ext cx="56601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Current issues such as economic conditions or technology disruptions.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4744" y="632600"/>
            <a:ext cx="4594823" cy="3987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9" name="Google Shape;539;p26"/>
          <p:cNvGrpSpPr/>
          <p:nvPr/>
        </p:nvGrpSpPr>
        <p:grpSpPr>
          <a:xfrm>
            <a:off x="-3475" y="0"/>
            <a:ext cx="4140132" cy="5145600"/>
            <a:chOff x="-3475" y="0"/>
            <a:chExt cx="4140132" cy="5145600"/>
          </a:xfrm>
        </p:grpSpPr>
        <p:sp>
          <p:nvSpPr>
            <p:cNvPr id="540" name="Google Shape;540;p26"/>
            <p:cNvSpPr/>
            <p:nvPr/>
          </p:nvSpPr>
          <p:spPr>
            <a:xfrm>
              <a:off x="0" y="0"/>
              <a:ext cx="3506400" cy="51456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41" name="Google Shape;541;p26"/>
            <p:cNvGrpSpPr/>
            <p:nvPr/>
          </p:nvGrpSpPr>
          <p:grpSpPr>
            <a:xfrm>
              <a:off x="2888109" y="300836"/>
              <a:ext cx="1248548" cy="315438"/>
              <a:chOff x="2803250" y="331275"/>
              <a:chExt cx="1205163" cy="282600"/>
            </a:xfrm>
          </p:grpSpPr>
          <p:cxnSp>
            <p:nvCxnSpPr>
              <p:cNvPr id="542" name="Google Shape;542;p26"/>
              <p:cNvCxnSpPr/>
              <p:nvPr/>
            </p:nvCxnSpPr>
            <p:spPr>
              <a:xfrm flipH="1">
                <a:off x="280325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3" name="Google Shape;543;p26"/>
              <p:cNvCxnSpPr/>
              <p:nvPr/>
            </p:nvCxnSpPr>
            <p:spPr>
              <a:xfrm flipH="1">
                <a:off x="28841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4" name="Google Shape;544;p26"/>
              <p:cNvCxnSpPr/>
              <p:nvPr/>
            </p:nvCxnSpPr>
            <p:spPr>
              <a:xfrm flipH="1">
                <a:off x="296495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5" name="Google Shape;545;p26"/>
              <p:cNvCxnSpPr/>
              <p:nvPr/>
            </p:nvCxnSpPr>
            <p:spPr>
              <a:xfrm flipH="1">
                <a:off x="30458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6" name="Google Shape;546;p26"/>
              <p:cNvCxnSpPr/>
              <p:nvPr/>
            </p:nvCxnSpPr>
            <p:spPr>
              <a:xfrm flipH="1">
                <a:off x="312666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7" name="Google Shape;547;p26"/>
              <p:cNvCxnSpPr/>
              <p:nvPr/>
            </p:nvCxnSpPr>
            <p:spPr>
              <a:xfrm flipH="1">
                <a:off x="3207522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8" name="Google Shape;548;p26"/>
              <p:cNvCxnSpPr/>
              <p:nvPr/>
            </p:nvCxnSpPr>
            <p:spPr>
              <a:xfrm flipH="1">
                <a:off x="3288377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49" name="Google Shape;549;p26"/>
              <p:cNvCxnSpPr/>
              <p:nvPr/>
            </p:nvCxnSpPr>
            <p:spPr>
              <a:xfrm flipH="1">
                <a:off x="3369231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0" name="Google Shape;550;p26"/>
              <p:cNvCxnSpPr/>
              <p:nvPr/>
            </p:nvCxnSpPr>
            <p:spPr>
              <a:xfrm flipH="1">
                <a:off x="3450086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1" name="Google Shape;551;p26"/>
              <p:cNvCxnSpPr/>
              <p:nvPr/>
            </p:nvCxnSpPr>
            <p:spPr>
              <a:xfrm flipH="1">
                <a:off x="353094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2" name="Google Shape;552;p26"/>
              <p:cNvCxnSpPr/>
              <p:nvPr/>
            </p:nvCxnSpPr>
            <p:spPr>
              <a:xfrm flipH="1">
                <a:off x="3611795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3" name="Google Shape;553;p26"/>
              <p:cNvCxnSpPr/>
              <p:nvPr/>
            </p:nvCxnSpPr>
            <p:spPr>
              <a:xfrm flipH="1">
                <a:off x="369264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4" name="Google Shape;554;p26"/>
              <p:cNvCxnSpPr/>
              <p:nvPr/>
            </p:nvCxnSpPr>
            <p:spPr>
              <a:xfrm flipH="1">
                <a:off x="37735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5" name="Google Shape;555;p26"/>
              <p:cNvCxnSpPr/>
              <p:nvPr/>
            </p:nvCxnSpPr>
            <p:spPr>
              <a:xfrm flipH="1">
                <a:off x="385435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556" name="Google Shape;556;p26"/>
              <p:cNvCxnSpPr/>
              <p:nvPr/>
            </p:nvCxnSpPr>
            <p:spPr>
              <a:xfrm flipH="1">
                <a:off x="39352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557" name="Google Shape;557;p26"/>
            <p:cNvGrpSpPr/>
            <p:nvPr/>
          </p:nvGrpSpPr>
          <p:grpSpPr>
            <a:xfrm>
              <a:off x="-3475" y="947770"/>
              <a:ext cx="3377075" cy="3247960"/>
              <a:chOff x="-3475" y="754840"/>
              <a:chExt cx="3377075" cy="3247960"/>
            </a:xfrm>
          </p:grpSpPr>
          <p:sp>
            <p:nvSpPr>
              <p:cNvPr id="558" name="Google Shape;558;p26"/>
              <p:cNvSpPr txBox="1"/>
              <p:nvPr/>
            </p:nvSpPr>
            <p:spPr>
              <a:xfrm>
                <a:off x="539500" y="754840"/>
                <a:ext cx="2834100" cy="2247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46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03</a:t>
                </a:r>
                <a:endParaRPr b="1" sz="14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59" name="Google Shape;559;p26"/>
              <p:cNvSpPr txBox="1"/>
              <p:nvPr/>
            </p:nvSpPr>
            <p:spPr>
              <a:xfrm>
                <a:off x="600099" y="2800390"/>
                <a:ext cx="2773500" cy="67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2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STRATEGY &amp; </a:t>
                </a:r>
                <a:endParaRPr b="1" sz="2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OPERATIONS</a:t>
                </a:r>
                <a:endParaRPr b="1" sz="2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60" name="Google Shape;560;p26"/>
              <p:cNvSpPr txBox="1"/>
              <p:nvPr/>
            </p:nvSpPr>
            <p:spPr>
              <a:xfrm>
                <a:off x="600100" y="3638900"/>
                <a:ext cx="22881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Briefly tell about the slides that 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will be included in this group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cxnSp>
            <p:nvCxnSpPr>
              <p:cNvPr id="561" name="Google Shape;561;p26"/>
              <p:cNvCxnSpPr/>
              <p:nvPr/>
            </p:nvCxnSpPr>
            <p:spPr>
              <a:xfrm>
                <a:off x="-3475" y="3536415"/>
                <a:ext cx="2931600" cy="0"/>
              </a:xfrm>
              <a:prstGeom prst="straightConnector1">
                <a:avLst/>
              </a:prstGeom>
              <a:noFill/>
              <a:ln cap="flat" cmpd="sng" w="28575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27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567" name="Google Shape;567;p27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27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MARKETING PLAN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569" name="Google Shape;569;p27"/>
          <p:cNvGrpSpPr/>
          <p:nvPr/>
        </p:nvGrpSpPr>
        <p:grpSpPr>
          <a:xfrm>
            <a:off x="614050" y="1218625"/>
            <a:ext cx="7912800" cy="3327725"/>
            <a:chOff x="614050" y="1218625"/>
            <a:chExt cx="7912800" cy="3327725"/>
          </a:xfrm>
        </p:grpSpPr>
        <p:grpSp>
          <p:nvGrpSpPr>
            <p:cNvPr id="570" name="Google Shape;570;p27"/>
            <p:cNvGrpSpPr/>
            <p:nvPr/>
          </p:nvGrpSpPr>
          <p:grpSpPr>
            <a:xfrm>
              <a:off x="614050" y="1218625"/>
              <a:ext cx="1914600" cy="3327725"/>
              <a:chOff x="614050" y="1218625"/>
              <a:chExt cx="1914600" cy="3327725"/>
            </a:xfrm>
          </p:grpSpPr>
          <p:sp>
            <p:nvSpPr>
              <p:cNvPr id="571" name="Google Shape;571;p27"/>
              <p:cNvSpPr/>
              <p:nvPr/>
            </p:nvSpPr>
            <p:spPr>
              <a:xfrm>
                <a:off x="614050" y="1218625"/>
                <a:ext cx="1914600" cy="584700"/>
              </a:xfrm>
              <a:prstGeom prst="rect">
                <a:avLst/>
              </a:prstGeom>
              <a:solidFill>
                <a:srgbClr val="94A28E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27"/>
              <p:cNvSpPr/>
              <p:nvPr/>
            </p:nvSpPr>
            <p:spPr>
              <a:xfrm>
                <a:off x="614050" y="1803350"/>
                <a:ext cx="1914600" cy="548700"/>
              </a:xfrm>
              <a:prstGeom prst="rect">
                <a:avLst/>
              </a:prstGeom>
              <a:solidFill>
                <a:srgbClr val="CCD2C8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27"/>
              <p:cNvSpPr/>
              <p:nvPr/>
            </p:nvSpPr>
            <p:spPr>
              <a:xfrm>
                <a:off x="614050" y="2351925"/>
                <a:ext cx="1914600" cy="548700"/>
              </a:xfrm>
              <a:prstGeom prst="rect">
                <a:avLst/>
              </a:prstGeom>
              <a:solidFill>
                <a:srgbClr val="CCD2C8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" name="Google Shape;574;p27"/>
              <p:cNvSpPr/>
              <p:nvPr/>
            </p:nvSpPr>
            <p:spPr>
              <a:xfrm>
                <a:off x="614050" y="2900500"/>
                <a:ext cx="1914600" cy="548700"/>
              </a:xfrm>
              <a:prstGeom prst="rect">
                <a:avLst/>
              </a:prstGeom>
              <a:solidFill>
                <a:srgbClr val="CCD2C8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27"/>
              <p:cNvSpPr/>
              <p:nvPr/>
            </p:nvSpPr>
            <p:spPr>
              <a:xfrm>
                <a:off x="614050" y="3449075"/>
                <a:ext cx="1914600" cy="548700"/>
              </a:xfrm>
              <a:prstGeom prst="rect">
                <a:avLst/>
              </a:prstGeom>
              <a:solidFill>
                <a:srgbClr val="CCD2C8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27"/>
              <p:cNvSpPr/>
              <p:nvPr/>
            </p:nvSpPr>
            <p:spPr>
              <a:xfrm>
                <a:off x="614050" y="3997650"/>
                <a:ext cx="1914600" cy="548700"/>
              </a:xfrm>
              <a:prstGeom prst="rect">
                <a:avLst/>
              </a:prstGeom>
              <a:solidFill>
                <a:srgbClr val="CCD2C8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27"/>
              <p:cNvSpPr txBox="1"/>
              <p:nvPr/>
            </p:nvSpPr>
            <p:spPr>
              <a:xfrm>
                <a:off x="711150" y="1380200"/>
                <a:ext cx="1601700" cy="26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7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Category</a:t>
                </a:r>
                <a:endParaRPr b="1" sz="17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78" name="Google Shape;578;p27"/>
              <p:cNvSpPr txBox="1"/>
              <p:nvPr/>
            </p:nvSpPr>
            <p:spPr>
              <a:xfrm>
                <a:off x="711150" y="1969925"/>
                <a:ext cx="17412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Marketing Objectives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79" name="Google Shape;579;p27"/>
              <p:cNvSpPr txBox="1"/>
              <p:nvPr/>
            </p:nvSpPr>
            <p:spPr>
              <a:xfrm>
                <a:off x="711150" y="2518575"/>
                <a:ext cx="17412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Target Audience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80" name="Google Shape;580;p27"/>
              <p:cNvSpPr txBox="1"/>
              <p:nvPr/>
            </p:nvSpPr>
            <p:spPr>
              <a:xfrm>
                <a:off x="711150" y="3067150"/>
                <a:ext cx="17412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Marketing Strategies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81" name="Google Shape;581;p27"/>
              <p:cNvSpPr txBox="1"/>
              <p:nvPr/>
            </p:nvSpPr>
            <p:spPr>
              <a:xfrm>
                <a:off x="711150" y="3615725"/>
                <a:ext cx="17412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Channels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82" name="Google Shape;582;p27"/>
              <p:cNvSpPr txBox="1"/>
              <p:nvPr/>
            </p:nvSpPr>
            <p:spPr>
              <a:xfrm>
                <a:off x="711150" y="4164300"/>
                <a:ext cx="17412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Budget Allocation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583" name="Google Shape;583;p27"/>
            <p:cNvGrpSpPr/>
            <p:nvPr/>
          </p:nvGrpSpPr>
          <p:grpSpPr>
            <a:xfrm>
              <a:off x="2528650" y="1218650"/>
              <a:ext cx="5998200" cy="3327700"/>
              <a:chOff x="2528650" y="1218650"/>
              <a:chExt cx="5998200" cy="3327700"/>
            </a:xfrm>
          </p:grpSpPr>
          <p:sp>
            <p:nvSpPr>
              <p:cNvPr id="584" name="Google Shape;584;p27"/>
              <p:cNvSpPr/>
              <p:nvPr/>
            </p:nvSpPr>
            <p:spPr>
              <a:xfrm>
                <a:off x="2528650" y="1218650"/>
                <a:ext cx="5998200" cy="584700"/>
              </a:xfrm>
              <a:prstGeom prst="rect">
                <a:avLst/>
              </a:prstGeom>
              <a:solidFill>
                <a:srgbClr val="94A28E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27"/>
              <p:cNvSpPr/>
              <p:nvPr/>
            </p:nvSpPr>
            <p:spPr>
              <a:xfrm>
                <a:off x="2528650" y="1803350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27"/>
              <p:cNvSpPr/>
              <p:nvPr/>
            </p:nvSpPr>
            <p:spPr>
              <a:xfrm>
                <a:off x="2528650" y="2351925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7" name="Google Shape;587;p27"/>
              <p:cNvSpPr/>
              <p:nvPr/>
            </p:nvSpPr>
            <p:spPr>
              <a:xfrm>
                <a:off x="2528650" y="2900500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8" name="Google Shape;588;p27"/>
              <p:cNvSpPr/>
              <p:nvPr/>
            </p:nvSpPr>
            <p:spPr>
              <a:xfrm>
                <a:off x="2528650" y="3449075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27"/>
              <p:cNvSpPr/>
              <p:nvPr/>
            </p:nvSpPr>
            <p:spPr>
              <a:xfrm>
                <a:off x="2528650" y="3997650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27"/>
              <p:cNvSpPr txBox="1"/>
              <p:nvPr/>
            </p:nvSpPr>
            <p:spPr>
              <a:xfrm>
                <a:off x="2629950" y="1380200"/>
                <a:ext cx="1601700" cy="261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7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Details</a:t>
                </a:r>
                <a:endParaRPr b="1" sz="17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91" name="Google Shape;591;p27"/>
              <p:cNvSpPr txBox="1"/>
              <p:nvPr/>
            </p:nvSpPr>
            <p:spPr>
              <a:xfrm>
                <a:off x="2629950" y="1969925"/>
                <a:ext cx="58968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Increase brand awareness, generate leads, improve customer engagement.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92" name="Google Shape;592;p27"/>
              <p:cNvSpPr txBox="1"/>
              <p:nvPr/>
            </p:nvSpPr>
            <p:spPr>
              <a:xfrm>
                <a:off x="2629950" y="2518575"/>
                <a:ext cx="58968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Specific customer segments based on demographics, interests, and behavior.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93" name="Google Shape;593;p27"/>
              <p:cNvSpPr txBox="1"/>
              <p:nvPr/>
            </p:nvSpPr>
            <p:spPr>
              <a:xfrm>
                <a:off x="2629950" y="3067150"/>
                <a:ext cx="58968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Digital marketing, content marketing, social media campaigns, partnerships.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94" name="Google Shape;594;p27"/>
              <p:cNvSpPr txBox="1"/>
              <p:nvPr/>
            </p:nvSpPr>
            <p:spPr>
              <a:xfrm>
                <a:off x="2629949" y="3615731"/>
                <a:ext cx="56601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Social media (Facebook, Instagram), Email marketing, SEO, PPC.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595" name="Google Shape;595;p27"/>
              <p:cNvSpPr txBox="1"/>
              <p:nvPr/>
            </p:nvSpPr>
            <p:spPr>
              <a:xfrm>
                <a:off x="2629950" y="4164300"/>
                <a:ext cx="58968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Percentage allocation for each channel (e.g., 30% social media, 25% PPC).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596" name="Google Shape;596;p27"/>
          <p:cNvGrpSpPr/>
          <p:nvPr/>
        </p:nvGrpSpPr>
        <p:grpSpPr>
          <a:xfrm>
            <a:off x="7900450" y="188625"/>
            <a:ext cx="647550" cy="657525"/>
            <a:chOff x="3161575" y="4198150"/>
            <a:chExt cx="647550" cy="657525"/>
          </a:xfrm>
        </p:grpSpPr>
        <p:grpSp>
          <p:nvGrpSpPr>
            <p:cNvPr id="597" name="Google Shape;597;p27"/>
            <p:cNvGrpSpPr/>
            <p:nvPr/>
          </p:nvGrpSpPr>
          <p:grpSpPr>
            <a:xfrm>
              <a:off x="3161575" y="4198150"/>
              <a:ext cx="55500" cy="657525"/>
              <a:chOff x="3161575" y="4198150"/>
              <a:chExt cx="55500" cy="657525"/>
            </a:xfrm>
          </p:grpSpPr>
          <p:sp>
            <p:nvSpPr>
              <p:cNvPr id="598" name="Google Shape;598;p27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" name="Google Shape;599;p27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" name="Google Shape;600;p27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" name="Google Shape;601;p27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2" name="Google Shape;602;p27"/>
            <p:cNvGrpSpPr/>
            <p:nvPr/>
          </p:nvGrpSpPr>
          <p:grpSpPr>
            <a:xfrm>
              <a:off x="3358925" y="4198150"/>
              <a:ext cx="55500" cy="657525"/>
              <a:chOff x="3161575" y="4198150"/>
              <a:chExt cx="55500" cy="657525"/>
            </a:xfrm>
          </p:grpSpPr>
          <p:sp>
            <p:nvSpPr>
              <p:cNvPr id="603" name="Google Shape;603;p27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" name="Google Shape;604;p27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27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27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07" name="Google Shape;607;p27"/>
            <p:cNvGrpSpPr/>
            <p:nvPr/>
          </p:nvGrpSpPr>
          <p:grpSpPr>
            <a:xfrm>
              <a:off x="3556275" y="4198150"/>
              <a:ext cx="55500" cy="657525"/>
              <a:chOff x="3161575" y="4198150"/>
              <a:chExt cx="55500" cy="657525"/>
            </a:xfrm>
          </p:grpSpPr>
          <p:sp>
            <p:nvSpPr>
              <p:cNvPr id="608" name="Google Shape;608;p27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27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27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27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12" name="Google Shape;612;p27"/>
            <p:cNvGrpSpPr/>
            <p:nvPr/>
          </p:nvGrpSpPr>
          <p:grpSpPr>
            <a:xfrm>
              <a:off x="3753625" y="4198150"/>
              <a:ext cx="55500" cy="657525"/>
              <a:chOff x="3161575" y="4198150"/>
              <a:chExt cx="55500" cy="657525"/>
            </a:xfrm>
          </p:grpSpPr>
          <p:sp>
            <p:nvSpPr>
              <p:cNvPr id="613" name="Google Shape;613;p27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27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27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27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p28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622" name="Google Shape;622;p28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28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YOUR SALES PLAN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24" name="Google Shape;624;p28"/>
          <p:cNvGrpSpPr/>
          <p:nvPr/>
        </p:nvGrpSpPr>
        <p:grpSpPr>
          <a:xfrm>
            <a:off x="1137496" y="1585923"/>
            <a:ext cx="7140575" cy="2720578"/>
            <a:chOff x="1137496" y="1585923"/>
            <a:chExt cx="7140575" cy="2720578"/>
          </a:xfrm>
        </p:grpSpPr>
        <p:sp>
          <p:nvSpPr>
            <p:cNvPr id="625" name="Google Shape;625;p28"/>
            <p:cNvSpPr/>
            <p:nvPr/>
          </p:nvSpPr>
          <p:spPr>
            <a:xfrm rot="5400000">
              <a:off x="3155365" y="1943300"/>
              <a:ext cx="364500" cy="315300"/>
            </a:xfrm>
            <a:prstGeom prst="triangle">
              <a:avLst>
                <a:gd fmla="val 50000" name="adj"/>
              </a:avLst>
            </a:prstGeom>
            <a:solidFill>
              <a:srgbClr val="CCCE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26" name="Google Shape;626;p28"/>
            <p:cNvGrpSpPr/>
            <p:nvPr/>
          </p:nvGrpSpPr>
          <p:grpSpPr>
            <a:xfrm>
              <a:off x="1137496" y="1585923"/>
              <a:ext cx="1659900" cy="1143810"/>
              <a:chOff x="660659" y="2859073"/>
              <a:chExt cx="1659900" cy="1143810"/>
            </a:xfrm>
          </p:grpSpPr>
          <p:sp>
            <p:nvSpPr>
              <p:cNvPr id="627" name="Google Shape;627;p28"/>
              <p:cNvSpPr txBox="1"/>
              <p:nvPr/>
            </p:nvSpPr>
            <p:spPr>
              <a:xfrm>
                <a:off x="660659" y="2859073"/>
                <a:ext cx="1659900" cy="58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19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Sales </a:t>
                </a:r>
                <a:endParaRPr b="1" sz="19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Objectives</a:t>
                </a:r>
                <a:endParaRPr b="1" sz="19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28" name="Google Shape;628;p28"/>
              <p:cNvSpPr txBox="1"/>
              <p:nvPr/>
            </p:nvSpPr>
            <p:spPr>
              <a:xfrm>
                <a:off x="670464" y="3494983"/>
                <a:ext cx="16500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Set specific goals (e.g., revenue targets, number of units sold).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629" name="Google Shape;629;p28"/>
            <p:cNvGrpSpPr/>
            <p:nvPr/>
          </p:nvGrpSpPr>
          <p:grpSpPr>
            <a:xfrm>
              <a:off x="1137496" y="3162691"/>
              <a:ext cx="1659900" cy="1143810"/>
              <a:chOff x="660659" y="2859073"/>
              <a:chExt cx="1659900" cy="1143810"/>
            </a:xfrm>
          </p:grpSpPr>
          <p:sp>
            <p:nvSpPr>
              <p:cNvPr id="630" name="Google Shape;630;p28"/>
              <p:cNvSpPr txBox="1"/>
              <p:nvPr/>
            </p:nvSpPr>
            <p:spPr>
              <a:xfrm>
                <a:off x="660659" y="2859073"/>
                <a:ext cx="1659900" cy="58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Sales </a:t>
                </a:r>
                <a:endParaRPr b="1" sz="19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Channels</a:t>
                </a:r>
                <a:endParaRPr b="1" sz="19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31" name="Google Shape;631;p28"/>
              <p:cNvSpPr txBox="1"/>
              <p:nvPr/>
            </p:nvSpPr>
            <p:spPr>
              <a:xfrm>
                <a:off x="670464" y="3494983"/>
                <a:ext cx="16500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Specify channels such as e-commerce, retail stores, 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or B2B sales.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632" name="Google Shape;632;p28"/>
            <p:cNvSpPr/>
            <p:nvPr/>
          </p:nvSpPr>
          <p:spPr>
            <a:xfrm rot="5400000">
              <a:off x="3155365" y="3520068"/>
              <a:ext cx="364500" cy="315300"/>
            </a:xfrm>
            <a:prstGeom prst="triangle">
              <a:avLst>
                <a:gd fmla="val 50000" name="adj"/>
              </a:avLst>
            </a:prstGeom>
            <a:solidFill>
              <a:srgbClr val="CCCE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28"/>
            <p:cNvSpPr/>
            <p:nvPr/>
          </p:nvSpPr>
          <p:spPr>
            <a:xfrm rot="5400000">
              <a:off x="5895702" y="1943300"/>
              <a:ext cx="364500" cy="315300"/>
            </a:xfrm>
            <a:prstGeom prst="triangle">
              <a:avLst>
                <a:gd fmla="val 50000" name="adj"/>
              </a:avLst>
            </a:prstGeom>
            <a:solidFill>
              <a:srgbClr val="CCCE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34" name="Google Shape;634;p28"/>
            <p:cNvGrpSpPr/>
            <p:nvPr/>
          </p:nvGrpSpPr>
          <p:grpSpPr>
            <a:xfrm>
              <a:off x="3877833" y="1585923"/>
              <a:ext cx="1659900" cy="966810"/>
              <a:chOff x="660659" y="2859073"/>
              <a:chExt cx="1659900" cy="966810"/>
            </a:xfrm>
          </p:grpSpPr>
          <p:sp>
            <p:nvSpPr>
              <p:cNvPr id="635" name="Google Shape;635;p28"/>
              <p:cNvSpPr txBox="1"/>
              <p:nvPr/>
            </p:nvSpPr>
            <p:spPr>
              <a:xfrm>
                <a:off x="660659" y="2859073"/>
                <a:ext cx="1659900" cy="58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FEBD38"/>
                    </a:solidFill>
                    <a:latin typeface="Roboto"/>
                    <a:ea typeface="Roboto"/>
                    <a:cs typeface="Roboto"/>
                    <a:sym typeface="Roboto"/>
                  </a:rPr>
                  <a:t>Target </a:t>
                </a:r>
                <a:endParaRPr b="1" sz="1900">
                  <a:solidFill>
                    <a:srgbClr val="FEBD3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FEBD38"/>
                    </a:solidFill>
                    <a:latin typeface="Roboto"/>
                    <a:ea typeface="Roboto"/>
                    <a:cs typeface="Roboto"/>
                    <a:sym typeface="Roboto"/>
                  </a:rPr>
                  <a:t>Customers</a:t>
                </a:r>
                <a:endParaRPr b="1" sz="1900">
                  <a:solidFill>
                    <a:srgbClr val="FEBD3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36" name="Google Shape;636;p28"/>
              <p:cNvSpPr txBox="1"/>
              <p:nvPr/>
            </p:nvSpPr>
            <p:spPr>
              <a:xfrm>
                <a:off x="670464" y="3494983"/>
                <a:ext cx="16500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Define customer segments and personas to focus on.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637" name="Google Shape;637;p28"/>
            <p:cNvGrpSpPr/>
            <p:nvPr/>
          </p:nvGrpSpPr>
          <p:grpSpPr>
            <a:xfrm>
              <a:off x="3877833" y="3162691"/>
              <a:ext cx="1659900" cy="1143810"/>
              <a:chOff x="660659" y="2859073"/>
              <a:chExt cx="1659900" cy="1143810"/>
            </a:xfrm>
          </p:grpSpPr>
          <p:sp>
            <p:nvSpPr>
              <p:cNvPr id="638" name="Google Shape;638;p28"/>
              <p:cNvSpPr txBox="1"/>
              <p:nvPr/>
            </p:nvSpPr>
            <p:spPr>
              <a:xfrm>
                <a:off x="660659" y="2859073"/>
                <a:ext cx="1659900" cy="58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FEBD38"/>
                    </a:solidFill>
                    <a:latin typeface="Roboto"/>
                    <a:ea typeface="Roboto"/>
                    <a:cs typeface="Roboto"/>
                    <a:sym typeface="Roboto"/>
                  </a:rPr>
                  <a:t>Sales </a:t>
                </a:r>
                <a:endParaRPr b="1" sz="1900">
                  <a:solidFill>
                    <a:srgbClr val="FEBD3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FEBD38"/>
                    </a:solidFill>
                    <a:latin typeface="Roboto"/>
                    <a:ea typeface="Roboto"/>
                    <a:cs typeface="Roboto"/>
                    <a:sym typeface="Roboto"/>
                  </a:rPr>
                  <a:t>Process</a:t>
                </a:r>
                <a:endParaRPr b="1" sz="1900">
                  <a:solidFill>
                    <a:srgbClr val="FEBD3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39" name="Google Shape;639;p28"/>
              <p:cNvSpPr txBox="1"/>
              <p:nvPr/>
            </p:nvSpPr>
            <p:spPr>
              <a:xfrm>
                <a:off x="670464" y="3494983"/>
                <a:ext cx="16500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Step-by-step process from lead generation to closing the sale.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640" name="Google Shape;640;p28"/>
            <p:cNvSpPr/>
            <p:nvPr/>
          </p:nvSpPr>
          <p:spPr>
            <a:xfrm rot="5400000">
              <a:off x="5895702" y="3520068"/>
              <a:ext cx="364500" cy="315300"/>
            </a:xfrm>
            <a:prstGeom prst="triangle">
              <a:avLst>
                <a:gd fmla="val 50000" name="adj"/>
              </a:avLst>
            </a:prstGeom>
            <a:solidFill>
              <a:srgbClr val="CCCEC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41" name="Google Shape;641;p28"/>
            <p:cNvGrpSpPr/>
            <p:nvPr/>
          </p:nvGrpSpPr>
          <p:grpSpPr>
            <a:xfrm>
              <a:off x="6618171" y="1585923"/>
              <a:ext cx="1659900" cy="1143810"/>
              <a:chOff x="660659" y="2859073"/>
              <a:chExt cx="1659900" cy="1143810"/>
            </a:xfrm>
          </p:grpSpPr>
          <p:sp>
            <p:nvSpPr>
              <p:cNvPr id="642" name="Google Shape;642;p28"/>
              <p:cNvSpPr txBox="1"/>
              <p:nvPr/>
            </p:nvSpPr>
            <p:spPr>
              <a:xfrm>
                <a:off x="660659" y="2859073"/>
                <a:ext cx="1659900" cy="58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E8823D"/>
                    </a:solidFill>
                    <a:latin typeface="Roboto"/>
                    <a:ea typeface="Roboto"/>
                    <a:cs typeface="Roboto"/>
                    <a:sym typeface="Roboto"/>
                  </a:rPr>
                  <a:t>Sales </a:t>
                </a:r>
                <a:endParaRPr b="1" sz="1900">
                  <a:solidFill>
                    <a:srgbClr val="E8823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E8823D"/>
                    </a:solidFill>
                    <a:latin typeface="Roboto"/>
                    <a:ea typeface="Roboto"/>
                    <a:cs typeface="Roboto"/>
                    <a:sym typeface="Roboto"/>
                  </a:rPr>
                  <a:t>Strategies</a:t>
                </a:r>
                <a:endParaRPr b="1" sz="1900">
                  <a:solidFill>
                    <a:srgbClr val="E8823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43" name="Google Shape;643;p28"/>
              <p:cNvSpPr txBox="1"/>
              <p:nvPr/>
            </p:nvSpPr>
            <p:spPr>
              <a:xfrm>
                <a:off x="670464" y="3494983"/>
                <a:ext cx="16500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Outline approaches like direct sales, partnerships, and online sales.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644" name="Google Shape;644;p28"/>
            <p:cNvGrpSpPr/>
            <p:nvPr/>
          </p:nvGrpSpPr>
          <p:grpSpPr>
            <a:xfrm>
              <a:off x="6618171" y="3162691"/>
              <a:ext cx="1659900" cy="966810"/>
              <a:chOff x="660659" y="2859073"/>
              <a:chExt cx="1659900" cy="966810"/>
            </a:xfrm>
          </p:grpSpPr>
          <p:sp>
            <p:nvSpPr>
              <p:cNvPr id="645" name="Google Shape;645;p28"/>
              <p:cNvSpPr txBox="1"/>
              <p:nvPr/>
            </p:nvSpPr>
            <p:spPr>
              <a:xfrm>
                <a:off x="660659" y="2859073"/>
                <a:ext cx="1659900" cy="585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E8823D"/>
                    </a:solidFill>
                    <a:latin typeface="Roboto"/>
                    <a:ea typeface="Roboto"/>
                    <a:cs typeface="Roboto"/>
                    <a:sym typeface="Roboto"/>
                  </a:rPr>
                  <a:t>Sales </a:t>
                </a:r>
                <a:endParaRPr b="1" sz="1900">
                  <a:solidFill>
                    <a:srgbClr val="E8823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E8823D"/>
                    </a:solidFill>
                    <a:latin typeface="Roboto"/>
                    <a:ea typeface="Roboto"/>
                    <a:cs typeface="Roboto"/>
                    <a:sym typeface="Roboto"/>
                  </a:rPr>
                  <a:t>Tools</a:t>
                </a:r>
                <a:endParaRPr b="1" sz="1900">
                  <a:solidFill>
                    <a:srgbClr val="E8823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646" name="Google Shape;646;p28"/>
              <p:cNvSpPr txBox="1"/>
              <p:nvPr/>
            </p:nvSpPr>
            <p:spPr>
              <a:xfrm>
                <a:off x="670464" y="3494983"/>
                <a:ext cx="16500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Tools used for CRM, sales tracking, and automation.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29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652" name="Google Shape;652;p29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29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PRODUCT ROADMAP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654" name="Google Shape;654;p29"/>
          <p:cNvGrpSpPr/>
          <p:nvPr/>
        </p:nvGrpSpPr>
        <p:grpSpPr>
          <a:xfrm>
            <a:off x="558600" y="1321850"/>
            <a:ext cx="8093413" cy="3247189"/>
            <a:chOff x="558600" y="1321850"/>
            <a:chExt cx="8093413" cy="3247189"/>
          </a:xfrm>
        </p:grpSpPr>
        <p:cxnSp>
          <p:nvCxnSpPr>
            <p:cNvPr id="655" name="Google Shape;655;p29"/>
            <p:cNvCxnSpPr/>
            <p:nvPr/>
          </p:nvCxnSpPr>
          <p:spPr>
            <a:xfrm>
              <a:off x="618350" y="2898656"/>
              <a:ext cx="7902300" cy="0"/>
            </a:xfrm>
            <a:prstGeom prst="straightConnector1">
              <a:avLst/>
            </a:prstGeom>
            <a:noFill/>
            <a:ln cap="flat" cmpd="sng" w="28575">
              <a:solidFill>
                <a:srgbClr val="FFCC6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656" name="Google Shape;656;p29"/>
            <p:cNvGrpSpPr/>
            <p:nvPr/>
          </p:nvGrpSpPr>
          <p:grpSpPr>
            <a:xfrm>
              <a:off x="558600" y="1362248"/>
              <a:ext cx="1534500" cy="3206791"/>
              <a:chOff x="558600" y="1362248"/>
              <a:chExt cx="1534500" cy="3206791"/>
            </a:xfrm>
          </p:grpSpPr>
          <p:pic>
            <p:nvPicPr>
              <p:cNvPr id="657" name="Google Shape;657;p2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079163" y="1362248"/>
                <a:ext cx="493373" cy="864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58" name="Google Shape;658;p29"/>
              <p:cNvGrpSpPr/>
              <p:nvPr/>
            </p:nvGrpSpPr>
            <p:grpSpPr>
              <a:xfrm>
                <a:off x="558600" y="3500300"/>
                <a:ext cx="1534500" cy="1068739"/>
                <a:chOff x="579138" y="3042050"/>
                <a:chExt cx="1534500" cy="1068739"/>
              </a:xfrm>
            </p:grpSpPr>
            <p:sp>
              <p:nvSpPr>
                <p:cNvPr id="659" name="Google Shape;659;p29"/>
                <p:cNvSpPr txBox="1"/>
                <p:nvPr/>
              </p:nvSpPr>
              <p:spPr>
                <a:xfrm>
                  <a:off x="579138" y="3042050"/>
                  <a:ext cx="15345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b="1" lang="ru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PHASE 1:</a:t>
                  </a:r>
                  <a:endParaRPr b="1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DEVELOPMENT</a:t>
                  </a:r>
                  <a:endParaRPr b="1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660" name="Google Shape;660;p29"/>
                <p:cNvSpPr txBox="1"/>
                <p:nvPr/>
              </p:nvSpPr>
              <p:spPr>
                <a:xfrm>
                  <a:off x="690626" y="3602889"/>
                  <a:ext cx="1311600" cy="50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Build core features, prototype development.</a:t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661" name="Google Shape;661;p29"/>
              <p:cNvGrpSpPr/>
              <p:nvPr/>
            </p:nvGrpSpPr>
            <p:grpSpPr>
              <a:xfrm>
                <a:off x="1053750" y="2623925"/>
                <a:ext cx="544200" cy="544200"/>
                <a:chOff x="1053750" y="2623925"/>
                <a:chExt cx="544200" cy="544200"/>
              </a:xfrm>
            </p:grpSpPr>
            <p:sp>
              <p:nvSpPr>
                <p:cNvPr id="662" name="Google Shape;662;p29"/>
                <p:cNvSpPr/>
                <p:nvPr/>
              </p:nvSpPr>
              <p:spPr>
                <a:xfrm>
                  <a:off x="1053750" y="2623925"/>
                  <a:ext cx="544200" cy="544200"/>
                </a:xfrm>
                <a:prstGeom prst="ellipse">
                  <a:avLst/>
                </a:prstGeom>
                <a:solidFill>
                  <a:srgbClr val="FFCB6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663" name="Google Shape;663;p29"/>
                <p:cNvSpPr txBox="1"/>
                <p:nvPr/>
              </p:nvSpPr>
              <p:spPr>
                <a:xfrm>
                  <a:off x="1060550" y="2757425"/>
                  <a:ext cx="5307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Q1</a:t>
                  </a:r>
                  <a:endParaRPr b="1" sz="18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664" name="Google Shape;664;p29"/>
            <p:cNvGrpSpPr/>
            <p:nvPr/>
          </p:nvGrpSpPr>
          <p:grpSpPr>
            <a:xfrm>
              <a:off x="2198328" y="1425976"/>
              <a:ext cx="1534500" cy="3143063"/>
              <a:chOff x="2198337" y="1425976"/>
              <a:chExt cx="1534500" cy="3143063"/>
            </a:xfrm>
          </p:grpSpPr>
          <p:pic>
            <p:nvPicPr>
              <p:cNvPr id="665" name="Google Shape;665;p2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362150" y="1425976"/>
                <a:ext cx="1206875" cy="8004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66" name="Google Shape;666;p29"/>
              <p:cNvGrpSpPr/>
              <p:nvPr/>
            </p:nvGrpSpPr>
            <p:grpSpPr>
              <a:xfrm>
                <a:off x="2198337" y="2623925"/>
                <a:ext cx="1534500" cy="1945114"/>
                <a:chOff x="2198337" y="2623925"/>
                <a:chExt cx="1534500" cy="1945114"/>
              </a:xfrm>
            </p:grpSpPr>
            <p:grpSp>
              <p:nvGrpSpPr>
                <p:cNvPr id="667" name="Google Shape;667;p29"/>
                <p:cNvGrpSpPr/>
                <p:nvPr/>
              </p:nvGrpSpPr>
              <p:grpSpPr>
                <a:xfrm>
                  <a:off x="2198337" y="3500300"/>
                  <a:ext cx="1534500" cy="1068739"/>
                  <a:chOff x="579138" y="3042050"/>
                  <a:chExt cx="1534500" cy="1068739"/>
                </a:xfrm>
              </p:grpSpPr>
              <p:sp>
                <p:nvSpPr>
                  <p:cNvPr id="668" name="Google Shape;668;p29"/>
                  <p:cNvSpPr txBox="1"/>
                  <p:nvPr/>
                </p:nvSpPr>
                <p:spPr>
                  <a:xfrm>
                    <a:off x="579138" y="3042050"/>
                    <a:ext cx="1534500" cy="431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PHASE 2:</a:t>
                    </a:r>
                    <a:endParaRPr b="1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TESTING</a:t>
                    </a:r>
                    <a:endParaRPr b="1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669" name="Google Shape;669;p29"/>
                  <p:cNvSpPr txBox="1"/>
                  <p:nvPr/>
                </p:nvSpPr>
                <p:spPr>
                  <a:xfrm>
                    <a:off x="690626" y="3602889"/>
                    <a:ext cx="1311600" cy="507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000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Validate product functionality and performance.</a:t>
                    </a:r>
                    <a:endParaRPr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grpSp>
              <p:nvGrpSpPr>
                <p:cNvPr id="670" name="Google Shape;670;p29"/>
                <p:cNvGrpSpPr/>
                <p:nvPr/>
              </p:nvGrpSpPr>
              <p:grpSpPr>
                <a:xfrm>
                  <a:off x="2693487" y="2623925"/>
                  <a:ext cx="544200" cy="544200"/>
                  <a:chOff x="1053750" y="2623925"/>
                  <a:chExt cx="544200" cy="544200"/>
                </a:xfrm>
              </p:grpSpPr>
              <p:sp>
                <p:nvSpPr>
                  <p:cNvPr id="671" name="Google Shape;671;p29"/>
                  <p:cNvSpPr/>
                  <p:nvPr/>
                </p:nvSpPr>
                <p:spPr>
                  <a:xfrm>
                    <a:off x="1053750" y="2623925"/>
                    <a:ext cx="544200" cy="544200"/>
                  </a:xfrm>
                  <a:prstGeom prst="ellipse">
                    <a:avLst/>
                  </a:prstGeom>
                  <a:solidFill>
                    <a:srgbClr val="FFCB6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72" name="Google Shape;672;p29"/>
                  <p:cNvSpPr txBox="1"/>
                  <p:nvPr/>
                </p:nvSpPr>
                <p:spPr>
                  <a:xfrm>
                    <a:off x="1060550" y="2757425"/>
                    <a:ext cx="530700" cy="277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800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Q2</a:t>
                    </a:r>
                    <a:endParaRPr b="1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</p:grpSp>
        </p:grpSp>
        <p:grpSp>
          <p:nvGrpSpPr>
            <p:cNvPr id="673" name="Google Shape;673;p29"/>
            <p:cNvGrpSpPr/>
            <p:nvPr/>
          </p:nvGrpSpPr>
          <p:grpSpPr>
            <a:xfrm>
              <a:off x="3838056" y="1362249"/>
              <a:ext cx="1534500" cy="3029791"/>
              <a:chOff x="3838062" y="1362249"/>
              <a:chExt cx="1534500" cy="3029791"/>
            </a:xfrm>
          </p:grpSpPr>
          <p:pic>
            <p:nvPicPr>
              <p:cNvPr id="674" name="Google Shape;674;p2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171398" y="1362249"/>
                <a:ext cx="867828" cy="864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75" name="Google Shape;675;p29"/>
              <p:cNvGrpSpPr/>
              <p:nvPr/>
            </p:nvGrpSpPr>
            <p:grpSpPr>
              <a:xfrm>
                <a:off x="3838062" y="2623925"/>
                <a:ext cx="1534500" cy="1768114"/>
                <a:chOff x="2198337" y="2623925"/>
                <a:chExt cx="1534500" cy="1768114"/>
              </a:xfrm>
            </p:grpSpPr>
            <p:grpSp>
              <p:nvGrpSpPr>
                <p:cNvPr id="676" name="Google Shape;676;p29"/>
                <p:cNvGrpSpPr/>
                <p:nvPr/>
              </p:nvGrpSpPr>
              <p:grpSpPr>
                <a:xfrm>
                  <a:off x="2198337" y="3500300"/>
                  <a:ext cx="1534500" cy="891739"/>
                  <a:chOff x="579138" y="3042050"/>
                  <a:chExt cx="1534500" cy="891739"/>
                </a:xfrm>
              </p:grpSpPr>
              <p:sp>
                <p:nvSpPr>
                  <p:cNvPr id="677" name="Google Shape;677;p29"/>
                  <p:cNvSpPr txBox="1"/>
                  <p:nvPr/>
                </p:nvSpPr>
                <p:spPr>
                  <a:xfrm>
                    <a:off x="579138" y="3042050"/>
                    <a:ext cx="1534500" cy="431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PHASE 3:</a:t>
                    </a:r>
                    <a:endParaRPr b="1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LAUNCH</a:t>
                    </a:r>
                    <a:endParaRPr b="1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678" name="Google Shape;678;p29"/>
                  <p:cNvSpPr txBox="1"/>
                  <p:nvPr/>
                </p:nvSpPr>
                <p:spPr>
                  <a:xfrm>
                    <a:off x="690626" y="3602889"/>
                    <a:ext cx="1311600" cy="330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000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Release product to the market.</a:t>
                    </a:r>
                    <a:endParaRPr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grpSp>
              <p:nvGrpSpPr>
                <p:cNvPr id="679" name="Google Shape;679;p29"/>
                <p:cNvGrpSpPr/>
                <p:nvPr/>
              </p:nvGrpSpPr>
              <p:grpSpPr>
                <a:xfrm>
                  <a:off x="2693487" y="2623925"/>
                  <a:ext cx="544200" cy="544200"/>
                  <a:chOff x="1053750" y="2623925"/>
                  <a:chExt cx="544200" cy="544200"/>
                </a:xfrm>
              </p:grpSpPr>
              <p:sp>
                <p:nvSpPr>
                  <p:cNvPr id="680" name="Google Shape;680;p29"/>
                  <p:cNvSpPr/>
                  <p:nvPr/>
                </p:nvSpPr>
                <p:spPr>
                  <a:xfrm>
                    <a:off x="1053750" y="2623925"/>
                    <a:ext cx="544200" cy="544200"/>
                  </a:xfrm>
                  <a:prstGeom prst="ellipse">
                    <a:avLst/>
                  </a:prstGeom>
                  <a:solidFill>
                    <a:srgbClr val="FFCB6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81" name="Google Shape;681;p29"/>
                  <p:cNvSpPr txBox="1"/>
                  <p:nvPr/>
                </p:nvSpPr>
                <p:spPr>
                  <a:xfrm>
                    <a:off x="1060550" y="2757425"/>
                    <a:ext cx="530700" cy="277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800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Q3</a:t>
                    </a:r>
                    <a:endParaRPr b="1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</p:grpSp>
        </p:grpSp>
        <p:grpSp>
          <p:nvGrpSpPr>
            <p:cNvPr id="682" name="Google Shape;682;p29"/>
            <p:cNvGrpSpPr/>
            <p:nvPr/>
          </p:nvGrpSpPr>
          <p:grpSpPr>
            <a:xfrm>
              <a:off x="5477784" y="1321850"/>
              <a:ext cx="1534500" cy="3247189"/>
              <a:chOff x="5477787" y="1321850"/>
              <a:chExt cx="1534500" cy="3247189"/>
            </a:xfrm>
          </p:grpSpPr>
          <p:pic>
            <p:nvPicPr>
              <p:cNvPr id="683" name="Google Shape;683;p29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5802127" y="1321850"/>
                <a:ext cx="833518" cy="93677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84" name="Google Shape;684;p29"/>
              <p:cNvGrpSpPr/>
              <p:nvPr/>
            </p:nvGrpSpPr>
            <p:grpSpPr>
              <a:xfrm>
                <a:off x="5477787" y="2623925"/>
                <a:ext cx="1534500" cy="1945114"/>
                <a:chOff x="2198337" y="2623925"/>
                <a:chExt cx="1534500" cy="1945114"/>
              </a:xfrm>
            </p:grpSpPr>
            <p:grpSp>
              <p:nvGrpSpPr>
                <p:cNvPr id="685" name="Google Shape;685;p29"/>
                <p:cNvGrpSpPr/>
                <p:nvPr/>
              </p:nvGrpSpPr>
              <p:grpSpPr>
                <a:xfrm>
                  <a:off x="2198337" y="3500300"/>
                  <a:ext cx="1534500" cy="1068739"/>
                  <a:chOff x="579138" y="3042050"/>
                  <a:chExt cx="1534500" cy="1068739"/>
                </a:xfrm>
              </p:grpSpPr>
              <p:sp>
                <p:nvSpPr>
                  <p:cNvPr id="686" name="Google Shape;686;p29"/>
                  <p:cNvSpPr txBox="1"/>
                  <p:nvPr/>
                </p:nvSpPr>
                <p:spPr>
                  <a:xfrm>
                    <a:off x="579138" y="3042050"/>
                    <a:ext cx="1534500" cy="431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PHASE 4:</a:t>
                    </a:r>
                    <a:endParaRPr b="1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GROWTH</a:t>
                    </a:r>
                    <a:endParaRPr b="1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687" name="Google Shape;687;p29"/>
                  <p:cNvSpPr txBox="1"/>
                  <p:nvPr/>
                </p:nvSpPr>
                <p:spPr>
                  <a:xfrm>
                    <a:off x="690626" y="3602889"/>
                    <a:ext cx="1311600" cy="507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000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Expand user base, introduce new features.</a:t>
                    </a:r>
                    <a:endParaRPr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grpSp>
              <p:nvGrpSpPr>
                <p:cNvPr id="688" name="Google Shape;688;p29"/>
                <p:cNvGrpSpPr/>
                <p:nvPr/>
              </p:nvGrpSpPr>
              <p:grpSpPr>
                <a:xfrm>
                  <a:off x="2693487" y="2623925"/>
                  <a:ext cx="544200" cy="544200"/>
                  <a:chOff x="1053750" y="2623925"/>
                  <a:chExt cx="544200" cy="544200"/>
                </a:xfrm>
              </p:grpSpPr>
              <p:sp>
                <p:nvSpPr>
                  <p:cNvPr id="689" name="Google Shape;689;p29"/>
                  <p:cNvSpPr/>
                  <p:nvPr/>
                </p:nvSpPr>
                <p:spPr>
                  <a:xfrm>
                    <a:off x="1053750" y="2623925"/>
                    <a:ext cx="544200" cy="544200"/>
                  </a:xfrm>
                  <a:prstGeom prst="ellipse">
                    <a:avLst/>
                  </a:prstGeom>
                  <a:solidFill>
                    <a:srgbClr val="FFCB6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90" name="Google Shape;690;p29"/>
                  <p:cNvSpPr txBox="1"/>
                  <p:nvPr/>
                </p:nvSpPr>
                <p:spPr>
                  <a:xfrm>
                    <a:off x="1060550" y="2757425"/>
                    <a:ext cx="530700" cy="277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800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Q4</a:t>
                    </a:r>
                    <a:endParaRPr b="1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</p:grpSp>
        </p:grpSp>
        <p:grpSp>
          <p:nvGrpSpPr>
            <p:cNvPr id="691" name="Google Shape;691;p29"/>
            <p:cNvGrpSpPr/>
            <p:nvPr/>
          </p:nvGrpSpPr>
          <p:grpSpPr>
            <a:xfrm>
              <a:off x="7117512" y="1394423"/>
              <a:ext cx="1534500" cy="3174616"/>
              <a:chOff x="7117512" y="1394423"/>
              <a:chExt cx="1534500" cy="3174616"/>
            </a:xfrm>
          </p:grpSpPr>
          <p:pic>
            <p:nvPicPr>
              <p:cNvPr id="692" name="Google Shape;692;p29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7397675" y="1394423"/>
                <a:ext cx="974175" cy="8642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693" name="Google Shape;693;p29"/>
              <p:cNvGrpSpPr/>
              <p:nvPr/>
            </p:nvGrpSpPr>
            <p:grpSpPr>
              <a:xfrm>
                <a:off x="7117512" y="2623925"/>
                <a:ext cx="1534500" cy="1945114"/>
                <a:chOff x="2198337" y="2623925"/>
                <a:chExt cx="1534500" cy="1945114"/>
              </a:xfrm>
            </p:grpSpPr>
            <p:grpSp>
              <p:nvGrpSpPr>
                <p:cNvPr id="694" name="Google Shape;694;p29"/>
                <p:cNvGrpSpPr/>
                <p:nvPr/>
              </p:nvGrpSpPr>
              <p:grpSpPr>
                <a:xfrm>
                  <a:off x="2198337" y="3500300"/>
                  <a:ext cx="1534500" cy="1068739"/>
                  <a:chOff x="579138" y="3042050"/>
                  <a:chExt cx="1534500" cy="1068739"/>
                </a:xfrm>
              </p:grpSpPr>
              <p:sp>
                <p:nvSpPr>
                  <p:cNvPr id="695" name="Google Shape;695;p29"/>
                  <p:cNvSpPr txBox="1"/>
                  <p:nvPr/>
                </p:nvSpPr>
                <p:spPr>
                  <a:xfrm>
                    <a:off x="579138" y="3042050"/>
                    <a:ext cx="1534500" cy="4311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PHASE 5:</a:t>
                    </a:r>
                    <a:endParaRPr b="1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MATURITY</a:t>
                    </a:r>
                    <a:endParaRPr b="1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696" name="Google Shape;696;p29"/>
                  <p:cNvSpPr txBox="1"/>
                  <p:nvPr/>
                </p:nvSpPr>
                <p:spPr>
                  <a:xfrm>
                    <a:off x="690626" y="3602889"/>
                    <a:ext cx="1311600" cy="507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000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Optimize product, improve customer satisfaction.</a:t>
                    </a:r>
                    <a:endParaRPr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  <p:grpSp>
              <p:nvGrpSpPr>
                <p:cNvPr id="697" name="Google Shape;697;p29"/>
                <p:cNvGrpSpPr/>
                <p:nvPr/>
              </p:nvGrpSpPr>
              <p:grpSpPr>
                <a:xfrm>
                  <a:off x="2693487" y="2623925"/>
                  <a:ext cx="544200" cy="544200"/>
                  <a:chOff x="1053750" y="2623925"/>
                  <a:chExt cx="544200" cy="544200"/>
                </a:xfrm>
              </p:grpSpPr>
              <p:sp>
                <p:nvSpPr>
                  <p:cNvPr id="698" name="Google Shape;698;p29"/>
                  <p:cNvSpPr/>
                  <p:nvPr/>
                </p:nvSpPr>
                <p:spPr>
                  <a:xfrm>
                    <a:off x="1053750" y="2623925"/>
                    <a:ext cx="544200" cy="544200"/>
                  </a:xfrm>
                  <a:prstGeom prst="ellipse">
                    <a:avLst/>
                  </a:prstGeom>
                  <a:solidFill>
                    <a:srgbClr val="FFCB65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699" name="Google Shape;699;p29"/>
                  <p:cNvSpPr txBox="1"/>
                  <p:nvPr/>
                </p:nvSpPr>
                <p:spPr>
                  <a:xfrm>
                    <a:off x="1060550" y="2757425"/>
                    <a:ext cx="530700" cy="277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1800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Y1</a:t>
                    </a:r>
                    <a:endParaRPr b="1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4" name="Google Shape;704;p30"/>
          <p:cNvGrpSpPr/>
          <p:nvPr/>
        </p:nvGrpSpPr>
        <p:grpSpPr>
          <a:xfrm>
            <a:off x="617125" y="0"/>
            <a:ext cx="8253700" cy="866400"/>
            <a:chOff x="617125" y="0"/>
            <a:chExt cx="8253700" cy="866400"/>
          </a:xfrm>
        </p:grpSpPr>
        <p:sp>
          <p:nvSpPr>
            <p:cNvPr id="705" name="Google Shape;705;p30"/>
            <p:cNvSpPr/>
            <p:nvPr/>
          </p:nvSpPr>
          <p:spPr>
            <a:xfrm>
              <a:off x="617125" y="0"/>
              <a:ext cx="7909800" cy="866400"/>
            </a:xfrm>
            <a:prstGeom prst="rect">
              <a:avLst/>
            </a:prstGeom>
            <a:solidFill>
              <a:srgbClr val="FFCC6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06" name="Google Shape;706;p30"/>
            <p:cNvGrpSpPr/>
            <p:nvPr/>
          </p:nvGrpSpPr>
          <p:grpSpPr>
            <a:xfrm>
              <a:off x="7662409" y="326385"/>
              <a:ext cx="1208416" cy="303738"/>
              <a:chOff x="2803250" y="331275"/>
              <a:chExt cx="1205163" cy="282600"/>
            </a:xfrm>
          </p:grpSpPr>
          <p:cxnSp>
            <p:nvCxnSpPr>
              <p:cNvPr id="707" name="Google Shape;707;p30"/>
              <p:cNvCxnSpPr/>
              <p:nvPr/>
            </p:nvCxnSpPr>
            <p:spPr>
              <a:xfrm flipH="1">
                <a:off x="280325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8" name="Google Shape;708;p30"/>
              <p:cNvCxnSpPr/>
              <p:nvPr/>
            </p:nvCxnSpPr>
            <p:spPr>
              <a:xfrm flipH="1">
                <a:off x="28841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09" name="Google Shape;709;p30"/>
              <p:cNvCxnSpPr/>
              <p:nvPr/>
            </p:nvCxnSpPr>
            <p:spPr>
              <a:xfrm flipH="1">
                <a:off x="296495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0" name="Google Shape;710;p30"/>
              <p:cNvCxnSpPr/>
              <p:nvPr/>
            </p:nvCxnSpPr>
            <p:spPr>
              <a:xfrm flipH="1">
                <a:off x="30458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1" name="Google Shape;711;p30"/>
              <p:cNvCxnSpPr/>
              <p:nvPr/>
            </p:nvCxnSpPr>
            <p:spPr>
              <a:xfrm flipH="1">
                <a:off x="312666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2" name="Google Shape;712;p30"/>
              <p:cNvCxnSpPr/>
              <p:nvPr/>
            </p:nvCxnSpPr>
            <p:spPr>
              <a:xfrm flipH="1">
                <a:off x="3207522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3" name="Google Shape;713;p30"/>
              <p:cNvCxnSpPr/>
              <p:nvPr/>
            </p:nvCxnSpPr>
            <p:spPr>
              <a:xfrm flipH="1">
                <a:off x="3288377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4" name="Google Shape;714;p30"/>
              <p:cNvCxnSpPr/>
              <p:nvPr/>
            </p:nvCxnSpPr>
            <p:spPr>
              <a:xfrm flipH="1">
                <a:off x="3369231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5" name="Google Shape;715;p30"/>
              <p:cNvCxnSpPr/>
              <p:nvPr/>
            </p:nvCxnSpPr>
            <p:spPr>
              <a:xfrm flipH="1">
                <a:off x="3450086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6" name="Google Shape;716;p30"/>
              <p:cNvCxnSpPr/>
              <p:nvPr/>
            </p:nvCxnSpPr>
            <p:spPr>
              <a:xfrm flipH="1">
                <a:off x="353094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7" name="Google Shape;717;p30"/>
              <p:cNvCxnSpPr/>
              <p:nvPr/>
            </p:nvCxnSpPr>
            <p:spPr>
              <a:xfrm flipH="1">
                <a:off x="3611795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8" name="Google Shape;718;p30"/>
              <p:cNvCxnSpPr/>
              <p:nvPr/>
            </p:nvCxnSpPr>
            <p:spPr>
              <a:xfrm flipH="1">
                <a:off x="369264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19" name="Google Shape;719;p30"/>
              <p:cNvCxnSpPr/>
              <p:nvPr/>
            </p:nvCxnSpPr>
            <p:spPr>
              <a:xfrm flipH="1">
                <a:off x="37735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20" name="Google Shape;720;p30"/>
              <p:cNvCxnSpPr/>
              <p:nvPr/>
            </p:nvCxnSpPr>
            <p:spPr>
              <a:xfrm flipH="1">
                <a:off x="385435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721" name="Google Shape;721;p30"/>
              <p:cNvCxnSpPr/>
              <p:nvPr/>
            </p:nvCxnSpPr>
            <p:spPr>
              <a:xfrm flipH="1">
                <a:off x="39352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722" name="Google Shape;722;p30"/>
          <p:cNvGrpSpPr/>
          <p:nvPr/>
        </p:nvGrpSpPr>
        <p:grpSpPr>
          <a:xfrm>
            <a:off x="617125" y="3494450"/>
            <a:ext cx="7909800" cy="1728600"/>
            <a:chOff x="617125" y="3494450"/>
            <a:chExt cx="7909800" cy="1728600"/>
          </a:xfrm>
        </p:grpSpPr>
        <p:sp>
          <p:nvSpPr>
            <p:cNvPr id="723" name="Google Shape;723;p30"/>
            <p:cNvSpPr/>
            <p:nvPr/>
          </p:nvSpPr>
          <p:spPr>
            <a:xfrm>
              <a:off x="617125" y="3494450"/>
              <a:ext cx="7909800" cy="1728600"/>
            </a:xfrm>
            <a:prstGeom prst="rect">
              <a:avLst/>
            </a:prstGeom>
            <a:noFill/>
            <a:ln cap="flat" cmpd="sng" w="19050">
              <a:solidFill>
                <a:srgbClr val="D6DDD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30"/>
            <p:cNvSpPr txBox="1"/>
            <p:nvPr/>
          </p:nvSpPr>
          <p:spPr>
            <a:xfrm>
              <a:off x="942225" y="3602525"/>
              <a:ext cx="72168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Include a slide with big numbers to grab your audience's attention.</a:t>
              </a:r>
              <a:endParaRPr sz="1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25" name="Google Shape;725;p30"/>
          <p:cNvSpPr txBox="1"/>
          <p:nvPr/>
        </p:nvSpPr>
        <p:spPr>
          <a:xfrm>
            <a:off x="942225" y="1600528"/>
            <a:ext cx="72168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0600">
                <a:solidFill>
                  <a:srgbClr val="71826C"/>
                </a:solidFill>
                <a:latin typeface="Roboto"/>
                <a:ea typeface="Roboto"/>
                <a:cs typeface="Roboto"/>
                <a:sym typeface="Roboto"/>
              </a:rPr>
              <a:t>844,800,00</a:t>
            </a:r>
            <a:endParaRPr b="1" sz="10600">
              <a:solidFill>
                <a:srgbClr val="71826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Google Shape;73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9400" y="650025"/>
            <a:ext cx="4661501" cy="4056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1" name="Google Shape;731;p31"/>
          <p:cNvGrpSpPr/>
          <p:nvPr/>
        </p:nvGrpSpPr>
        <p:grpSpPr>
          <a:xfrm>
            <a:off x="0" y="0"/>
            <a:ext cx="3822435" cy="5145600"/>
            <a:chOff x="0" y="0"/>
            <a:chExt cx="3822435" cy="5145600"/>
          </a:xfrm>
        </p:grpSpPr>
        <p:sp>
          <p:nvSpPr>
            <p:cNvPr id="732" name="Google Shape;732;p31"/>
            <p:cNvSpPr/>
            <p:nvPr/>
          </p:nvSpPr>
          <p:spPr>
            <a:xfrm>
              <a:off x="0" y="0"/>
              <a:ext cx="3506400" cy="51456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33" name="Google Shape;733;p31"/>
            <p:cNvGrpSpPr/>
            <p:nvPr/>
          </p:nvGrpSpPr>
          <p:grpSpPr>
            <a:xfrm>
              <a:off x="3140629" y="277317"/>
              <a:ext cx="681805" cy="692308"/>
              <a:chOff x="3161575" y="4198150"/>
              <a:chExt cx="647550" cy="657525"/>
            </a:xfrm>
          </p:grpSpPr>
          <p:grpSp>
            <p:nvGrpSpPr>
              <p:cNvPr id="734" name="Google Shape;734;p31"/>
              <p:cNvGrpSpPr/>
              <p:nvPr/>
            </p:nvGrpSpPr>
            <p:grpSpPr>
              <a:xfrm>
                <a:off x="316157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735" name="Google Shape;735;p31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6" name="Google Shape;736;p31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7" name="Google Shape;737;p31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38" name="Google Shape;738;p31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39" name="Google Shape;739;p31"/>
              <p:cNvGrpSpPr/>
              <p:nvPr/>
            </p:nvGrpSpPr>
            <p:grpSpPr>
              <a:xfrm>
                <a:off x="335892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740" name="Google Shape;740;p31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1" name="Google Shape;741;p31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2" name="Google Shape;742;p31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3" name="Google Shape;743;p31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44" name="Google Shape;744;p31"/>
              <p:cNvGrpSpPr/>
              <p:nvPr/>
            </p:nvGrpSpPr>
            <p:grpSpPr>
              <a:xfrm>
                <a:off x="355627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745" name="Google Shape;745;p31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6" name="Google Shape;746;p31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7" name="Google Shape;747;p31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48" name="Google Shape;748;p31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749" name="Google Shape;749;p31"/>
              <p:cNvGrpSpPr/>
              <p:nvPr/>
            </p:nvGrpSpPr>
            <p:grpSpPr>
              <a:xfrm>
                <a:off x="375362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750" name="Google Shape;750;p31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1" name="Google Shape;751;p31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2" name="Google Shape;752;p31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753" name="Google Shape;753;p31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754" name="Google Shape;754;p31"/>
          <p:cNvGrpSpPr/>
          <p:nvPr/>
        </p:nvGrpSpPr>
        <p:grpSpPr>
          <a:xfrm>
            <a:off x="-3475" y="947770"/>
            <a:ext cx="3377075" cy="3247960"/>
            <a:chOff x="-3475" y="754840"/>
            <a:chExt cx="3377075" cy="3247960"/>
          </a:xfrm>
        </p:grpSpPr>
        <p:sp>
          <p:nvSpPr>
            <p:cNvPr id="755" name="Google Shape;755;p31"/>
            <p:cNvSpPr txBox="1"/>
            <p:nvPr/>
          </p:nvSpPr>
          <p:spPr>
            <a:xfrm>
              <a:off x="539500" y="754840"/>
              <a:ext cx="2834100" cy="224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4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04</a:t>
              </a:r>
              <a:endParaRPr b="1" sz="14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6" name="Google Shape;756;p31"/>
            <p:cNvSpPr txBox="1"/>
            <p:nvPr/>
          </p:nvSpPr>
          <p:spPr>
            <a:xfrm>
              <a:off x="600099" y="2800390"/>
              <a:ext cx="2773500" cy="67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2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MANAGEMENT </a:t>
              </a:r>
              <a:endParaRPr b="1" sz="22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&amp; TEAM</a:t>
              </a:r>
              <a:endParaRPr b="1" sz="22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757" name="Google Shape;757;p31"/>
            <p:cNvSpPr txBox="1"/>
            <p:nvPr/>
          </p:nvSpPr>
          <p:spPr>
            <a:xfrm>
              <a:off x="600100" y="3638900"/>
              <a:ext cx="22881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Briefly tell about the slides that </a:t>
              </a:r>
              <a:endParaRPr sz="11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will be included in this group</a:t>
              </a:r>
              <a:endParaRPr sz="11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758" name="Google Shape;758;p31"/>
            <p:cNvCxnSpPr/>
            <p:nvPr/>
          </p:nvCxnSpPr>
          <p:spPr>
            <a:xfrm>
              <a:off x="-3475" y="3536415"/>
              <a:ext cx="2533200" cy="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3400" y="1087650"/>
            <a:ext cx="1677475" cy="36406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4"/>
          <p:cNvGrpSpPr/>
          <p:nvPr/>
        </p:nvGrpSpPr>
        <p:grpSpPr>
          <a:xfrm>
            <a:off x="-2150" y="504675"/>
            <a:ext cx="5296372" cy="592075"/>
            <a:chOff x="-2150" y="504675"/>
            <a:chExt cx="5296372" cy="592075"/>
          </a:xfrm>
        </p:grpSpPr>
        <p:cxnSp>
          <p:nvCxnSpPr>
            <p:cNvPr id="97" name="Google Shape;97;p14"/>
            <p:cNvCxnSpPr/>
            <p:nvPr/>
          </p:nvCxnSpPr>
          <p:spPr>
            <a:xfrm>
              <a:off x="-2150" y="1096750"/>
              <a:ext cx="4960200" cy="0"/>
            </a:xfrm>
            <a:prstGeom prst="straightConnector1">
              <a:avLst/>
            </a:prstGeom>
            <a:noFill/>
            <a:ln cap="flat" cmpd="sng" w="28575">
              <a:solidFill>
                <a:srgbClr val="FDB8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8" name="Google Shape;98;p14"/>
            <p:cNvSpPr txBox="1"/>
            <p:nvPr/>
          </p:nvSpPr>
          <p:spPr>
            <a:xfrm>
              <a:off x="607322" y="504675"/>
              <a:ext cx="46869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TABLE OF CONTENTS</a:t>
              </a:r>
              <a:endParaRPr b="1" sz="3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9" name="Google Shape;99;p14"/>
          <p:cNvGrpSpPr/>
          <p:nvPr/>
        </p:nvGrpSpPr>
        <p:grpSpPr>
          <a:xfrm>
            <a:off x="617125" y="1539775"/>
            <a:ext cx="6633225" cy="2984050"/>
            <a:chOff x="617125" y="1539775"/>
            <a:chExt cx="6633225" cy="2984050"/>
          </a:xfrm>
        </p:grpSpPr>
        <p:grpSp>
          <p:nvGrpSpPr>
            <p:cNvPr id="100" name="Google Shape;100;p14"/>
            <p:cNvGrpSpPr/>
            <p:nvPr/>
          </p:nvGrpSpPr>
          <p:grpSpPr>
            <a:xfrm>
              <a:off x="617125" y="1539775"/>
              <a:ext cx="3068129" cy="702600"/>
              <a:chOff x="617125" y="1539775"/>
              <a:chExt cx="3068129" cy="702600"/>
            </a:xfrm>
          </p:grpSpPr>
          <p:sp>
            <p:nvSpPr>
              <p:cNvPr id="101" name="Google Shape;101;p14"/>
              <p:cNvSpPr/>
              <p:nvPr/>
            </p:nvSpPr>
            <p:spPr>
              <a:xfrm>
                <a:off x="617125" y="1539775"/>
                <a:ext cx="702600" cy="702600"/>
              </a:xfrm>
              <a:prstGeom prst="ellipse">
                <a:avLst/>
              </a:prstGeom>
              <a:solidFill>
                <a:srgbClr val="C2C8C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" name="Google Shape;102;p14"/>
              <p:cNvSpPr txBox="1"/>
              <p:nvPr/>
            </p:nvSpPr>
            <p:spPr>
              <a:xfrm>
                <a:off x="617198" y="1621675"/>
                <a:ext cx="7026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5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01</a:t>
                </a:r>
                <a:endParaRPr b="1" sz="35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03" name="Google Shape;103;p14"/>
              <p:cNvGrpSpPr/>
              <p:nvPr/>
            </p:nvGrpSpPr>
            <p:grpSpPr>
              <a:xfrm>
                <a:off x="1472754" y="1556736"/>
                <a:ext cx="2212500" cy="668678"/>
                <a:chOff x="1472754" y="1562586"/>
                <a:chExt cx="2212500" cy="668678"/>
              </a:xfrm>
            </p:grpSpPr>
            <p:sp>
              <p:nvSpPr>
                <p:cNvPr id="104" name="Google Shape;104;p14"/>
                <p:cNvSpPr txBox="1"/>
                <p:nvPr/>
              </p:nvSpPr>
              <p:spPr>
                <a:xfrm>
                  <a:off x="1472754" y="1562586"/>
                  <a:ext cx="22125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Introduction</a:t>
                  </a:r>
                  <a:endParaRPr b="1" sz="18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05" name="Google Shape;105;p14"/>
                <p:cNvSpPr txBox="1"/>
                <p:nvPr/>
              </p:nvSpPr>
              <p:spPr>
                <a:xfrm>
                  <a:off x="1472754" y="1900364"/>
                  <a:ext cx="22125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 Light"/>
                      <a:ea typeface="Roboto Light"/>
                      <a:cs typeface="Roboto Light"/>
                      <a:sym typeface="Roboto Light"/>
                    </a:rPr>
                    <a:t>Briefly tell about the slides that will be included in this group.</a:t>
                  </a:r>
                  <a:endParaRPr sz="1000">
                    <a:solidFill>
                      <a:srgbClr val="231F20"/>
                    </a:solidFill>
                    <a:latin typeface="Roboto Light"/>
                    <a:ea typeface="Roboto Light"/>
                    <a:cs typeface="Roboto Light"/>
                    <a:sym typeface="Roboto Light"/>
                  </a:endParaRPr>
                </a:p>
              </p:txBody>
            </p:sp>
          </p:grpSp>
        </p:grpSp>
        <p:grpSp>
          <p:nvGrpSpPr>
            <p:cNvPr id="106" name="Google Shape;106;p14"/>
            <p:cNvGrpSpPr/>
            <p:nvPr/>
          </p:nvGrpSpPr>
          <p:grpSpPr>
            <a:xfrm>
              <a:off x="617125" y="2680500"/>
              <a:ext cx="3068129" cy="702600"/>
              <a:chOff x="617125" y="1539775"/>
              <a:chExt cx="3068129" cy="702600"/>
            </a:xfrm>
          </p:grpSpPr>
          <p:sp>
            <p:nvSpPr>
              <p:cNvPr id="107" name="Google Shape;107;p14"/>
              <p:cNvSpPr/>
              <p:nvPr/>
            </p:nvSpPr>
            <p:spPr>
              <a:xfrm>
                <a:off x="617125" y="1539775"/>
                <a:ext cx="702600" cy="702600"/>
              </a:xfrm>
              <a:prstGeom prst="ellipse">
                <a:avLst/>
              </a:prstGeom>
              <a:solidFill>
                <a:srgbClr val="C2C8C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14"/>
              <p:cNvSpPr txBox="1"/>
              <p:nvPr/>
            </p:nvSpPr>
            <p:spPr>
              <a:xfrm>
                <a:off x="617198" y="1621675"/>
                <a:ext cx="7026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5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02</a:t>
                </a:r>
                <a:endParaRPr b="1" sz="35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09" name="Google Shape;109;p14"/>
              <p:cNvGrpSpPr/>
              <p:nvPr/>
            </p:nvGrpSpPr>
            <p:grpSpPr>
              <a:xfrm>
                <a:off x="1472754" y="1556736"/>
                <a:ext cx="2212500" cy="668678"/>
                <a:chOff x="1472754" y="1562586"/>
                <a:chExt cx="2212500" cy="668678"/>
              </a:xfrm>
            </p:grpSpPr>
            <p:sp>
              <p:nvSpPr>
                <p:cNvPr id="110" name="Google Shape;110;p14"/>
                <p:cNvSpPr txBox="1"/>
                <p:nvPr/>
              </p:nvSpPr>
              <p:spPr>
                <a:xfrm>
                  <a:off x="1472754" y="1562586"/>
                  <a:ext cx="22125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Market Analysis</a:t>
                  </a:r>
                  <a:endParaRPr b="1" sz="18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11" name="Google Shape;111;p14"/>
                <p:cNvSpPr txBox="1"/>
                <p:nvPr/>
              </p:nvSpPr>
              <p:spPr>
                <a:xfrm>
                  <a:off x="1472754" y="1900364"/>
                  <a:ext cx="22125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 Light"/>
                      <a:ea typeface="Roboto Light"/>
                      <a:cs typeface="Roboto Light"/>
                      <a:sym typeface="Roboto Light"/>
                    </a:rPr>
                    <a:t>Briefly tell about the slides that will be included in this group.</a:t>
                  </a:r>
                  <a:endParaRPr sz="1000">
                    <a:solidFill>
                      <a:srgbClr val="231F20"/>
                    </a:solidFill>
                    <a:latin typeface="Roboto Light"/>
                    <a:ea typeface="Roboto Light"/>
                    <a:cs typeface="Roboto Light"/>
                    <a:sym typeface="Roboto Light"/>
                  </a:endParaRPr>
                </a:p>
              </p:txBody>
            </p:sp>
          </p:grpSp>
        </p:grpSp>
        <p:grpSp>
          <p:nvGrpSpPr>
            <p:cNvPr id="112" name="Google Shape;112;p14"/>
            <p:cNvGrpSpPr/>
            <p:nvPr/>
          </p:nvGrpSpPr>
          <p:grpSpPr>
            <a:xfrm>
              <a:off x="617125" y="3821225"/>
              <a:ext cx="3244825" cy="702600"/>
              <a:chOff x="617125" y="1539775"/>
              <a:chExt cx="3244825" cy="702600"/>
            </a:xfrm>
          </p:grpSpPr>
          <p:sp>
            <p:nvSpPr>
              <p:cNvPr id="113" name="Google Shape;113;p14"/>
              <p:cNvSpPr/>
              <p:nvPr/>
            </p:nvSpPr>
            <p:spPr>
              <a:xfrm>
                <a:off x="617125" y="1539775"/>
                <a:ext cx="702600" cy="702600"/>
              </a:xfrm>
              <a:prstGeom prst="ellipse">
                <a:avLst/>
              </a:prstGeom>
              <a:solidFill>
                <a:srgbClr val="C2C8C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14"/>
              <p:cNvSpPr txBox="1"/>
              <p:nvPr/>
            </p:nvSpPr>
            <p:spPr>
              <a:xfrm>
                <a:off x="617198" y="1621675"/>
                <a:ext cx="7026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5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03</a:t>
                </a:r>
                <a:endParaRPr b="1" sz="35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15" name="Google Shape;115;p14"/>
              <p:cNvGrpSpPr/>
              <p:nvPr/>
            </p:nvGrpSpPr>
            <p:grpSpPr>
              <a:xfrm>
                <a:off x="1472750" y="1556725"/>
                <a:ext cx="2389200" cy="668689"/>
                <a:chOff x="1472750" y="1562575"/>
                <a:chExt cx="2389200" cy="668689"/>
              </a:xfrm>
            </p:grpSpPr>
            <p:sp>
              <p:nvSpPr>
                <p:cNvPr id="116" name="Google Shape;116;p14"/>
                <p:cNvSpPr txBox="1"/>
                <p:nvPr/>
              </p:nvSpPr>
              <p:spPr>
                <a:xfrm>
                  <a:off x="1472750" y="1562575"/>
                  <a:ext cx="23892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S</a:t>
                  </a:r>
                  <a:r>
                    <a:rPr b="1" lang="ru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trategy &amp; </a:t>
                  </a:r>
                  <a:r>
                    <a:rPr b="1" lang="ru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O</a:t>
                  </a:r>
                  <a:r>
                    <a:rPr b="1" lang="ru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perations</a:t>
                  </a:r>
                  <a:endParaRPr b="1" sz="18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17" name="Google Shape;117;p14"/>
                <p:cNvSpPr txBox="1"/>
                <p:nvPr/>
              </p:nvSpPr>
              <p:spPr>
                <a:xfrm>
                  <a:off x="1472754" y="1900364"/>
                  <a:ext cx="22125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 Light"/>
                      <a:ea typeface="Roboto Light"/>
                      <a:cs typeface="Roboto Light"/>
                      <a:sym typeface="Roboto Light"/>
                    </a:rPr>
                    <a:t>Briefly tell about the slides that will be included in this group.</a:t>
                  </a:r>
                  <a:endParaRPr sz="1000">
                    <a:solidFill>
                      <a:srgbClr val="231F20"/>
                    </a:solidFill>
                    <a:latin typeface="Roboto Light"/>
                    <a:ea typeface="Roboto Light"/>
                    <a:cs typeface="Roboto Light"/>
                    <a:sym typeface="Roboto Light"/>
                  </a:endParaRPr>
                </a:p>
              </p:txBody>
            </p:sp>
          </p:grpSp>
        </p:grpSp>
        <p:grpSp>
          <p:nvGrpSpPr>
            <p:cNvPr id="118" name="Google Shape;118;p14"/>
            <p:cNvGrpSpPr/>
            <p:nvPr/>
          </p:nvGrpSpPr>
          <p:grpSpPr>
            <a:xfrm>
              <a:off x="4005525" y="1539775"/>
              <a:ext cx="3244825" cy="702600"/>
              <a:chOff x="617125" y="1539775"/>
              <a:chExt cx="3244825" cy="702600"/>
            </a:xfrm>
          </p:grpSpPr>
          <p:sp>
            <p:nvSpPr>
              <p:cNvPr id="119" name="Google Shape;119;p14"/>
              <p:cNvSpPr/>
              <p:nvPr/>
            </p:nvSpPr>
            <p:spPr>
              <a:xfrm>
                <a:off x="617125" y="1539775"/>
                <a:ext cx="702600" cy="702600"/>
              </a:xfrm>
              <a:prstGeom prst="ellipse">
                <a:avLst/>
              </a:prstGeom>
              <a:solidFill>
                <a:srgbClr val="C2C8C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14"/>
              <p:cNvSpPr txBox="1"/>
              <p:nvPr/>
            </p:nvSpPr>
            <p:spPr>
              <a:xfrm>
                <a:off x="617198" y="1621675"/>
                <a:ext cx="7026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5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04</a:t>
                </a:r>
                <a:endParaRPr b="1" sz="35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21" name="Google Shape;121;p14"/>
              <p:cNvGrpSpPr/>
              <p:nvPr/>
            </p:nvGrpSpPr>
            <p:grpSpPr>
              <a:xfrm>
                <a:off x="1472750" y="1556725"/>
                <a:ext cx="2389200" cy="668689"/>
                <a:chOff x="1472750" y="1562575"/>
                <a:chExt cx="2389200" cy="668689"/>
              </a:xfrm>
            </p:grpSpPr>
            <p:sp>
              <p:nvSpPr>
                <p:cNvPr id="122" name="Google Shape;122;p14"/>
                <p:cNvSpPr txBox="1"/>
                <p:nvPr/>
              </p:nvSpPr>
              <p:spPr>
                <a:xfrm>
                  <a:off x="1472750" y="1562575"/>
                  <a:ext cx="23892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M</a:t>
                  </a:r>
                  <a:r>
                    <a:rPr b="1" lang="ru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anagement &amp; Team</a:t>
                  </a:r>
                  <a:endParaRPr b="1" sz="18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23" name="Google Shape;123;p14"/>
                <p:cNvSpPr txBox="1"/>
                <p:nvPr/>
              </p:nvSpPr>
              <p:spPr>
                <a:xfrm>
                  <a:off x="1472754" y="1900364"/>
                  <a:ext cx="22125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 Light"/>
                      <a:ea typeface="Roboto Light"/>
                      <a:cs typeface="Roboto Light"/>
                      <a:sym typeface="Roboto Light"/>
                    </a:rPr>
                    <a:t>Briefly tell about the slides that will be included in this group.</a:t>
                  </a:r>
                  <a:endParaRPr sz="1000">
                    <a:solidFill>
                      <a:srgbClr val="231F20"/>
                    </a:solidFill>
                    <a:latin typeface="Roboto Light"/>
                    <a:ea typeface="Roboto Light"/>
                    <a:cs typeface="Roboto Light"/>
                    <a:sym typeface="Roboto Light"/>
                  </a:endParaRPr>
                </a:p>
              </p:txBody>
            </p:sp>
          </p:grpSp>
        </p:grpSp>
        <p:grpSp>
          <p:nvGrpSpPr>
            <p:cNvPr id="124" name="Google Shape;124;p14"/>
            <p:cNvGrpSpPr/>
            <p:nvPr/>
          </p:nvGrpSpPr>
          <p:grpSpPr>
            <a:xfrm>
              <a:off x="4005525" y="2680500"/>
              <a:ext cx="3068129" cy="702600"/>
              <a:chOff x="617125" y="1539775"/>
              <a:chExt cx="3068129" cy="702600"/>
            </a:xfrm>
          </p:grpSpPr>
          <p:sp>
            <p:nvSpPr>
              <p:cNvPr id="125" name="Google Shape;125;p14"/>
              <p:cNvSpPr/>
              <p:nvPr/>
            </p:nvSpPr>
            <p:spPr>
              <a:xfrm>
                <a:off x="617125" y="1539775"/>
                <a:ext cx="702600" cy="702600"/>
              </a:xfrm>
              <a:prstGeom prst="ellipse">
                <a:avLst/>
              </a:prstGeom>
              <a:solidFill>
                <a:srgbClr val="C2C8C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14"/>
              <p:cNvSpPr txBox="1"/>
              <p:nvPr/>
            </p:nvSpPr>
            <p:spPr>
              <a:xfrm>
                <a:off x="617198" y="1621675"/>
                <a:ext cx="7026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5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05</a:t>
                </a:r>
                <a:endParaRPr b="1" sz="35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27" name="Google Shape;127;p14"/>
              <p:cNvGrpSpPr/>
              <p:nvPr/>
            </p:nvGrpSpPr>
            <p:grpSpPr>
              <a:xfrm>
                <a:off x="1472754" y="1556736"/>
                <a:ext cx="2212500" cy="668678"/>
                <a:chOff x="1472754" y="1562586"/>
                <a:chExt cx="2212500" cy="668678"/>
              </a:xfrm>
            </p:grpSpPr>
            <p:sp>
              <p:nvSpPr>
                <p:cNvPr id="128" name="Google Shape;128;p14"/>
                <p:cNvSpPr txBox="1"/>
                <p:nvPr/>
              </p:nvSpPr>
              <p:spPr>
                <a:xfrm>
                  <a:off x="1472754" y="1562586"/>
                  <a:ext cx="22125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Financials</a:t>
                  </a:r>
                  <a:endParaRPr b="1" sz="18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29" name="Google Shape;129;p14"/>
                <p:cNvSpPr txBox="1"/>
                <p:nvPr/>
              </p:nvSpPr>
              <p:spPr>
                <a:xfrm>
                  <a:off x="1472754" y="1900364"/>
                  <a:ext cx="22125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 Light"/>
                      <a:ea typeface="Roboto Light"/>
                      <a:cs typeface="Roboto Light"/>
                      <a:sym typeface="Roboto Light"/>
                    </a:rPr>
                    <a:t>Briefly tell about the slides that will be included in this group.</a:t>
                  </a:r>
                  <a:endParaRPr sz="1000">
                    <a:solidFill>
                      <a:srgbClr val="231F20"/>
                    </a:solidFill>
                    <a:latin typeface="Roboto Light"/>
                    <a:ea typeface="Roboto Light"/>
                    <a:cs typeface="Roboto Light"/>
                    <a:sym typeface="Roboto Light"/>
                  </a:endParaRPr>
                </a:p>
              </p:txBody>
            </p:sp>
          </p:grpSp>
        </p:grpSp>
        <p:grpSp>
          <p:nvGrpSpPr>
            <p:cNvPr id="130" name="Google Shape;130;p14"/>
            <p:cNvGrpSpPr/>
            <p:nvPr/>
          </p:nvGrpSpPr>
          <p:grpSpPr>
            <a:xfrm>
              <a:off x="4005525" y="3821225"/>
              <a:ext cx="3068129" cy="702600"/>
              <a:chOff x="617125" y="1539775"/>
              <a:chExt cx="3068129" cy="702600"/>
            </a:xfrm>
          </p:grpSpPr>
          <p:sp>
            <p:nvSpPr>
              <p:cNvPr id="131" name="Google Shape;131;p14"/>
              <p:cNvSpPr/>
              <p:nvPr/>
            </p:nvSpPr>
            <p:spPr>
              <a:xfrm>
                <a:off x="617125" y="1539775"/>
                <a:ext cx="702600" cy="702600"/>
              </a:xfrm>
              <a:prstGeom prst="ellipse">
                <a:avLst/>
              </a:prstGeom>
              <a:solidFill>
                <a:srgbClr val="C2C8C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2" name="Google Shape;132;p14"/>
              <p:cNvSpPr txBox="1"/>
              <p:nvPr/>
            </p:nvSpPr>
            <p:spPr>
              <a:xfrm>
                <a:off x="617198" y="1621675"/>
                <a:ext cx="702600" cy="538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35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rPr>
                  <a:t>06</a:t>
                </a:r>
                <a:endParaRPr b="1" sz="35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133" name="Google Shape;133;p14"/>
              <p:cNvGrpSpPr/>
              <p:nvPr/>
            </p:nvGrpSpPr>
            <p:grpSpPr>
              <a:xfrm>
                <a:off x="1472754" y="1556736"/>
                <a:ext cx="2212500" cy="668678"/>
                <a:chOff x="1472754" y="1562586"/>
                <a:chExt cx="2212500" cy="668678"/>
              </a:xfrm>
            </p:grpSpPr>
            <p:sp>
              <p:nvSpPr>
                <p:cNvPr id="134" name="Google Shape;134;p14"/>
                <p:cNvSpPr txBox="1"/>
                <p:nvPr/>
              </p:nvSpPr>
              <p:spPr>
                <a:xfrm>
                  <a:off x="1472754" y="1562586"/>
                  <a:ext cx="22125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Risks</a:t>
                  </a:r>
                  <a:endParaRPr b="1" sz="18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135" name="Google Shape;135;p14"/>
                <p:cNvSpPr txBox="1"/>
                <p:nvPr/>
              </p:nvSpPr>
              <p:spPr>
                <a:xfrm>
                  <a:off x="1472754" y="1900364"/>
                  <a:ext cx="22125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 Light"/>
                      <a:ea typeface="Roboto Light"/>
                      <a:cs typeface="Roboto Light"/>
                      <a:sym typeface="Roboto Light"/>
                    </a:rPr>
                    <a:t>Briefly tell about the slides that will be included in this group.</a:t>
                  </a:r>
                  <a:endParaRPr sz="1000">
                    <a:solidFill>
                      <a:srgbClr val="231F20"/>
                    </a:solidFill>
                    <a:latin typeface="Roboto Light"/>
                    <a:ea typeface="Roboto Light"/>
                    <a:cs typeface="Roboto Light"/>
                    <a:sym typeface="Roboto Light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32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764" name="Google Shape;764;p32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2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OUR TEAM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766" name="Google Shape;766;p32"/>
          <p:cNvSpPr/>
          <p:nvPr/>
        </p:nvSpPr>
        <p:spPr>
          <a:xfrm>
            <a:off x="617125" y="4832300"/>
            <a:ext cx="7909800" cy="311100"/>
          </a:xfrm>
          <a:prstGeom prst="rect">
            <a:avLst/>
          </a:prstGeom>
          <a:solidFill>
            <a:srgbClr val="D6DD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67" name="Google Shape;767;p32"/>
          <p:cNvGrpSpPr/>
          <p:nvPr/>
        </p:nvGrpSpPr>
        <p:grpSpPr>
          <a:xfrm>
            <a:off x="550413" y="1399791"/>
            <a:ext cx="7809150" cy="2941026"/>
            <a:chOff x="550413" y="1399791"/>
            <a:chExt cx="7809150" cy="2941026"/>
          </a:xfrm>
        </p:grpSpPr>
        <p:grpSp>
          <p:nvGrpSpPr>
            <p:cNvPr id="768" name="Google Shape;768;p32"/>
            <p:cNvGrpSpPr/>
            <p:nvPr/>
          </p:nvGrpSpPr>
          <p:grpSpPr>
            <a:xfrm>
              <a:off x="550413" y="1399791"/>
              <a:ext cx="1903500" cy="2941026"/>
              <a:chOff x="550413" y="1399791"/>
              <a:chExt cx="1903500" cy="2941026"/>
            </a:xfrm>
          </p:grpSpPr>
          <p:grpSp>
            <p:nvGrpSpPr>
              <p:cNvPr id="769" name="Google Shape;769;p32"/>
              <p:cNvGrpSpPr/>
              <p:nvPr/>
            </p:nvGrpSpPr>
            <p:grpSpPr>
              <a:xfrm>
                <a:off x="550413" y="3500300"/>
                <a:ext cx="1903500" cy="840517"/>
                <a:chOff x="394739" y="3042050"/>
                <a:chExt cx="1903500" cy="840517"/>
              </a:xfrm>
            </p:grpSpPr>
            <p:sp>
              <p:nvSpPr>
                <p:cNvPr id="770" name="Google Shape;770;p32"/>
                <p:cNvSpPr txBox="1"/>
                <p:nvPr/>
              </p:nvSpPr>
              <p:spPr>
                <a:xfrm>
                  <a:off x="579138" y="3042050"/>
                  <a:ext cx="1534500" cy="21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LIAM ANDERSON</a:t>
                  </a:r>
                  <a:endParaRPr b="1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771" name="Google Shape;771;p32"/>
                <p:cNvSpPr txBox="1"/>
                <p:nvPr/>
              </p:nvSpPr>
              <p:spPr>
                <a:xfrm>
                  <a:off x="394739" y="3374667"/>
                  <a:ext cx="1903500" cy="50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Briefly tell about this worker,</a:t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position and features.</a:t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pic>
            <p:nvPicPr>
              <p:cNvPr id="772" name="Google Shape;772;p32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99875" y="1399791"/>
                <a:ext cx="1404600" cy="1809900"/>
              </a:xfrm>
              <a:prstGeom prst="ellipse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773" name="Google Shape;773;p32"/>
            <p:cNvGrpSpPr/>
            <p:nvPr/>
          </p:nvGrpSpPr>
          <p:grpSpPr>
            <a:xfrm>
              <a:off x="2518963" y="1399791"/>
              <a:ext cx="1903500" cy="2941026"/>
              <a:chOff x="2518963" y="1399791"/>
              <a:chExt cx="1903500" cy="2941026"/>
            </a:xfrm>
          </p:grpSpPr>
          <p:pic>
            <p:nvPicPr>
              <p:cNvPr id="774" name="Google Shape;774;p3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2768416" y="1399791"/>
                <a:ext cx="1404600" cy="180990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775" name="Google Shape;775;p32"/>
              <p:cNvGrpSpPr/>
              <p:nvPr/>
            </p:nvGrpSpPr>
            <p:grpSpPr>
              <a:xfrm>
                <a:off x="2518963" y="3500300"/>
                <a:ext cx="1903500" cy="840517"/>
                <a:chOff x="394739" y="3042050"/>
                <a:chExt cx="1903500" cy="840517"/>
              </a:xfrm>
            </p:grpSpPr>
            <p:sp>
              <p:nvSpPr>
                <p:cNvPr id="776" name="Google Shape;776;p32"/>
                <p:cNvSpPr txBox="1"/>
                <p:nvPr/>
              </p:nvSpPr>
              <p:spPr>
                <a:xfrm>
                  <a:off x="579138" y="3042050"/>
                  <a:ext cx="1534500" cy="21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EMILY JOHNSON</a:t>
                  </a:r>
                  <a:endParaRPr b="1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777" name="Google Shape;777;p32"/>
                <p:cNvSpPr txBox="1"/>
                <p:nvPr/>
              </p:nvSpPr>
              <p:spPr>
                <a:xfrm>
                  <a:off x="394739" y="3374667"/>
                  <a:ext cx="1903500" cy="50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Briefly tell about this worker,</a:t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position and features.</a:t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778" name="Google Shape;778;p32"/>
            <p:cNvGrpSpPr/>
            <p:nvPr/>
          </p:nvGrpSpPr>
          <p:grpSpPr>
            <a:xfrm>
              <a:off x="4487513" y="1399791"/>
              <a:ext cx="1903500" cy="2941026"/>
              <a:chOff x="4487513" y="1399791"/>
              <a:chExt cx="1903500" cy="2941026"/>
            </a:xfrm>
          </p:grpSpPr>
          <p:pic>
            <p:nvPicPr>
              <p:cNvPr id="779" name="Google Shape;779;p3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4736938" y="1399791"/>
                <a:ext cx="1404600" cy="180990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780" name="Google Shape;780;p32"/>
              <p:cNvGrpSpPr/>
              <p:nvPr/>
            </p:nvGrpSpPr>
            <p:grpSpPr>
              <a:xfrm>
                <a:off x="4487513" y="3500300"/>
                <a:ext cx="1903500" cy="840517"/>
                <a:chOff x="394739" y="3042050"/>
                <a:chExt cx="1903500" cy="840517"/>
              </a:xfrm>
            </p:grpSpPr>
            <p:sp>
              <p:nvSpPr>
                <p:cNvPr id="781" name="Google Shape;781;p32"/>
                <p:cNvSpPr txBox="1"/>
                <p:nvPr/>
              </p:nvSpPr>
              <p:spPr>
                <a:xfrm>
                  <a:off x="396326" y="3042050"/>
                  <a:ext cx="1900200" cy="21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BENJAMIN THOMAS</a:t>
                  </a:r>
                  <a:endParaRPr b="1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782" name="Google Shape;782;p32"/>
                <p:cNvSpPr txBox="1"/>
                <p:nvPr/>
              </p:nvSpPr>
              <p:spPr>
                <a:xfrm>
                  <a:off x="394739" y="3374667"/>
                  <a:ext cx="1903500" cy="50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Briefly tell about this worker,</a:t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position and features.</a:t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783" name="Google Shape;783;p32"/>
            <p:cNvGrpSpPr/>
            <p:nvPr/>
          </p:nvGrpSpPr>
          <p:grpSpPr>
            <a:xfrm>
              <a:off x="6456063" y="1399791"/>
              <a:ext cx="1903500" cy="2941026"/>
              <a:chOff x="6456063" y="1399791"/>
              <a:chExt cx="1903500" cy="2941026"/>
            </a:xfrm>
          </p:grpSpPr>
          <p:pic>
            <p:nvPicPr>
              <p:cNvPr id="784" name="Google Shape;784;p3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6705459" y="1399791"/>
                <a:ext cx="1404600" cy="1809900"/>
              </a:xfrm>
              <a:prstGeom prst="ellipse">
                <a:avLst/>
              </a:prstGeom>
              <a:noFill/>
              <a:ln>
                <a:noFill/>
              </a:ln>
            </p:spPr>
          </p:pic>
          <p:grpSp>
            <p:nvGrpSpPr>
              <p:cNvPr id="785" name="Google Shape;785;p32"/>
              <p:cNvGrpSpPr/>
              <p:nvPr/>
            </p:nvGrpSpPr>
            <p:grpSpPr>
              <a:xfrm>
                <a:off x="6456063" y="3500300"/>
                <a:ext cx="1903500" cy="840517"/>
                <a:chOff x="394739" y="3042050"/>
                <a:chExt cx="1903500" cy="840517"/>
              </a:xfrm>
            </p:grpSpPr>
            <p:sp>
              <p:nvSpPr>
                <p:cNvPr id="786" name="Google Shape;786;p32"/>
                <p:cNvSpPr txBox="1"/>
                <p:nvPr/>
              </p:nvSpPr>
              <p:spPr>
                <a:xfrm>
                  <a:off x="579138" y="3042050"/>
                  <a:ext cx="1534500" cy="21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OLIVIA SMITH</a:t>
                  </a:r>
                  <a:endParaRPr b="1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sp>
              <p:nvSpPr>
                <p:cNvPr id="787" name="Google Shape;787;p32"/>
                <p:cNvSpPr txBox="1"/>
                <p:nvPr/>
              </p:nvSpPr>
              <p:spPr>
                <a:xfrm>
                  <a:off x="394739" y="3374667"/>
                  <a:ext cx="1903500" cy="507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Briefly tell about this worker,</a:t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position and features.</a:t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</p:grpSp>
      <p:grpSp>
        <p:nvGrpSpPr>
          <p:cNvPr id="788" name="Google Shape;788;p32"/>
          <p:cNvGrpSpPr/>
          <p:nvPr/>
        </p:nvGrpSpPr>
        <p:grpSpPr>
          <a:xfrm>
            <a:off x="7900450" y="279250"/>
            <a:ext cx="647550" cy="657525"/>
            <a:chOff x="3161575" y="4198150"/>
            <a:chExt cx="647550" cy="657525"/>
          </a:xfrm>
        </p:grpSpPr>
        <p:grpSp>
          <p:nvGrpSpPr>
            <p:cNvPr id="789" name="Google Shape;789;p32"/>
            <p:cNvGrpSpPr/>
            <p:nvPr/>
          </p:nvGrpSpPr>
          <p:grpSpPr>
            <a:xfrm>
              <a:off x="3161575" y="4198150"/>
              <a:ext cx="55500" cy="657525"/>
              <a:chOff x="3161575" y="4198150"/>
              <a:chExt cx="55500" cy="657525"/>
            </a:xfrm>
          </p:grpSpPr>
          <p:sp>
            <p:nvSpPr>
              <p:cNvPr id="790" name="Google Shape;790;p32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1" name="Google Shape;791;p32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2" name="Google Shape;792;p32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3" name="Google Shape;793;p32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94" name="Google Shape;794;p32"/>
            <p:cNvGrpSpPr/>
            <p:nvPr/>
          </p:nvGrpSpPr>
          <p:grpSpPr>
            <a:xfrm>
              <a:off x="3358925" y="4198150"/>
              <a:ext cx="55500" cy="657525"/>
              <a:chOff x="3161575" y="4198150"/>
              <a:chExt cx="55500" cy="657525"/>
            </a:xfrm>
          </p:grpSpPr>
          <p:sp>
            <p:nvSpPr>
              <p:cNvPr id="795" name="Google Shape;795;p32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6" name="Google Shape;796;p32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7" name="Google Shape;797;p32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8" name="Google Shape;798;p32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99" name="Google Shape;799;p32"/>
            <p:cNvGrpSpPr/>
            <p:nvPr/>
          </p:nvGrpSpPr>
          <p:grpSpPr>
            <a:xfrm>
              <a:off x="3556275" y="4198150"/>
              <a:ext cx="55500" cy="657525"/>
              <a:chOff x="3161575" y="4198150"/>
              <a:chExt cx="55500" cy="657525"/>
            </a:xfrm>
          </p:grpSpPr>
          <p:sp>
            <p:nvSpPr>
              <p:cNvPr id="800" name="Google Shape;800;p32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1" name="Google Shape;801;p32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2" name="Google Shape;802;p32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3" name="Google Shape;803;p32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04" name="Google Shape;804;p32"/>
            <p:cNvGrpSpPr/>
            <p:nvPr/>
          </p:nvGrpSpPr>
          <p:grpSpPr>
            <a:xfrm>
              <a:off x="3753625" y="4198150"/>
              <a:ext cx="55500" cy="657525"/>
              <a:chOff x="3161575" y="4198150"/>
              <a:chExt cx="55500" cy="657525"/>
            </a:xfrm>
          </p:grpSpPr>
          <p:sp>
            <p:nvSpPr>
              <p:cNvPr id="805" name="Google Shape;805;p32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6" name="Google Shape;806;p32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7" name="Google Shape;807;p32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8" name="Google Shape;808;p32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2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3" name="Google Shape;813;p33"/>
          <p:cNvGrpSpPr/>
          <p:nvPr/>
        </p:nvGrpSpPr>
        <p:grpSpPr>
          <a:xfrm>
            <a:off x="0" y="0"/>
            <a:ext cx="4692882" cy="5145600"/>
            <a:chOff x="0" y="0"/>
            <a:chExt cx="4692882" cy="5145600"/>
          </a:xfrm>
        </p:grpSpPr>
        <p:sp>
          <p:nvSpPr>
            <p:cNvPr id="814" name="Google Shape;814;p33"/>
            <p:cNvSpPr/>
            <p:nvPr/>
          </p:nvSpPr>
          <p:spPr>
            <a:xfrm>
              <a:off x="0" y="0"/>
              <a:ext cx="2231700" cy="51456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15" name="Google Shape;815;p33"/>
            <p:cNvGrpSpPr/>
            <p:nvPr/>
          </p:nvGrpSpPr>
          <p:grpSpPr>
            <a:xfrm>
              <a:off x="617125" y="607800"/>
              <a:ext cx="4075757" cy="4076821"/>
              <a:chOff x="617125" y="607800"/>
              <a:chExt cx="4075757" cy="4076821"/>
            </a:xfrm>
          </p:grpSpPr>
          <p:pic>
            <p:nvPicPr>
              <p:cNvPr id="816" name="Google Shape;816;p33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617125" y="607800"/>
                <a:ext cx="3898024" cy="3898024"/>
              </a:xfrm>
              <a:prstGeom prst="rect">
                <a:avLst/>
              </a:prstGeom>
              <a:solidFill>
                <a:srgbClr val="FFCB65"/>
              </a:solidFill>
              <a:ln>
                <a:noFill/>
              </a:ln>
            </p:spPr>
          </p:pic>
          <p:grpSp>
            <p:nvGrpSpPr>
              <p:cNvPr id="817" name="Google Shape;817;p33"/>
              <p:cNvGrpSpPr/>
              <p:nvPr/>
            </p:nvGrpSpPr>
            <p:grpSpPr>
              <a:xfrm flipH="1" rot="5400000">
                <a:off x="4072182" y="4063921"/>
                <a:ext cx="625800" cy="615600"/>
                <a:chOff x="4564225" y="447975"/>
                <a:chExt cx="625800" cy="615600"/>
              </a:xfrm>
            </p:grpSpPr>
            <p:sp>
              <p:nvSpPr>
                <p:cNvPr id="818" name="Google Shape;818;p33"/>
                <p:cNvSpPr/>
                <p:nvPr/>
              </p:nvSpPr>
              <p:spPr>
                <a:xfrm>
                  <a:off x="4564225" y="447975"/>
                  <a:ext cx="179400" cy="615600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19" name="Google Shape;819;p33"/>
                <p:cNvSpPr/>
                <p:nvPr/>
              </p:nvSpPr>
              <p:spPr>
                <a:xfrm rot="5400000">
                  <a:off x="4787425" y="224775"/>
                  <a:ext cx="179400" cy="625800"/>
                </a:xfrm>
                <a:prstGeom prst="rect">
                  <a:avLst/>
                </a:prstGeom>
                <a:solidFill>
                  <a:srgbClr val="231F20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sp>
        <p:nvSpPr>
          <p:cNvPr id="820" name="Google Shape;820;p33"/>
          <p:cNvSpPr txBox="1"/>
          <p:nvPr/>
        </p:nvSpPr>
        <p:spPr>
          <a:xfrm>
            <a:off x="4788626" y="527474"/>
            <a:ext cx="39993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OTHER TEAM </a:t>
            </a:r>
            <a:endParaRPr b="1" sz="34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4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MEMBERS</a:t>
            </a:r>
            <a:endParaRPr b="1" sz="34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821" name="Google Shape;821;p33"/>
          <p:cNvCxnSpPr/>
          <p:nvPr/>
        </p:nvCxnSpPr>
        <p:spPr>
          <a:xfrm>
            <a:off x="4793400" y="1946200"/>
            <a:ext cx="3732900" cy="0"/>
          </a:xfrm>
          <a:prstGeom prst="straightConnector1">
            <a:avLst/>
          </a:prstGeom>
          <a:noFill/>
          <a:ln cap="flat" cmpd="sng" w="19050">
            <a:solidFill>
              <a:srgbClr val="FDB82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22" name="Google Shape;822;p33"/>
          <p:cNvGrpSpPr/>
          <p:nvPr/>
        </p:nvGrpSpPr>
        <p:grpSpPr>
          <a:xfrm>
            <a:off x="4788613" y="2252500"/>
            <a:ext cx="4040175" cy="1667513"/>
            <a:chOff x="4788613" y="2252500"/>
            <a:chExt cx="4040175" cy="1667513"/>
          </a:xfrm>
        </p:grpSpPr>
        <p:grpSp>
          <p:nvGrpSpPr>
            <p:cNvPr id="823" name="Google Shape;823;p33"/>
            <p:cNvGrpSpPr/>
            <p:nvPr/>
          </p:nvGrpSpPr>
          <p:grpSpPr>
            <a:xfrm>
              <a:off x="4788613" y="2252500"/>
              <a:ext cx="1903516" cy="663513"/>
              <a:chOff x="4788613" y="2252500"/>
              <a:chExt cx="1903516" cy="663513"/>
            </a:xfrm>
          </p:grpSpPr>
          <p:sp>
            <p:nvSpPr>
              <p:cNvPr id="824" name="Google Shape;824;p33"/>
              <p:cNvSpPr txBox="1"/>
              <p:nvPr/>
            </p:nvSpPr>
            <p:spPr>
              <a:xfrm>
                <a:off x="4788628" y="2252500"/>
                <a:ext cx="19035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SOPHIA BROWN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25" name="Google Shape;825;p33"/>
              <p:cNvSpPr txBox="1"/>
              <p:nvPr/>
            </p:nvSpPr>
            <p:spPr>
              <a:xfrm>
                <a:off x="4788613" y="2585113"/>
                <a:ext cx="19035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Briefly tell about this worker,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position and features.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826" name="Google Shape;826;p33"/>
            <p:cNvGrpSpPr/>
            <p:nvPr/>
          </p:nvGrpSpPr>
          <p:grpSpPr>
            <a:xfrm>
              <a:off x="6925288" y="2252500"/>
              <a:ext cx="1903500" cy="663513"/>
              <a:chOff x="4788613" y="2252500"/>
              <a:chExt cx="1903500" cy="663513"/>
            </a:xfrm>
          </p:grpSpPr>
          <p:sp>
            <p:nvSpPr>
              <p:cNvPr id="827" name="Google Shape;827;p33"/>
              <p:cNvSpPr txBox="1"/>
              <p:nvPr/>
            </p:nvSpPr>
            <p:spPr>
              <a:xfrm>
                <a:off x="4788626" y="2252500"/>
                <a:ext cx="16017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ISABELLA DAVIS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28" name="Google Shape;828;p33"/>
              <p:cNvSpPr txBox="1"/>
              <p:nvPr/>
            </p:nvSpPr>
            <p:spPr>
              <a:xfrm>
                <a:off x="4788613" y="2585113"/>
                <a:ext cx="19035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Briefly tell about this worker,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position and features.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829" name="Google Shape;829;p33"/>
            <p:cNvGrpSpPr/>
            <p:nvPr/>
          </p:nvGrpSpPr>
          <p:grpSpPr>
            <a:xfrm>
              <a:off x="4788613" y="3256500"/>
              <a:ext cx="1903516" cy="663513"/>
              <a:chOff x="4788613" y="2252500"/>
              <a:chExt cx="1903516" cy="663513"/>
            </a:xfrm>
          </p:grpSpPr>
          <p:sp>
            <p:nvSpPr>
              <p:cNvPr id="830" name="Google Shape;830;p33"/>
              <p:cNvSpPr txBox="1"/>
              <p:nvPr/>
            </p:nvSpPr>
            <p:spPr>
              <a:xfrm>
                <a:off x="4788628" y="2252500"/>
                <a:ext cx="19035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NOAH MARTINEZ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831" name="Google Shape;831;p33"/>
              <p:cNvSpPr txBox="1"/>
              <p:nvPr/>
            </p:nvSpPr>
            <p:spPr>
              <a:xfrm>
                <a:off x="4788613" y="2585113"/>
                <a:ext cx="19035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Briefly tell about this worker,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position and features.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832" name="Google Shape;832;p33"/>
          <p:cNvGrpSpPr/>
          <p:nvPr/>
        </p:nvGrpSpPr>
        <p:grpSpPr>
          <a:xfrm>
            <a:off x="7318459" y="4380896"/>
            <a:ext cx="1208416" cy="303738"/>
            <a:chOff x="2803250" y="331275"/>
            <a:chExt cx="1205163" cy="282600"/>
          </a:xfrm>
        </p:grpSpPr>
        <p:cxnSp>
          <p:nvCxnSpPr>
            <p:cNvPr id="833" name="Google Shape;833;p33"/>
            <p:cNvCxnSpPr/>
            <p:nvPr/>
          </p:nvCxnSpPr>
          <p:spPr>
            <a:xfrm flipH="1">
              <a:off x="280325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4" name="Google Shape;834;p33"/>
            <p:cNvCxnSpPr/>
            <p:nvPr/>
          </p:nvCxnSpPr>
          <p:spPr>
            <a:xfrm flipH="1">
              <a:off x="28841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5" name="Google Shape;835;p33"/>
            <p:cNvCxnSpPr/>
            <p:nvPr/>
          </p:nvCxnSpPr>
          <p:spPr>
            <a:xfrm flipH="1">
              <a:off x="296495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6" name="Google Shape;836;p33"/>
            <p:cNvCxnSpPr/>
            <p:nvPr/>
          </p:nvCxnSpPr>
          <p:spPr>
            <a:xfrm flipH="1">
              <a:off x="30458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7" name="Google Shape;837;p33"/>
            <p:cNvCxnSpPr/>
            <p:nvPr/>
          </p:nvCxnSpPr>
          <p:spPr>
            <a:xfrm flipH="1">
              <a:off x="312666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8" name="Google Shape;838;p33"/>
            <p:cNvCxnSpPr/>
            <p:nvPr/>
          </p:nvCxnSpPr>
          <p:spPr>
            <a:xfrm flipH="1">
              <a:off x="3207522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39" name="Google Shape;839;p33"/>
            <p:cNvCxnSpPr/>
            <p:nvPr/>
          </p:nvCxnSpPr>
          <p:spPr>
            <a:xfrm flipH="1">
              <a:off x="3288377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0" name="Google Shape;840;p33"/>
            <p:cNvCxnSpPr/>
            <p:nvPr/>
          </p:nvCxnSpPr>
          <p:spPr>
            <a:xfrm flipH="1">
              <a:off x="3369231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1" name="Google Shape;841;p33"/>
            <p:cNvCxnSpPr/>
            <p:nvPr/>
          </p:nvCxnSpPr>
          <p:spPr>
            <a:xfrm flipH="1">
              <a:off x="3450086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2" name="Google Shape;842;p33"/>
            <p:cNvCxnSpPr/>
            <p:nvPr/>
          </p:nvCxnSpPr>
          <p:spPr>
            <a:xfrm flipH="1">
              <a:off x="353094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3" name="Google Shape;843;p33"/>
            <p:cNvCxnSpPr/>
            <p:nvPr/>
          </p:nvCxnSpPr>
          <p:spPr>
            <a:xfrm flipH="1">
              <a:off x="3611795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4" name="Google Shape;844;p33"/>
            <p:cNvCxnSpPr/>
            <p:nvPr/>
          </p:nvCxnSpPr>
          <p:spPr>
            <a:xfrm flipH="1">
              <a:off x="369264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5" name="Google Shape;845;p33"/>
            <p:cNvCxnSpPr/>
            <p:nvPr/>
          </p:nvCxnSpPr>
          <p:spPr>
            <a:xfrm flipH="1">
              <a:off x="37735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6" name="Google Shape;846;p33"/>
            <p:cNvCxnSpPr/>
            <p:nvPr/>
          </p:nvCxnSpPr>
          <p:spPr>
            <a:xfrm flipH="1">
              <a:off x="385435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47" name="Google Shape;847;p33"/>
            <p:cNvCxnSpPr/>
            <p:nvPr/>
          </p:nvCxnSpPr>
          <p:spPr>
            <a:xfrm flipH="1">
              <a:off x="39352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1" name="Shape 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2" name="Google Shape;852;p34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853" name="Google Shape;853;p34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34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ORGANIZATION CHART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855" name="Google Shape;855;p34"/>
          <p:cNvGrpSpPr/>
          <p:nvPr/>
        </p:nvGrpSpPr>
        <p:grpSpPr>
          <a:xfrm>
            <a:off x="7318459" y="531221"/>
            <a:ext cx="1208416" cy="303738"/>
            <a:chOff x="2803250" y="331275"/>
            <a:chExt cx="1205163" cy="282600"/>
          </a:xfrm>
        </p:grpSpPr>
        <p:cxnSp>
          <p:nvCxnSpPr>
            <p:cNvPr id="856" name="Google Shape;856;p34"/>
            <p:cNvCxnSpPr/>
            <p:nvPr/>
          </p:nvCxnSpPr>
          <p:spPr>
            <a:xfrm flipH="1">
              <a:off x="280325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57" name="Google Shape;857;p34"/>
            <p:cNvCxnSpPr/>
            <p:nvPr/>
          </p:nvCxnSpPr>
          <p:spPr>
            <a:xfrm flipH="1">
              <a:off x="28841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58" name="Google Shape;858;p34"/>
            <p:cNvCxnSpPr/>
            <p:nvPr/>
          </p:nvCxnSpPr>
          <p:spPr>
            <a:xfrm flipH="1">
              <a:off x="296495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59" name="Google Shape;859;p34"/>
            <p:cNvCxnSpPr/>
            <p:nvPr/>
          </p:nvCxnSpPr>
          <p:spPr>
            <a:xfrm flipH="1">
              <a:off x="30458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0" name="Google Shape;860;p34"/>
            <p:cNvCxnSpPr/>
            <p:nvPr/>
          </p:nvCxnSpPr>
          <p:spPr>
            <a:xfrm flipH="1">
              <a:off x="312666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1" name="Google Shape;861;p34"/>
            <p:cNvCxnSpPr/>
            <p:nvPr/>
          </p:nvCxnSpPr>
          <p:spPr>
            <a:xfrm flipH="1">
              <a:off x="3207522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2" name="Google Shape;862;p34"/>
            <p:cNvCxnSpPr/>
            <p:nvPr/>
          </p:nvCxnSpPr>
          <p:spPr>
            <a:xfrm flipH="1">
              <a:off x="3288377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3" name="Google Shape;863;p34"/>
            <p:cNvCxnSpPr/>
            <p:nvPr/>
          </p:nvCxnSpPr>
          <p:spPr>
            <a:xfrm flipH="1">
              <a:off x="3369231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4" name="Google Shape;864;p34"/>
            <p:cNvCxnSpPr/>
            <p:nvPr/>
          </p:nvCxnSpPr>
          <p:spPr>
            <a:xfrm flipH="1">
              <a:off x="3450086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5" name="Google Shape;865;p34"/>
            <p:cNvCxnSpPr/>
            <p:nvPr/>
          </p:nvCxnSpPr>
          <p:spPr>
            <a:xfrm flipH="1">
              <a:off x="353094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6" name="Google Shape;866;p34"/>
            <p:cNvCxnSpPr/>
            <p:nvPr/>
          </p:nvCxnSpPr>
          <p:spPr>
            <a:xfrm flipH="1">
              <a:off x="3611795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7" name="Google Shape;867;p34"/>
            <p:cNvCxnSpPr/>
            <p:nvPr/>
          </p:nvCxnSpPr>
          <p:spPr>
            <a:xfrm flipH="1">
              <a:off x="369264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8" name="Google Shape;868;p34"/>
            <p:cNvCxnSpPr/>
            <p:nvPr/>
          </p:nvCxnSpPr>
          <p:spPr>
            <a:xfrm flipH="1">
              <a:off x="37735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69" name="Google Shape;869;p34"/>
            <p:cNvCxnSpPr/>
            <p:nvPr/>
          </p:nvCxnSpPr>
          <p:spPr>
            <a:xfrm flipH="1">
              <a:off x="385435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70" name="Google Shape;870;p34"/>
            <p:cNvCxnSpPr/>
            <p:nvPr/>
          </p:nvCxnSpPr>
          <p:spPr>
            <a:xfrm flipH="1">
              <a:off x="39352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871" name="Google Shape;871;p34"/>
          <p:cNvGrpSpPr/>
          <p:nvPr/>
        </p:nvGrpSpPr>
        <p:grpSpPr>
          <a:xfrm>
            <a:off x="617125" y="1350125"/>
            <a:ext cx="7907850" cy="3167450"/>
            <a:chOff x="617125" y="1350125"/>
            <a:chExt cx="7907850" cy="3167450"/>
          </a:xfrm>
        </p:grpSpPr>
        <p:grpSp>
          <p:nvGrpSpPr>
            <p:cNvPr id="872" name="Google Shape;872;p34"/>
            <p:cNvGrpSpPr/>
            <p:nvPr/>
          </p:nvGrpSpPr>
          <p:grpSpPr>
            <a:xfrm>
              <a:off x="3702600" y="1350125"/>
              <a:ext cx="1770900" cy="648300"/>
              <a:chOff x="3702600" y="1350125"/>
              <a:chExt cx="1770900" cy="648300"/>
            </a:xfrm>
          </p:grpSpPr>
          <p:sp>
            <p:nvSpPr>
              <p:cNvPr id="873" name="Google Shape;873;p34"/>
              <p:cNvSpPr/>
              <p:nvPr/>
            </p:nvSpPr>
            <p:spPr>
              <a:xfrm>
                <a:off x="3702600" y="1350125"/>
                <a:ext cx="1770900" cy="648300"/>
              </a:xfrm>
              <a:prstGeom prst="roundRect">
                <a:avLst>
                  <a:gd fmla="val 16667" name="adj"/>
                </a:avLst>
              </a:prstGeom>
              <a:solidFill>
                <a:srgbClr val="DF894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74" name="Google Shape;874;p34"/>
              <p:cNvSpPr txBox="1"/>
              <p:nvPr/>
            </p:nvSpPr>
            <p:spPr>
              <a:xfrm>
                <a:off x="3718650" y="1581875"/>
                <a:ext cx="17388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Name and Position</a:t>
                </a:r>
                <a:endParaRPr b="1"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cxnSp>
          <p:nvCxnSpPr>
            <p:cNvPr id="875" name="Google Shape;875;p34"/>
            <p:cNvCxnSpPr/>
            <p:nvPr/>
          </p:nvCxnSpPr>
          <p:spPr>
            <a:xfrm>
              <a:off x="4588050" y="1997825"/>
              <a:ext cx="0" cy="415500"/>
            </a:xfrm>
            <a:prstGeom prst="straightConnector1">
              <a:avLst/>
            </a:prstGeom>
            <a:noFill/>
            <a:ln cap="flat" cmpd="sng" w="28575">
              <a:solidFill>
                <a:srgbClr val="C2C8CD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876" name="Google Shape;876;p34"/>
            <p:cNvCxnSpPr/>
            <p:nvPr/>
          </p:nvCxnSpPr>
          <p:spPr>
            <a:xfrm>
              <a:off x="1498125" y="3483625"/>
              <a:ext cx="6144900" cy="0"/>
            </a:xfrm>
            <a:prstGeom prst="straightConnector1">
              <a:avLst/>
            </a:prstGeom>
            <a:noFill/>
            <a:ln cap="flat" cmpd="sng" w="28575">
              <a:solidFill>
                <a:srgbClr val="C2C8C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877" name="Google Shape;877;p34"/>
            <p:cNvGrpSpPr/>
            <p:nvPr/>
          </p:nvGrpSpPr>
          <p:grpSpPr>
            <a:xfrm>
              <a:off x="617125" y="3475575"/>
              <a:ext cx="7907850" cy="1042000"/>
              <a:chOff x="617125" y="3475575"/>
              <a:chExt cx="7907850" cy="1042000"/>
            </a:xfrm>
          </p:grpSpPr>
          <p:cxnSp>
            <p:nvCxnSpPr>
              <p:cNvPr id="878" name="Google Shape;878;p34"/>
              <p:cNvCxnSpPr/>
              <p:nvPr/>
            </p:nvCxnSpPr>
            <p:spPr>
              <a:xfrm>
                <a:off x="1502575" y="3475575"/>
                <a:ext cx="0" cy="4155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879" name="Google Shape;879;p34"/>
              <p:cNvCxnSpPr/>
              <p:nvPr/>
            </p:nvCxnSpPr>
            <p:spPr>
              <a:xfrm>
                <a:off x="3548225" y="3475575"/>
                <a:ext cx="0" cy="4155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880" name="Google Shape;880;p34"/>
              <p:cNvCxnSpPr/>
              <p:nvPr/>
            </p:nvCxnSpPr>
            <p:spPr>
              <a:xfrm>
                <a:off x="5593875" y="3475575"/>
                <a:ext cx="0" cy="4155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cxnSp>
            <p:nvCxnSpPr>
              <p:cNvPr id="881" name="Google Shape;881;p34"/>
              <p:cNvCxnSpPr/>
              <p:nvPr/>
            </p:nvCxnSpPr>
            <p:spPr>
              <a:xfrm>
                <a:off x="7639525" y="3475575"/>
                <a:ext cx="0" cy="4155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grpSp>
            <p:nvGrpSpPr>
              <p:cNvPr id="882" name="Google Shape;882;p34"/>
              <p:cNvGrpSpPr/>
              <p:nvPr/>
            </p:nvGrpSpPr>
            <p:grpSpPr>
              <a:xfrm>
                <a:off x="617125" y="3869275"/>
                <a:ext cx="1770900" cy="648300"/>
                <a:chOff x="617125" y="3869275"/>
                <a:chExt cx="1770900" cy="648300"/>
              </a:xfrm>
            </p:grpSpPr>
            <p:sp>
              <p:nvSpPr>
                <p:cNvPr id="883" name="Google Shape;883;p34"/>
                <p:cNvSpPr/>
                <p:nvPr/>
              </p:nvSpPr>
              <p:spPr>
                <a:xfrm>
                  <a:off x="617125" y="3869275"/>
                  <a:ext cx="1770900" cy="6483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71826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84" name="Google Shape;884;p34"/>
                <p:cNvSpPr txBox="1"/>
                <p:nvPr/>
              </p:nvSpPr>
              <p:spPr>
                <a:xfrm>
                  <a:off x="633175" y="4101025"/>
                  <a:ext cx="1738800" cy="18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2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Name and Position</a:t>
                  </a:r>
                  <a:endParaRPr b="1" sz="12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885" name="Google Shape;885;p34"/>
              <p:cNvGrpSpPr/>
              <p:nvPr/>
            </p:nvGrpSpPr>
            <p:grpSpPr>
              <a:xfrm>
                <a:off x="2662775" y="3869275"/>
                <a:ext cx="1770900" cy="648300"/>
                <a:chOff x="617125" y="3869275"/>
                <a:chExt cx="1770900" cy="648300"/>
              </a:xfrm>
            </p:grpSpPr>
            <p:sp>
              <p:nvSpPr>
                <p:cNvPr id="886" name="Google Shape;886;p34"/>
                <p:cNvSpPr/>
                <p:nvPr/>
              </p:nvSpPr>
              <p:spPr>
                <a:xfrm>
                  <a:off x="617125" y="3869275"/>
                  <a:ext cx="1770900" cy="6483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71826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87" name="Google Shape;887;p34"/>
                <p:cNvSpPr txBox="1"/>
                <p:nvPr/>
              </p:nvSpPr>
              <p:spPr>
                <a:xfrm>
                  <a:off x="633175" y="4101025"/>
                  <a:ext cx="1738800" cy="18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2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Name and Position</a:t>
                  </a:r>
                  <a:endParaRPr b="1" sz="12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888" name="Google Shape;888;p34"/>
              <p:cNvGrpSpPr/>
              <p:nvPr/>
            </p:nvGrpSpPr>
            <p:grpSpPr>
              <a:xfrm>
                <a:off x="4708425" y="3869275"/>
                <a:ext cx="1770900" cy="648300"/>
                <a:chOff x="617125" y="3869275"/>
                <a:chExt cx="1770900" cy="648300"/>
              </a:xfrm>
            </p:grpSpPr>
            <p:sp>
              <p:nvSpPr>
                <p:cNvPr id="889" name="Google Shape;889;p34"/>
                <p:cNvSpPr/>
                <p:nvPr/>
              </p:nvSpPr>
              <p:spPr>
                <a:xfrm>
                  <a:off x="617125" y="3869275"/>
                  <a:ext cx="1770900" cy="6483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71826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90" name="Google Shape;890;p34"/>
                <p:cNvSpPr txBox="1"/>
                <p:nvPr/>
              </p:nvSpPr>
              <p:spPr>
                <a:xfrm>
                  <a:off x="633175" y="4101025"/>
                  <a:ext cx="1738800" cy="18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2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Name and Position</a:t>
                  </a:r>
                  <a:endParaRPr b="1" sz="12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grpSp>
            <p:nvGrpSpPr>
              <p:cNvPr id="891" name="Google Shape;891;p34"/>
              <p:cNvGrpSpPr/>
              <p:nvPr/>
            </p:nvGrpSpPr>
            <p:grpSpPr>
              <a:xfrm>
                <a:off x="6754075" y="3869275"/>
                <a:ext cx="1770900" cy="648300"/>
                <a:chOff x="617125" y="3869275"/>
                <a:chExt cx="1770900" cy="648300"/>
              </a:xfrm>
            </p:grpSpPr>
            <p:sp>
              <p:nvSpPr>
                <p:cNvPr id="892" name="Google Shape;892;p34"/>
                <p:cNvSpPr/>
                <p:nvPr/>
              </p:nvSpPr>
              <p:spPr>
                <a:xfrm>
                  <a:off x="617125" y="3869275"/>
                  <a:ext cx="1770900" cy="6483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71826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893" name="Google Shape;893;p34"/>
                <p:cNvSpPr txBox="1"/>
                <p:nvPr/>
              </p:nvSpPr>
              <p:spPr>
                <a:xfrm>
                  <a:off x="633175" y="4101025"/>
                  <a:ext cx="1738800" cy="18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2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Name and Position</a:t>
                  </a:r>
                  <a:endParaRPr b="1" sz="1200">
                    <a:solidFill>
                      <a:schemeClr val="lt1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</p:grpSp>
        <p:grpSp>
          <p:nvGrpSpPr>
            <p:cNvPr id="894" name="Google Shape;894;p34"/>
            <p:cNvGrpSpPr/>
            <p:nvPr/>
          </p:nvGrpSpPr>
          <p:grpSpPr>
            <a:xfrm>
              <a:off x="3702600" y="2411775"/>
              <a:ext cx="1770900" cy="1063800"/>
              <a:chOff x="3702600" y="2411775"/>
              <a:chExt cx="1770900" cy="1063800"/>
            </a:xfrm>
          </p:grpSpPr>
          <p:cxnSp>
            <p:nvCxnSpPr>
              <p:cNvPr id="895" name="Google Shape;895;p34"/>
              <p:cNvCxnSpPr/>
              <p:nvPr/>
            </p:nvCxnSpPr>
            <p:spPr>
              <a:xfrm>
                <a:off x="4588050" y="3060075"/>
                <a:ext cx="0" cy="41550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C2C8CD"/>
                </a:solidFill>
                <a:prstDash val="solid"/>
                <a:round/>
                <a:headEnd len="med" w="med" type="none"/>
                <a:tailEnd len="med" w="med" type="triangle"/>
              </a:ln>
            </p:spPr>
          </p:cxnSp>
          <p:sp>
            <p:nvSpPr>
              <p:cNvPr id="896" name="Google Shape;896;p34"/>
              <p:cNvSpPr/>
              <p:nvPr/>
            </p:nvSpPr>
            <p:spPr>
              <a:xfrm>
                <a:off x="3702600" y="2411775"/>
                <a:ext cx="1770900" cy="648300"/>
              </a:xfrm>
              <a:prstGeom prst="roundRect">
                <a:avLst>
                  <a:gd fmla="val 16667" name="adj"/>
                </a:avLst>
              </a:prstGeom>
              <a:solidFill>
                <a:srgbClr val="FEBD3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p34"/>
              <p:cNvSpPr txBox="1"/>
              <p:nvPr/>
            </p:nvSpPr>
            <p:spPr>
              <a:xfrm>
                <a:off x="3718650" y="2644300"/>
                <a:ext cx="1738800" cy="184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Name and Position</a:t>
                </a:r>
                <a:endParaRPr b="1"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2" name="Google Shape;902;p35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903" name="Google Shape;903;p35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35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COMPANY LOCATIONS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05" name="Google Shape;905;p35"/>
          <p:cNvGrpSpPr/>
          <p:nvPr/>
        </p:nvGrpSpPr>
        <p:grpSpPr>
          <a:xfrm>
            <a:off x="617113" y="1295425"/>
            <a:ext cx="8381588" cy="3149475"/>
            <a:chOff x="617113" y="1295425"/>
            <a:chExt cx="8381588" cy="3149475"/>
          </a:xfrm>
        </p:grpSpPr>
        <p:pic>
          <p:nvPicPr>
            <p:cNvPr id="906" name="Google Shape;906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73500" y="1295425"/>
              <a:ext cx="4886899" cy="27837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07" name="Google Shape;907;p35"/>
            <p:cNvGrpSpPr/>
            <p:nvPr/>
          </p:nvGrpSpPr>
          <p:grpSpPr>
            <a:xfrm>
              <a:off x="617113" y="2093203"/>
              <a:ext cx="2395613" cy="721572"/>
              <a:chOff x="617113" y="2093203"/>
              <a:chExt cx="2395613" cy="721572"/>
            </a:xfrm>
          </p:grpSpPr>
          <p:sp>
            <p:nvSpPr>
              <p:cNvPr id="908" name="Google Shape;908;p35"/>
              <p:cNvSpPr txBox="1"/>
              <p:nvPr/>
            </p:nvSpPr>
            <p:spPr>
              <a:xfrm>
                <a:off x="617113" y="2450875"/>
                <a:ext cx="19035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Briefly tell us about this 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company division.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909" name="Google Shape;909;p35"/>
              <p:cNvGrpSpPr/>
              <p:nvPr/>
            </p:nvGrpSpPr>
            <p:grpSpPr>
              <a:xfrm>
                <a:off x="617128" y="2093203"/>
                <a:ext cx="2395597" cy="292500"/>
                <a:chOff x="617128" y="2093203"/>
                <a:chExt cx="2395597" cy="292500"/>
              </a:xfrm>
            </p:grpSpPr>
            <p:sp>
              <p:nvSpPr>
                <p:cNvPr id="910" name="Google Shape;910;p35"/>
                <p:cNvSpPr txBox="1"/>
                <p:nvPr/>
              </p:nvSpPr>
              <p:spPr>
                <a:xfrm>
                  <a:off x="617128" y="2093203"/>
                  <a:ext cx="1903500" cy="292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l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900">
                      <a:solidFill>
                        <a:srgbClr val="FFCC64"/>
                      </a:solidFill>
                      <a:latin typeface="Roboto"/>
                      <a:ea typeface="Roboto"/>
                      <a:cs typeface="Roboto"/>
                      <a:sym typeface="Roboto"/>
                    </a:rPr>
                    <a:t>Location 1</a:t>
                  </a:r>
                  <a:endParaRPr b="1" sz="1900">
                    <a:solidFill>
                      <a:srgbClr val="FFCC64"/>
                    </a:solidFill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  <p:grpSp>
              <p:nvGrpSpPr>
                <p:cNvPr id="911" name="Google Shape;911;p35"/>
                <p:cNvGrpSpPr/>
                <p:nvPr/>
              </p:nvGrpSpPr>
              <p:grpSpPr>
                <a:xfrm>
                  <a:off x="1932325" y="2185903"/>
                  <a:ext cx="1080400" cy="107100"/>
                  <a:chOff x="1932325" y="2196500"/>
                  <a:chExt cx="1080400" cy="107100"/>
                </a:xfrm>
              </p:grpSpPr>
              <p:cxnSp>
                <p:nvCxnSpPr>
                  <p:cNvPr id="912" name="Google Shape;912;p35"/>
                  <p:cNvCxnSpPr/>
                  <p:nvPr/>
                </p:nvCxnSpPr>
                <p:spPr>
                  <a:xfrm>
                    <a:off x="1932325" y="2250050"/>
                    <a:ext cx="992100" cy="0"/>
                  </a:xfrm>
                  <a:prstGeom prst="straightConnector1">
                    <a:avLst/>
                  </a:prstGeom>
                  <a:noFill/>
                  <a:ln cap="flat" cmpd="sng" w="9525">
                    <a:solidFill>
                      <a:srgbClr val="95A0A9"/>
                    </a:solidFill>
                    <a:prstDash val="solid"/>
                    <a:round/>
                    <a:headEnd len="med" w="med" type="none"/>
                    <a:tailEnd len="med" w="med" type="none"/>
                  </a:ln>
                </p:spPr>
              </p:cxnSp>
              <p:sp>
                <p:nvSpPr>
                  <p:cNvPr id="913" name="Google Shape;913;p35"/>
                  <p:cNvSpPr/>
                  <p:nvPr/>
                </p:nvSpPr>
                <p:spPr>
                  <a:xfrm>
                    <a:off x="2905625" y="2196500"/>
                    <a:ext cx="107100" cy="107100"/>
                  </a:xfrm>
                  <a:prstGeom prst="ellipse">
                    <a:avLst/>
                  </a:prstGeom>
                  <a:solidFill>
                    <a:srgbClr val="FFCC64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</p:grpSp>
          </p:grpSp>
        </p:grpSp>
        <p:grpSp>
          <p:nvGrpSpPr>
            <p:cNvPr id="914" name="Google Shape;914;p35"/>
            <p:cNvGrpSpPr/>
            <p:nvPr/>
          </p:nvGrpSpPr>
          <p:grpSpPr>
            <a:xfrm>
              <a:off x="617113" y="1992495"/>
              <a:ext cx="4393951" cy="2452405"/>
              <a:chOff x="617113" y="1992495"/>
              <a:chExt cx="4393951" cy="2452405"/>
            </a:xfrm>
          </p:grpSpPr>
          <p:sp>
            <p:nvSpPr>
              <p:cNvPr id="915" name="Google Shape;915;p35"/>
              <p:cNvSpPr/>
              <p:nvPr/>
            </p:nvSpPr>
            <p:spPr>
              <a:xfrm>
                <a:off x="1935675" y="2091675"/>
                <a:ext cx="3023725" cy="1777125"/>
              </a:xfrm>
              <a:custGeom>
                <a:rect b="b" l="l" r="r" t="t"/>
                <a:pathLst>
                  <a:path extrusionOk="0" h="71085" w="120949">
                    <a:moveTo>
                      <a:pt x="120949" y="0"/>
                    </a:moveTo>
                    <a:lnTo>
                      <a:pt x="120949" y="71085"/>
                    </a:lnTo>
                    <a:lnTo>
                      <a:pt x="0" y="71085"/>
                    </a:lnTo>
                  </a:path>
                </a:pathLst>
              </a:custGeom>
              <a:noFill/>
              <a:ln cap="flat" cmpd="sng" w="9525">
                <a:solidFill>
                  <a:srgbClr val="95A0A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sp>
          <p:sp>
            <p:nvSpPr>
              <p:cNvPr id="916" name="Google Shape;916;p35"/>
              <p:cNvSpPr txBox="1"/>
              <p:nvPr/>
            </p:nvSpPr>
            <p:spPr>
              <a:xfrm>
                <a:off x="617113" y="4081000"/>
                <a:ext cx="19035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Briefly tell us about this 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company division.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17" name="Google Shape;917;p35"/>
              <p:cNvSpPr txBox="1"/>
              <p:nvPr/>
            </p:nvSpPr>
            <p:spPr>
              <a:xfrm>
                <a:off x="617128" y="3723328"/>
                <a:ext cx="19035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L</a:t>
                </a:r>
                <a:r>
                  <a:rPr b="1" lang="ru" sz="19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ocation</a:t>
                </a:r>
                <a:r>
                  <a:rPr b="1" lang="ru" sz="19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 2</a:t>
                </a:r>
                <a:endParaRPr b="1" sz="19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4903964" y="1992495"/>
                <a:ext cx="107100" cy="107100"/>
              </a:xfrm>
              <a:prstGeom prst="ellipse">
                <a:avLst/>
              </a:prstGeom>
              <a:solidFill>
                <a:srgbClr val="71826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19" name="Google Shape;919;p35"/>
            <p:cNvGrpSpPr/>
            <p:nvPr/>
          </p:nvGrpSpPr>
          <p:grpSpPr>
            <a:xfrm>
              <a:off x="5889888" y="2264284"/>
              <a:ext cx="3108813" cy="721572"/>
              <a:chOff x="5889888" y="2264284"/>
              <a:chExt cx="3108813" cy="721572"/>
            </a:xfrm>
          </p:grpSpPr>
          <p:sp>
            <p:nvSpPr>
              <p:cNvPr id="920" name="Google Shape;920;p35"/>
              <p:cNvSpPr txBox="1"/>
              <p:nvPr/>
            </p:nvSpPr>
            <p:spPr>
              <a:xfrm flipH="1">
                <a:off x="7095200" y="2621957"/>
                <a:ext cx="19035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Briefly tell us about this company division.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21" name="Google Shape;921;p35"/>
              <p:cNvSpPr txBox="1"/>
              <p:nvPr/>
            </p:nvSpPr>
            <p:spPr>
              <a:xfrm flipH="1">
                <a:off x="7095184" y="2264284"/>
                <a:ext cx="19035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900">
                    <a:solidFill>
                      <a:srgbClr val="E8823D"/>
                    </a:solidFill>
                    <a:latin typeface="Roboto"/>
                    <a:ea typeface="Roboto"/>
                    <a:cs typeface="Roboto"/>
                    <a:sym typeface="Roboto"/>
                  </a:rPr>
                  <a:t>Location 3</a:t>
                </a:r>
                <a:endParaRPr b="1" sz="1900">
                  <a:solidFill>
                    <a:srgbClr val="E8823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grpSp>
            <p:nvGrpSpPr>
              <p:cNvPr id="922" name="Google Shape;922;p35"/>
              <p:cNvGrpSpPr/>
              <p:nvPr/>
            </p:nvGrpSpPr>
            <p:grpSpPr>
              <a:xfrm flipH="1">
                <a:off x="5889888" y="2377353"/>
                <a:ext cx="1080400" cy="107100"/>
                <a:chOff x="1932325" y="2196500"/>
                <a:chExt cx="1080400" cy="107100"/>
              </a:xfrm>
            </p:grpSpPr>
            <p:cxnSp>
              <p:nvCxnSpPr>
                <p:cNvPr id="923" name="Google Shape;923;p35"/>
                <p:cNvCxnSpPr/>
                <p:nvPr/>
              </p:nvCxnSpPr>
              <p:spPr>
                <a:xfrm>
                  <a:off x="1932325" y="2250050"/>
                  <a:ext cx="9921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95A0A9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sp>
              <p:nvSpPr>
                <p:cNvPr id="924" name="Google Shape;924;p35"/>
                <p:cNvSpPr/>
                <p:nvPr/>
              </p:nvSpPr>
              <p:spPr>
                <a:xfrm>
                  <a:off x="2905625" y="2196500"/>
                  <a:ext cx="107100" cy="107100"/>
                </a:xfrm>
                <a:prstGeom prst="ellipse">
                  <a:avLst/>
                </a:prstGeom>
                <a:solidFill>
                  <a:srgbClr val="E8823D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925" name="Google Shape;925;p35"/>
          <p:cNvGrpSpPr/>
          <p:nvPr/>
        </p:nvGrpSpPr>
        <p:grpSpPr>
          <a:xfrm>
            <a:off x="7879325" y="604725"/>
            <a:ext cx="647550" cy="657525"/>
            <a:chOff x="3161575" y="4198150"/>
            <a:chExt cx="647550" cy="657525"/>
          </a:xfrm>
        </p:grpSpPr>
        <p:grpSp>
          <p:nvGrpSpPr>
            <p:cNvPr id="926" name="Google Shape;926;p35"/>
            <p:cNvGrpSpPr/>
            <p:nvPr/>
          </p:nvGrpSpPr>
          <p:grpSpPr>
            <a:xfrm>
              <a:off x="3161575" y="4198150"/>
              <a:ext cx="55500" cy="657525"/>
              <a:chOff x="3161575" y="4198150"/>
              <a:chExt cx="55500" cy="657525"/>
            </a:xfrm>
          </p:grpSpPr>
          <p:sp>
            <p:nvSpPr>
              <p:cNvPr id="927" name="Google Shape;927;p35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31" name="Google Shape;931;p35"/>
            <p:cNvGrpSpPr/>
            <p:nvPr/>
          </p:nvGrpSpPr>
          <p:grpSpPr>
            <a:xfrm>
              <a:off x="3358925" y="4198150"/>
              <a:ext cx="55500" cy="657525"/>
              <a:chOff x="3161575" y="4198150"/>
              <a:chExt cx="55500" cy="657525"/>
            </a:xfrm>
          </p:grpSpPr>
          <p:sp>
            <p:nvSpPr>
              <p:cNvPr id="932" name="Google Shape;932;p35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36" name="Google Shape;936;p35"/>
            <p:cNvGrpSpPr/>
            <p:nvPr/>
          </p:nvGrpSpPr>
          <p:grpSpPr>
            <a:xfrm>
              <a:off x="3556275" y="4198150"/>
              <a:ext cx="55500" cy="657525"/>
              <a:chOff x="3161575" y="4198150"/>
              <a:chExt cx="55500" cy="657525"/>
            </a:xfrm>
          </p:grpSpPr>
          <p:sp>
            <p:nvSpPr>
              <p:cNvPr id="937" name="Google Shape;937;p35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41" name="Google Shape;941;p35"/>
            <p:cNvGrpSpPr/>
            <p:nvPr/>
          </p:nvGrpSpPr>
          <p:grpSpPr>
            <a:xfrm>
              <a:off x="3753625" y="4198150"/>
              <a:ext cx="55500" cy="657525"/>
              <a:chOff x="3161575" y="4198150"/>
              <a:chExt cx="55500" cy="657525"/>
            </a:xfrm>
          </p:grpSpPr>
          <p:sp>
            <p:nvSpPr>
              <p:cNvPr id="942" name="Google Shape;942;p35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4" name="Google Shape;944;p35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45" name="Google Shape;945;p35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946" name="Google Shape;946;p35"/>
          <p:cNvSpPr/>
          <p:nvPr/>
        </p:nvSpPr>
        <p:spPr>
          <a:xfrm>
            <a:off x="617125" y="4832300"/>
            <a:ext cx="7909800" cy="311100"/>
          </a:xfrm>
          <a:prstGeom prst="rect">
            <a:avLst/>
          </a:prstGeom>
          <a:solidFill>
            <a:srgbClr val="D6DD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1" name="Google Shape;9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34962" y="620825"/>
            <a:ext cx="4602976" cy="4055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2" name="Google Shape;952;p36"/>
          <p:cNvGrpSpPr/>
          <p:nvPr/>
        </p:nvGrpSpPr>
        <p:grpSpPr>
          <a:xfrm>
            <a:off x="-3475" y="0"/>
            <a:ext cx="4099525" cy="5145600"/>
            <a:chOff x="-3475" y="0"/>
            <a:chExt cx="4099525" cy="5145600"/>
          </a:xfrm>
        </p:grpSpPr>
        <p:sp>
          <p:nvSpPr>
            <p:cNvPr id="953" name="Google Shape;953;p36"/>
            <p:cNvSpPr/>
            <p:nvPr/>
          </p:nvSpPr>
          <p:spPr>
            <a:xfrm>
              <a:off x="0" y="0"/>
              <a:ext cx="3506400" cy="51456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54" name="Google Shape;954;p36"/>
            <p:cNvGrpSpPr/>
            <p:nvPr/>
          </p:nvGrpSpPr>
          <p:grpSpPr>
            <a:xfrm>
              <a:off x="2887634" y="463171"/>
              <a:ext cx="1208416" cy="303738"/>
              <a:chOff x="2803250" y="331275"/>
              <a:chExt cx="1205163" cy="282600"/>
            </a:xfrm>
          </p:grpSpPr>
          <p:cxnSp>
            <p:nvCxnSpPr>
              <p:cNvPr id="955" name="Google Shape;955;p36"/>
              <p:cNvCxnSpPr/>
              <p:nvPr/>
            </p:nvCxnSpPr>
            <p:spPr>
              <a:xfrm flipH="1">
                <a:off x="280325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6" name="Google Shape;956;p36"/>
              <p:cNvCxnSpPr/>
              <p:nvPr/>
            </p:nvCxnSpPr>
            <p:spPr>
              <a:xfrm flipH="1">
                <a:off x="28841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7" name="Google Shape;957;p36"/>
              <p:cNvCxnSpPr/>
              <p:nvPr/>
            </p:nvCxnSpPr>
            <p:spPr>
              <a:xfrm flipH="1">
                <a:off x="296495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8" name="Google Shape;958;p36"/>
              <p:cNvCxnSpPr/>
              <p:nvPr/>
            </p:nvCxnSpPr>
            <p:spPr>
              <a:xfrm flipH="1">
                <a:off x="30458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59" name="Google Shape;959;p36"/>
              <p:cNvCxnSpPr/>
              <p:nvPr/>
            </p:nvCxnSpPr>
            <p:spPr>
              <a:xfrm flipH="1">
                <a:off x="312666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0" name="Google Shape;960;p36"/>
              <p:cNvCxnSpPr/>
              <p:nvPr/>
            </p:nvCxnSpPr>
            <p:spPr>
              <a:xfrm flipH="1">
                <a:off x="3207522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1" name="Google Shape;961;p36"/>
              <p:cNvCxnSpPr/>
              <p:nvPr/>
            </p:nvCxnSpPr>
            <p:spPr>
              <a:xfrm flipH="1">
                <a:off x="3288377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2" name="Google Shape;962;p36"/>
              <p:cNvCxnSpPr/>
              <p:nvPr/>
            </p:nvCxnSpPr>
            <p:spPr>
              <a:xfrm flipH="1">
                <a:off x="3369231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3" name="Google Shape;963;p36"/>
              <p:cNvCxnSpPr/>
              <p:nvPr/>
            </p:nvCxnSpPr>
            <p:spPr>
              <a:xfrm flipH="1">
                <a:off x="3450086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4" name="Google Shape;964;p36"/>
              <p:cNvCxnSpPr/>
              <p:nvPr/>
            </p:nvCxnSpPr>
            <p:spPr>
              <a:xfrm flipH="1">
                <a:off x="353094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5" name="Google Shape;965;p36"/>
              <p:cNvCxnSpPr/>
              <p:nvPr/>
            </p:nvCxnSpPr>
            <p:spPr>
              <a:xfrm flipH="1">
                <a:off x="3611795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6" name="Google Shape;966;p36"/>
              <p:cNvCxnSpPr/>
              <p:nvPr/>
            </p:nvCxnSpPr>
            <p:spPr>
              <a:xfrm flipH="1">
                <a:off x="369264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7" name="Google Shape;967;p36"/>
              <p:cNvCxnSpPr/>
              <p:nvPr/>
            </p:nvCxnSpPr>
            <p:spPr>
              <a:xfrm flipH="1">
                <a:off x="37735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8" name="Google Shape;968;p36"/>
              <p:cNvCxnSpPr/>
              <p:nvPr/>
            </p:nvCxnSpPr>
            <p:spPr>
              <a:xfrm flipH="1">
                <a:off x="385435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969" name="Google Shape;969;p36"/>
              <p:cNvCxnSpPr/>
              <p:nvPr/>
            </p:nvCxnSpPr>
            <p:spPr>
              <a:xfrm flipH="1">
                <a:off x="39352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sp>
          <p:nvSpPr>
            <p:cNvPr id="970" name="Google Shape;970;p36"/>
            <p:cNvSpPr txBox="1"/>
            <p:nvPr/>
          </p:nvSpPr>
          <p:spPr>
            <a:xfrm>
              <a:off x="539500" y="947770"/>
              <a:ext cx="2834100" cy="224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4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05</a:t>
              </a:r>
              <a:endParaRPr b="1" sz="14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71" name="Google Shape;971;p36"/>
            <p:cNvSpPr txBox="1"/>
            <p:nvPr/>
          </p:nvSpPr>
          <p:spPr>
            <a:xfrm>
              <a:off x="600099" y="2993320"/>
              <a:ext cx="2773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FINANCIALS</a:t>
              </a:r>
              <a:endParaRPr b="1" sz="22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72" name="Google Shape;972;p36"/>
            <p:cNvSpPr txBox="1"/>
            <p:nvPr/>
          </p:nvSpPr>
          <p:spPr>
            <a:xfrm>
              <a:off x="600100" y="3497555"/>
              <a:ext cx="22881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Briefly tell about the slides that </a:t>
              </a:r>
              <a:endParaRPr sz="11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will be included in this group</a:t>
              </a:r>
              <a:endParaRPr sz="11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973" name="Google Shape;973;p36"/>
            <p:cNvCxnSpPr/>
            <p:nvPr/>
          </p:nvCxnSpPr>
          <p:spPr>
            <a:xfrm>
              <a:off x="-3475" y="3395070"/>
              <a:ext cx="2533200" cy="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7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37"/>
          <p:cNvSpPr/>
          <p:nvPr/>
        </p:nvSpPr>
        <p:spPr>
          <a:xfrm>
            <a:off x="617125" y="4832300"/>
            <a:ext cx="7909800" cy="311100"/>
          </a:xfrm>
          <a:prstGeom prst="rect">
            <a:avLst/>
          </a:prstGeom>
          <a:solidFill>
            <a:srgbClr val="D6DD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79" name="Google Shape;979;p37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980" name="Google Shape;980;p37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7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FINANCIAL PLAN 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82" name="Google Shape;982;p37"/>
          <p:cNvGrpSpPr/>
          <p:nvPr/>
        </p:nvGrpSpPr>
        <p:grpSpPr>
          <a:xfrm>
            <a:off x="612878" y="1505575"/>
            <a:ext cx="1693500" cy="2697325"/>
            <a:chOff x="655400" y="1505575"/>
            <a:chExt cx="1693500" cy="2697325"/>
          </a:xfrm>
        </p:grpSpPr>
        <p:pic>
          <p:nvPicPr>
            <p:cNvPr id="983" name="Google Shape;983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27440" y="1505575"/>
              <a:ext cx="749420" cy="936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4" name="Google Shape;984;p37"/>
            <p:cNvSpPr txBox="1"/>
            <p:nvPr/>
          </p:nvSpPr>
          <p:spPr>
            <a:xfrm>
              <a:off x="734900" y="2894950"/>
              <a:ext cx="1534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Overview</a:t>
              </a:r>
              <a:endParaRPr b="1" sz="20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85" name="Google Shape;985;p37"/>
            <p:cNvSpPr txBox="1"/>
            <p:nvPr/>
          </p:nvSpPr>
          <p:spPr>
            <a:xfrm>
              <a:off x="655400" y="3587300"/>
              <a:ext cx="1693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6D6E71"/>
                  </a:solidFill>
                  <a:latin typeface="Roboto"/>
                  <a:ea typeface="Roboto"/>
                  <a:cs typeface="Roboto"/>
                  <a:sym typeface="Roboto"/>
                </a:rPr>
                <a:t>Briefly introduce the financial plan as a roadmap for the company's future financial growth and sustainability.</a:t>
              </a:r>
              <a:endParaRPr sz="1000">
                <a:solidFill>
                  <a:srgbClr val="6D6E7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86" name="Google Shape;986;p37"/>
          <p:cNvGrpSpPr/>
          <p:nvPr/>
        </p:nvGrpSpPr>
        <p:grpSpPr>
          <a:xfrm>
            <a:off x="2638610" y="1581449"/>
            <a:ext cx="1693500" cy="2621451"/>
            <a:chOff x="2735175" y="1581449"/>
            <a:chExt cx="1693500" cy="2621451"/>
          </a:xfrm>
        </p:grpSpPr>
        <p:pic>
          <p:nvPicPr>
            <p:cNvPr id="987" name="Google Shape;987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96700" y="1581449"/>
              <a:ext cx="970450" cy="860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8" name="Google Shape;988;p37"/>
            <p:cNvSpPr txBox="1"/>
            <p:nvPr/>
          </p:nvSpPr>
          <p:spPr>
            <a:xfrm>
              <a:off x="2814675" y="2741050"/>
              <a:ext cx="1534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2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Key Financial</a:t>
              </a:r>
              <a:endParaRPr b="1" sz="20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Goals</a:t>
              </a:r>
              <a:endParaRPr b="1" sz="20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989" name="Google Shape;989;p37"/>
            <p:cNvSpPr txBox="1"/>
            <p:nvPr/>
          </p:nvSpPr>
          <p:spPr>
            <a:xfrm>
              <a:off x="2735175" y="3587300"/>
              <a:ext cx="1693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6D6E71"/>
                  </a:solidFill>
                  <a:latin typeface="Roboto"/>
                  <a:ea typeface="Roboto"/>
                  <a:cs typeface="Roboto"/>
                  <a:sym typeface="Roboto"/>
                </a:rPr>
                <a:t>Outline your primary financial objectives, such as revenue targets, profitability, and cost management.</a:t>
              </a:r>
              <a:endParaRPr sz="1000">
                <a:solidFill>
                  <a:srgbClr val="6D6E7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90" name="Google Shape;990;p37"/>
          <p:cNvGrpSpPr/>
          <p:nvPr/>
        </p:nvGrpSpPr>
        <p:grpSpPr>
          <a:xfrm>
            <a:off x="4664343" y="1581450"/>
            <a:ext cx="1693500" cy="2621450"/>
            <a:chOff x="4684588" y="1581450"/>
            <a:chExt cx="1693500" cy="2621450"/>
          </a:xfrm>
        </p:grpSpPr>
        <p:pic>
          <p:nvPicPr>
            <p:cNvPr id="991" name="Google Shape;991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85106" y="1581450"/>
              <a:ext cx="492464" cy="8609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2" name="Google Shape;992;p37"/>
            <p:cNvGrpSpPr/>
            <p:nvPr/>
          </p:nvGrpSpPr>
          <p:grpSpPr>
            <a:xfrm>
              <a:off x="4684588" y="2741050"/>
              <a:ext cx="1693500" cy="1461850"/>
              <a:chOff x="2735175" y="2741050"/>
              <a:chExt cx="1693500" cy="1461850"/>
            </a:xfrm>
          </p:grpSpPr>
          <p:sp>
            <p:nvSpPr>
              <p:cNvPr id="993" name="Google Shape;993;p37"/>
              <p:cNvSpPr txBox="1"/>
              <p:nvPr/>
            </p:nvSpPr>
            <p:spPr>
              <a:xfrm>
                <a:off x="2814675" y="2741050"/>
                <a:ext cx="15345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Key Financial</a:t>
                </a:r>
                <a:endParaRPr b="1" sz="2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Statements</a:t>
                </a:r>
                <a:endParaRPr b="1" sz="2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94" name="Google Shape;994;p37"/>
              <p:cNvSpPr txBox="1"/>
              <p:nvPr/>
            </p:nvSpPr>
            <p:spPr>
              <a:xfrm>
                <a:off x="2735175" y="3587300"/>
                <a:ext cx="16935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6D6E71"/>
                    </a:solidFill>
                    <a:latin typeface="Roboto"/>
                    <a:ea typeface="Roboto"/>
                    <a:cs typeface="Roboto"/>
                    <a:sym typeface="Roboto"/>
                  </a:rPr>
                  <a:t>Mention the main financial documents (income statement, balance sheet) that will be covered.</a:t>
                </a:r>
                <a:endParaRPr sz="1000">
                  <a:solidFill>
                    <a:srgbClr val="6D6E7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995" name="Google Shape;995;p37"/>
          <p:cNvGrpSpPr/>
          <p:nvPr/>
        </p:nvGrpSpPr>
        <p:grpSpPr>
          <a:xfrm>
            <a:off x="6690075" y="1626050"/>
            <a:ext cx="1841700" cy="2422950"/>
            <a:chOff x="6690075" y="1626050"/>
            <a:chExt cx="1841700" cy="2422950"/>
          </a:xfrm>
        </p:grpSpPr>
        <p:pic>
          <p:nvPicPr>
            <p:cNvPr id="996" name="Google Shape;996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995562" y="1626050"/>
              <a:ext cx="1230725" cy="8163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97" name="Google Shape;997;p37"/>
            <p:cNvGrpSpPr/>
            <p:nvPr/>
          </p:nvGrpSpPr>
          <p:grpSpPr>
            <a:xfrm>
              <a:off x="6690075" y="2741050"/>
              <a:ext cx="1841700" cy="1307950"/>
              <a:chOff x="2661125" y="2741050"/>
              <a:chExt cx="1841700" cy="1307950"/>
            </a:xfrm>
          </p:grpSpPr>
          <p:sp>
            <p:nvSpPr>
              <p:cNvPr id="998" name="Google Shape;998;p37"/>
              <p:cNvSpPr txBox="1"/>
              <p:nvPr/>
            </p:nvSpPr>
            <p:spPr>
              <a:xfrm>
                <a:off x="2669625" y="2741050"/>
                <a:ext cx="18246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Funding</a:t>
                </a:r>
                <a:endParaRPr b="1" sz="2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Requirements</a:t>
                </a:r>
                <a:endParaRPr b="1" sz="2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999" name="Google Shape;999;p37"/>
              <p:cNvSpPr txBox="1"/>
              <p:nvPr/>
            </p:nvSpPr>
            <p:spPr>
              <a:xfrm>
                <a:off x="2661125" y="3587300"/>
                <a:ext cx="1841700" cy="461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6D6E71"/>
                    </a:solidFill>
                    <a:latin typeface="Roboto"/>
                    <a:ea typeface="Roboto"/>
                    <a:cs typeface="Roboto"/>
                    <a:sym typeface="Roboto"/>
                  </a:rPr>
                  <a:t>If applicable, state any funding or investment needs to achieve your financial goals.</a:t>
                </a:r>
                <a:endParaRPr sz="1000">
                  <a:solidFill>
                    <a:srgbClr val="6D6E7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4" name="Google Shape;1004;p38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1005" name="Google Shape;1005;p38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8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BALANCE SHEET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07" name="Google Shape;1007;p38"/>
          <p:cNvGrpSpPr/>
          <p:nvPr/>
        </p:nvGrpSpPr>
        <p:grpSpPr>
          <a:xfrm>
            <a:off x="7318459" y="443351"/>
            <a:ext cx="1208416" cy="303738"/>
            <a:chOff x="2803250" y="331275"/>
            <a:chExt cx="1205163" cy="282600"/>
          </a:xfrm>
        </p:grpSpPr>
        <p:cxnSp>
          <p:nvCxnSpPr>
            <p:cNvPr id="1008" name="Google Shape;1008;p38"/>
            <p:cNvCxnSpPr/>
            <p:nvPr/>
          </p:nvCxnSpPr>
          <p:spPr>
            <a:xfrm flipH="1">
              <a:off x="280325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09" name="Google Shape;1009;p38"/>
            <p:cNvCxnSpPr/>
            <p:nvPr/>
          </p:nvCxnSpPr>
          <p:spPr>
            <a:xfrm flipH="1">
              <a:off x="28841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0" name="Google Shape;1010;p38"/>
            <p:cNvCxnSpPr/>
            <p:nvPr/>
          </p:nvCxnSpPr>
          <p:spPr>
            <a:xfrm flipH="1">
              <a:off x="296495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1" name="Google Shape;1011;p38"/>
            <p:cNvCxnSpPr/>
            <p:nvPr/>
          </p:nvCxnSpPr>
          <p:spPr>
            <a:xfrm flipH="1">
              <a:off x="30458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2" name="Google Shape;1012;p38"/>
            <p:cNvCxnSpPr/>
            <p:nvPr/>
          </p:nvCxnSpPr>
          <p:spPr>
            <a:xfrm flipH="1">
              <a:off x="312666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3" name="Google Shape;1013;p38"/>
            <p:cNvCxnSpPr/>
            <p:nvPr/>
          </p:nvCxnSpPr>
          <p:spPr>
            <a:xfrm flipH="1">
              <a:off x="3207522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4" name="Google Shape;1014;p38"/>
            <p:cNvCxnSpPr/>
            <p:nvPr/>
          </p:nvCxnSpPr>
          <p:spPr>
            <a:xfrm flipH="1">
              <a:off x="3288377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5" name="Google Shape;1015;p38"/>
            <p:cNvCxnSpPr/>
            <p:nvPr/>
          </p:nvCxnSpPr>
          <p:spPr>
            <a:xfrm flipH="1">
              <a:off x="3369231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6" name="Google Shape;1016;p38"/>
            <p:cNvCxnSpPr/>
            <p:nvPr/>
          </p:nvCxnSpPr>
          <p:spPr>
            <a:xfrm flipH="1">
              <a:off x="3450086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7" name="Google Shape;1017;p38"/>
            <p:cNvCxnSpPr/>
            <p:nvPr/>
          </p:nvCxnSpPr>
          <p:spPr>
            <a:xfrm flipH="1">
              <a:off x="353094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8" name="Google Shape;1018;p38"/>
            <p:cNvCxnSpPr/>
            <p:nvPr/>
          </p:nvCxnSpPr>
          <p:spPr>
            <a:xfrm flipH="1">
              <a:off x="3611795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19" name="Google Shape;1019;p38"/>
            <p:cNvCxnSpPr/>
            <p:nvPr/>
          </p:nvCxnSpPr>
          <p:spPr>
            <a:xfrm flipH="1">
              <a:off x="369264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20" name="Google Shape;1020;p38"/>
            <p:cNvCxnSpPr/>
            <p:nvPr/>
          </p:nvCxnSpPr>
          <p:spPr>
            <a:xfrm flipH="1">
              <a:off x="37735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21" name="Google Shape;1021;p38"/>
            <p:cNvCxnSpPr/>
            <p:nvPr/>
          </p:nvCxnSpPr>
          <p:spPr>
            <a:xfrm flipH="1">
              <a:off x="385435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022" name="Google Shape;1022;p38"/>
            <p:cNvCxnSpPr/>
            <p:nvPr/>
          </p:nvCxnSpPr>
          <p:spPr>
            <a:xfrm flipH="1">
              <a:off x="39352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023" name="Google Shape;1023;p38"/>
          <p:cNvSpPr/>
          <p:nvPr/>
        </p:nvSpPr>
        <p:spPr>
          <a:xfrm>
            <a:off x="617125" y="4832300"/>
            <a:ext cx="7909800" cy="311100"/>
          </a:xfrm>
          <a:prstGeom prst="rect">
            <a:avLst/>
          </a:prstGeom>
          <a:solidFill>
            <a:srgbClr val="D6DD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24" name="Google Shape;1024;p38"/>
          <p:cNvGrpSpPr/>
          <p:nvPr/>
        </p:nvGrpSpPr>
        <p:grpSpPr>
          <a:xfrm>
            <a:off x="621350" y="1610775"/>
            <a:ext cx="1761000" cy="2902375"/>
            <a:chOff x="621350" y="1610775"/>
            <a:chExt cx="1761000" cy="2902375"/>
          </a:xfrm>
        </p:grpSpPr>
        <p:sp>
          <p:nvSpPr>
            <p:cNvPr id="1025" name="Google Shape;1025;p38"/>
            <p:cNvSpPr/>
            <p:nvPr/>
          </p:nvSpPr>
          <p:spPr>
            <a:xfrm>
              <a:off x="621350" y="2128750"/>
              <a:ext cx="1761000" cy="2384400"/>
            </a:xfrm>
            <a:prstGeom prst="roundRect">
              <a:avLst>
                <a:gd fmla="val 7386" name="adj"/>
              </a:avLst>
            </a:prstGeom>
            <a:noFill/>
            <a:ln cap="flat" cmpd="sng" w="19050">
              <a:solidFill>
                <a:srgbClr val="FFCC6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26" name="Google Shape;1026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0050" y="3447292"/>
              <a:ext cx="903600" cy="801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7" name="Google Shape;1027;p38"/>
            <p:cNvSpPr txBox="1"/>
            <p:nvPr/>
          </p:nvSpPr>
          <p:spPr>
            <a:xfrm>
              <a:off x="734600" y="1610775"/>
              <a:ext cx="1534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Assets</a:t>
              </a:r>
              <a:endParaRPr b="1" sz="20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28" name="Google Shape;1028;p38"/>
            <p:cNvSpPr txBox="1"/>
            <p:nvPr/>
          </p:nvSpPr>
          <p:spPr>
            <a:xfrm>
              <a:off x="727250" y="2263950"/>
              <a:ext cx="1549200" cy="6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6D6E71"/>
                  </a:solidFill>
                  <a:latin typeface="Roboto"/>
                  <a:ea typeface="Roboto"/>
                  <a:cs typeface="Roboto"/>
                  <a:sym typeface="Roboto"/>
                </a:rPr>
                <a:t>List current assets </a:t>
              </a:r>
              <a:endParaRPr sz="1000">
                <a:solidFill>
                  <a:srgbClr val="6D6E71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6D6E71"/>
                  </a:solidFill>
                  <a:latin typeface="Roboto"/>
                  <a:ea typeface="Roboto"/>
                  <a:cs typeface="Roboto"/>
                  <a:sym typeface="Roboto"/>
                </a:rPr>
                <a:t>(cash, accounts receivable, inventory) and fixed assets (property, equipment).</a:t>
              </a:r>
              <a:endParaRPr sz="1000">
                <a:solidFill>
                  <a:srgbClr val="6D6E7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29" name="Google Shape;1029;p38"/>
          <p:cNvGrpSpPr/>
          <p:nvPr/>
        </p:nvGrpSpPr>
        <p:grpSpPr>
          <a:xfrm>
            <a:off x="2669525" y="1610775"/>
            <a:ext cx="1761000" cy="2902375"/>
            <a:chOff x="2669525" y="1610775"/>
            <a:chExt cx="1761000" cy="2902375"/>
          </a:xfrm>
        </p:grpSpPr>
        <p:sp>
          <p:nvSpPr>
            <p:cNvPr id="1030" name="Google Shape;1030;p38"/>
            <p:cNvSpPr/>
            <p:nvPr/>
          </p:nvSpPr>
          <p:spPr>
            <a:xfrm>
              <a:off x="2669525" y="2128750"/>
              <a:ext cx="1761000" cy="2384400"/>
            </a:xfrm>
            <a:prstGeom prst="roundRect">
              <a:avLst>
                <a:gd fmla="val 7386" name="adj"/>
              </a:avLst>
            </a:prstGeom>
            <a:noFill/>
            <a:ln cap="flat" cmpd="sng" w="19050">
              <a:solidFill>
                <a:srgbClr val="FFCC6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31" name="Google Shape;1031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222215" y="3471071"/>
              <a:ext cx="655620" cy="75414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2" name="Google Shape;1032;p38"/>
            <p:cNvSpPr txBox="1"/>
            <p:nvPr/>
          </p:nvSpPr>
          <p:spPr>
            <a:xfrm>
              <a:off x="2782775" y="1610775"/>
              <a:ext cx="1534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Liabilities</a:t>
              </a:r>
              <a:endParaRPr b="1" sz="20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3" name="Google Shape;1033;p38"/>
            <p:cNvSpPr txBox="1"/>
            <p:nvPr/>
          </p:nvSpPr>
          <p:spPr>
            <a:xfrm>
              <a:off x="2775425" y="2263950"/>
              <a:ext cx="1549200" cy="86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6D6E71"/>
                  </a:solidFill>
                  <a:latin typeface="Roboto"/>
                  <a:ea typeface="Roboto"/>
                  <a:cs typeface="Roboto"/>
                  <a:sym typeface="Roboto"/>
                </a:rPr>
                <a:t>Include both short-term liabilities (accounts payable, short-term debt) and long-term liabilities (loans, mortgages).</a:t>
              </a:r>
              <a:endParaRPr sz="1000">
                <a:solidFill>
                  <a:srgbClr val="6D6E7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34" name="Google Shape;1034;p38"/>
          <p:cNvGrpSpPr/>
          <p:nvPr/>
        </p:nvGrpSpPr>
        <p:grpSpPr>
          <a:xfrm>
            <a:off x="4717700" y="1610775"/>
            <a:ext cx="1761000" cy="2902375"/>
            <a:chOff x="4717700" y="1610775"/>
            <a:chExt cx="1761000" cy="2902375"/>
          </a:xfrm>
        </p:grpSpPr>
        <p:sp>
          <p:nvSpPr>
            <p:cNvPr id="1035" name="Google Shape;1035;p38"/>
            <p:cNvSpPr/>
            <p:nvPr/>
          </p:nvSpPr>
          <p:spPr>
            <a:xfrm>
              <a:off x="4717700" y="2128750"/>
              <a:ext cx="1761000" cy="2384400"/>
            </a:xfrm>
            <a:prstGeom prst="roundRect">
              <a:avLst>
                <a:gd fmla="val 7386" name="adj"/>
              </a:avLst>
            </a:prstGeom>
            <a:noFill/>
            <a:ln cap="flat" cmpd="sng" w="19050">
              <a:solidFill>
                <a:srgbClr val="FFCC6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36" name="Google Shape;1036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211804" y="3443895"/>
              <a:ext cx="856042" cy="8084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7" name="Google Shape;1037;p38"/>
            <p:cNvSpPr txBox="1"/>
            <p:nvPr/>
          </p:nvSpPr>
          <p:spPr>
            <a:xfrm>
              <a:off x="4830950" y="1610775"/>
              <a:ext cx="1534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Equity</a:t>
              </a:r>
              <a:endParaRPr b="1" sz="20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38" name="Google Shape;1038;p38"/>
            <p:cNvSpPr txBox="1"/>
            <p:nvPr/>
          </p:nvSpPr>
          <p:spPr>
            <a:xfrm>
              <a:off x="4823600" y="2263950"/>
              <a:ext cx="1549200" cy="6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6D6E71"/>
                  </a:solidFill>
                  <a:latin typeface="Roboto"/>
                  <a:ea typeface="Roboto"/>
                  <a:cs typeface="Roboto"/>
                  <a:sym typeface="Roboto"/>
                </a:rPr>
                <a:t>Show owner’s equity or shareholders’ equity, which represents ownership in the company.</a:t>
              </a:r>
              <a:endParaRPr sz="1000">
                <a:solidFill>
                  <a:srgbClr val="6D6E7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39" name="Google Shape;1039;p38"/>
          <p:cNvGrpSpPr/>
          <p:nvPr/>
        </p:nvGrpSpPr>
        <p:grpSpPr>
          <a:xfrm>
            <a:off x="6765875" y="1610775"/>
            <a:ext cx="1761000" cy="2902375"/>
            <a:chOff x="6765875" y="1610775"/>
            <a:chExt cx="1761000" cy="2902375"/>
          </a:xfrm>
        </p:grpSpPr>
        <p:sp>
          <p:nvSpPr>
            <p:cNvPr id="1040" name="Google Shape;1040;p38"/>
            <p:cNvSpPr/>
            <p:nvPr/>
          </p:nvSpPr>
          <p:spPr>
            <a:xfrm>
              <a:off x="6765875" y="2128750"/>
              <a:ext cx="1761000" cy="2384400"/>
            </a:xfrm>
            <a:prstGeom prst="roundRect">
              <a:avLst>
                <a:gd fmla="val 7386" name="adj"/>
              </a:avLst>
            </a:prstGeom>
            <a:noFill/>
            <a:ln cap="flat" cmpd="sng" w="19050">
              <a:solidFill>
                <a:srgbClr val="FFCC6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41" name="Google Shape;1041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401817" y="3418417"/>
              <a:ext cx="489167" cy="859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2" name="Google Shape;1042;p38"/>
            <p:cNvSpPr txBox="1"/>
            <p:nvPr/>
          </p:nvSpPr>
          <p:spPr>
            <a:xfrm>
              <a:off x="6879125" y="1610775"/>
              <a:ext cx="15345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Equation</a:t>
              </a:r>
              <a:endParaRPr b="1" sz="20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43" name="Google Shape;1043;p38"/>
            <p:cNvSpPr txBox="1"/>
            <p:nvPr/>
          </p:nvSpPr>
          <p:spPr>
            <a:xfrm>
              <a:off x="6871775" y="2263950"/>
              <a:ext cx="15492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6D6E71"/>
                  </a:solidFill>
                  <a:latin typeface="Roboto"/>
                  <a:ea typeface="Roboto"/>
                  <a:cs typeface="Roboto"/>
                  <a:sym typeface="Roboto"/>
                </a:rPr>
                <a:t>Ensure the balance sheet follows the equation:</a:t>
              </a:r>
              <a:endParaRPr sz="1000">
                <a:solidFill>
                  <a:srgbClr val="6D6E7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44" name="Google Shape;1044;p38"/>
            <p:cNvSpPr txBox="1"/>
            <p:nvPr/>
          </p:nvSpPr>
          <p:spPr>
            <a:xfrm>
              <a:off x="6821250" y="2903201"/>
              <a:ext cx="1650300" cy="1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900">
                  <a:solidFill>
                    <a:srgbClr val="20232B"/>
                  </a:solidFill>
                  <a:latin typeface="Roboto"/>
                  <a:ea typeface="Roboto"/>
                  <a:cs typeface="Roboto"/>
                  <a:sym typeface="Roboto"/>
                </a:rPr>
                <a:t>Assets = Liabilities + Equity</a:t>
              </a:r>
              <a:endParaRPr b="1" sz="900">
                <a:solidFill>
                  <a:srgbClr val="20232B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8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Google Shape;104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9325" y="614550"/>
            <a:ext cx="3613926" cy="3946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0" name="Google Shape;1050;p39"/>
          <p:cNvGrpSpPr/>
          <p:nvPr/>
        </p:nvGrpSpPr>
        <p:grpSpPr>
          <a:xfrm>
            <a:off x="-3475" y="0"/>
            <a:ext cx="3828079" cy="5145600"/>
            <a:chOff x="-3475" y="0"/>
            <a:chExt cx="3828079" cy="5145600"/>
          </a:xfrm>
        </p:grpSpPr>
        <p:sp>
          <p:nvSpPr>
            <p:cNvPr id="1051" name="Google Shape;1051;p39"/>
            <p:cNvSpPr/>
            <p:nvPr/>
          </p:nvSpPr>
          <p:spPr>
            <a:xfrm>
              <a:off x="0" y="0"/>
              <a:ext cx="3506400" cy="51456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052" name="Google Shape;1052;p39"/>
            <p:cNvGrpSpPr/>
            <p:nvPr/>
          </p:nvGrpSpPr>
          <p:grpSpPr>
            <a:xfrm>
              <a:off x="3177054" y="284025"/>
              <a:ext cx="647550" cy="657525"/>
              <a:chOff x="3161575" y="4198150"/>
              <a:chExt cx="647550" cy="657525"/>
            </a:xfrm>
          </p:grpSpPr>
          <p:grpSp>
            <p:nvGrpSpPr>
              <p:cNvPr id="1053" name="Google Shape;1053;p39"/>
              <p:cNvGrpSpPr/>
              <p:nvPr/>
            </p:nvGrpSpPr>
            <p:grpSpPr>
              <a:xfrm>
                <a:off x="316157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1054" name="Google Shape;1054;p39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055" name="Google Shape;1055;p39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056" name="Google Shape;1056;p39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057" name="Google Shape;1057;p39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058" name="Google Shape;1058;p39"/>
              <p:cNvGrpSpPr/>
              <p:nvPr/>
            </p:nvGrpSpPr>
            <p:grpSpPr>
              <a:xfrm>
                <a:off x="335892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1059" name="Google Shape;1059;p39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060" name="Google Shape;1060;p39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061" name="Google Shape;1061;p39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1062" name="Google Shape;1062;p39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>
                    <a:solidFill>
                      <a:schemeClr val="lt1"/>
                    </a:solidFill>
                  </a:endParaRPr>
                </a:p>
              </p:txBody>
            </p:sp>
          </p:grpSp>
          <p:grpSp>
            <p:nvGrpSpPr>
              <p:cNvPr id="1063" name="Google Shape;1063;p39"/>
              <p:cNvGrpSpPr/>
              <p:nvPr/>
            </p:nvGrpSpPr>
            <p:grpSpPr>
              <a:xfrm>
                <a:off x="355627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1064" name="Google Shape;1064;p39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5" name="Google Shape;1065;p39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6" name="Google Shape;1066;p39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67" name="Google Shape;1067;p39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068" name="Google Shape;1068;p39"/>
              <p:cNvGrpSpPr/>
              <p:nvPr/>
            </p:nvGrpSpPr>
            <p:grpSpPr>
              <a:xfrm>
                <a:off x="375362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1069" name="Google Shape;1069;p39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0" name="Google Shape;1070;p39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1" name="Google Shape;1071;p39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072" name="Google Shape;1072;p39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  <p:sp>
          <p:nvSpPr>
            <p:cNvPr id="1073" name="Google Shape;1073;p39"/>
            <p:cNvSpPr txBox="1"/>
            <p:nvPr/>
          </p:nvSpPr>
          <p:spPr>
            <a:xfrm>
              <a:off x="539500" y="947770"/>
              <a:ext cx="2834100" cy="224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4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06</a:t>
              </a:r>
              <a:endParaRPr b="1" sz="14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4" name="Google Shape;1074;p39"/>
            <p:cNvSpPr txBox="1"/>
            <p:nvPr/>
          </p:nvSpPr>
          <p:spPr>
            <a:xfrm>
              <a:off x="600099" y="2993320"/>
              <a:ext cx="27735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RISKS</a:t>
              </a:r>
              <a:endParaRPr b="1" sz="22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75" name="Google Shape;1075;p39"/>
            <p:cNvSpPr txBox="1"/>
            <p:nvPr/>
          </p:nvSpPr>
          <p:spPr>
            <a:xfrm>
              <a:off x="600100" y="3497555"/>
              <a:ext cx="2288100" cy="36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Briefly tell about the slides that will be included in this group</a:t>
              </a:r>
              <a:endParaRPr sz="11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1076" name="Google Shape;1076;p39"/>
            <p:cNvCxnSpPr/>
            <p:nvPr/>
          </p:nvCxnSpPr>
          <p:spPr>
            <a:xfrm>
              <a:off x="-3475" y="3395070"/>
              <a:ext cx="2533200" cy="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1" name="Google Shape;1081;p40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1082" name="Google Shape;1082;p40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40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RISK ANALYSIS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84" name="Google Shape;1084;p40"/>
          <p:cNvGrpSpPr/>
          <p:nvPr/>
        </p:nvGrpSpPr>
        <p:grpSpPr>
          <a:xfrm>
            <a:off x="8045550" y="619625"/>
            <a:ext cx="481300" cy="109200"/>
            <a:chOff x="8045550" y="619625"/>
            <a:chExt cx="481300" cy="109200"/>
          </a:xfrm>
        </p:grpSpPr>
        <p:sp>
          <p:nvSpPr>
            <p:cNvPr id="1085" name="Google Shape;1085;p40"/>
            <p:cNvSpPr/>
            <p:nvPr/>
          </p:nvSpPr>
          <p:spPr>
            <a:xfrm>
              <a:off x="8045550" y="619625"/>
              <a:ext cx="109200" cy="109200"/>
            </a:xfrm>
            <a:prstGeom prst="ellipse">
              <a:avLst/>
            </a:prstGeom>
            <a:solidFill>
              <a:srgbClr val="E7EA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40"/>
            <p:cNvSpPr/>
            <p:nvPr/>
          </p:nvSpPr>
          <p:spPr>
            <a:xfrm>
              <a:off x="8231600" y="619625"/>
              <a:ext cx="109200" cy="109200"/>
            </a:xfrm>
            <a:prstGeom prst="ellipse">
              <a:avLst/>
            </a:prstGeom>
            <a:solidFill>
              <a:srgbClr val="E7EA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40"/>
            <p:cNvSpPr/>
            <p:nvPr/>
          </p:nvSpPr>
          <p:spPr>
            <a:xfrm>
              <a:off x="8417650" y="619625"/>
              <a:ext cx="109200" cy="109200"/>
            </a:xfrm>
            <a:prstGeom prst="ellipse">
              <a:avLst/>
            </a:prstGeom>
            <a:solidFill>
              <a:srgbClr val="E7EAE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8" name="Google Shape;1088;p40"/>
          <p:cNvSpPr/>
          <p:nvPr/>
        </p:nvSpPr>
        <p:spPr>
          <a:xfrm>
            <a:off x="617125" y="4832300"/>
            <a:ext cx="7909800" cy="311100"/>
          </a:xfrm>
          <a:prstGeom prst="rect">
            <a:avLst/>
          </a:prstGeom>
          <a:solidFill>
            <a:srgbClr val="D6DD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9" name="Google Shape;1089;p40"/>
          <p:cNvGrpSpPr/>
          <p:nvPr/>
        </p:nvGrpSpPr>
        <p:grpSpPr>
          <a:xfrm>
            <a:off x="614050" y="1436485"/>
            <a:ext cx="7912800" cy="3069341"/>
            <a:chOff x="614050" y="1436485"/>
            <a:chExt cx="7912800" cy="3069341"/>
          </a:xfrm>
        </p:grpSpPr>
        <p:sp>
          <p:nvSpPr>
            <p:cNvPr id="1090" name="Google Shape;1090;p40"/>
            <p:cNvSpPr/>
            <p:nvPr/>
          </p:nvSpPr>
          <p:spPr>
            <a:xfrm>
              <a:off x="614050" y="1436485"/>
              <a:ext cx="1914600" cy="548700"/>
            </a:xfrm>
            <a:prstGeom prst="rect">
              <a:avLst/>
            </a:prstGeom>
            <a:solidFill>
              <a:srgbClr val="DF894D"/>
            </a:solidFill>
            <a:ln cap="flat" cmpd="sng" w="19050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40"/>
            <p:cNvSpPr txBox="1"/>
            <p:nvPr/>
          </p:nvSpPr>
          <p:spPr>
            <a:xfrm>
              <a:off x="711150" y="1580050"/>
              <a:ext cx="16017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7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Category</a:t>
              </a:r>
              <a:endParaRPr b="1" sz="17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092" name="Google Shape;1092;p40"/>
            <p:cNvGrpSpPr/>
            <p:nvPr/>
          </p:nvGrpSpPr>
          <p:grpSpPr>
            <a:xfrm>
              <a:off x="614050" y="1985200"/>
              <a:ext cx="1914600" cy="657300"/>
              <a:chOff x="614050" y="1985200"/>
              <a:chExt cx="1914600" cy="657300"/>
            </a:xfrm>
          </p:grpSpPr>
          <p:sp>
            <p:nvSpPr>
              <p:cNvPr id="1093" name="Google Shape;1093;p40"/>
              <p:cNvSpPr/>
              <p:nvPr/>
            </p:nvSpPr>
            <p:spPr>
              <a:xfrm>
                <a:off x="614050" y="1985200"/>
                <a:ext cx="1914600" cy="657300"/>
              </a:xfrm>
              <a:prstGeom prst="rect">
                <a:avLst/>
              </a:prstGeom>
              <a:solidFill>
                <a:srgbClr val="ECBB98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4" name="Google Shape;1094;p40"/>
              <p:cNvSpPr txBox="1"/>
              <p:nvPr/>
            </p:nvSpPr>
            <p:spPr>
              <a:xfrm>
                <a:off x="711150" y="2206150"/>
                <a:ext cx="1741200" cy="215400"/>
              </a:xfrm>
              <a:prstGeom prst="rect">
                <a:avLst/>
              </a:prstGeom>
              <a:solidFill>
                <a:srgbClr val="ECBB98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Market Risk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1095" name="Google Shape;1095;p40"/>
            <p:cNvSpPr/>
            <p:nvPr/>
          </p:nvSpPr>
          <p:spPr>
            <a:xfrm>
              <a:off x="2528650" y="1436508"/>
              <a:ext cx="5998200" cy="548700"/>
            </a:xfrm>
            <a:prstGeom prst="rect">
              <a:avLst/>
            </a:prstGeom>
            <a:solidFill>
              <a:srgbClr val="DF894D"/>
            </a:solidFill>
            <a:ln cap="flat" cmpd="sng" w="19050">
              <a:solidFill>
                <a:srgbClr val="20232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40"/>
            <p:cNvSpPr txBox="1"/>
            <p:nvPr/>
          </p:nvSpPr>
          <p:spPr>
            <a:xfrm>
              <a:off x="2629950" y="1580050"/>
              <a:ext cx="1601700" cy="26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7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Details</a:t>
              </a:r>
              <a:endParaRPr b="1" sz="17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097" name="Google Shape;1097;p40"/>
            <p:cNvGrpSpPr/>
            <p:nvPr/>
          </p:nvGrpSpPr>
          <p:grpSpPr>
            <a:xfrm>
              <a:off x="2528650" y="1985200"/>
              <a:ext cx="5998200" cy="657300"/>
              <a:chOff x="2528650" y="1985200"/>
              <a:chExt cx="5998200" cy="657300"/>
            </a:xfrm>
          </p:grpSpPr>
          <p:sp>
            <p:nvSpPr>
              <p:cNvPr id="1098" name="Google Shape;1098;p40"/>
              <p:cNvSpPr/>
              <p:nvPr/>
            </p:nvSpPr>
            <p:spPr>
              <a:xfrm>
                <a:off x="2528650" y="1985200"/>
                <a:ext cx="5998200" cy="6573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9" name="Google Shape;1099;p40"/>
              <p:cNvSpPr txBox="1"/>
              <p:nvPr/>
            </p:nvSpPr>
            <p:spPr>
              <a:xfrm>
                <a:off x="2629950" y="2113750"/>
                <a:ext cx="58968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Discuss potential changes in market conditions, consumer preferences, 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or economic downturns that could affect your business.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00" name="Google Shape;1100;p40"/>
            <p:cNvGrpSpPr/>
            <p:nvPr/>
          </p:nvGrpSpPr>
          <p:grpSpPr>
            <a:xfrm>
              <a:off x="614050" y="2642570"/>
              <a:ext cx="1914600" cy="548714"/>
              <a:chOff x="614050" y="1985200"/>
              <a:chExt cx="1914600" cy="657300"/>
            </a:xfrm>
          </p:grpSpPr>
          <p:sp>
            <p:nvSpPr>
              <p:cNvPr id="1101" name="Google Shape;1101;p40"/>
              <p:cNvSpPr/>
              <p:nvPr/>
            </p:nvSpPr>
            <p:spPr>
              <a:xfrm>
                <a:off x="614050" y="1985200"/>
                <a:ext cx="1914600" cy="657300"/>
              </a:xfrm>
              <a:prstGeom prst="rect">
                <a:avLst/>
              </a:prstGeom>
              <a:solidFill>
                <a:srgbClr val="ECBB98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2" name="Google Shape;1102;p40"/>
              <p:cNvSpPr txBox="1"/>
              <p:nvPr/>
            </p:nvSpPr>
            <p:spPr>
              <a:xfrm>
                <a:off x="711150" y="2206150"/>
                <a:ext cx="1741200" cy="258000"/>
              </a:xfrm>
              <a:prstGeom prst="rect">
                <a:avLst/>
              </a:prstGeom>
              <a:solidFill>
                <a:srgbClr val="ECBB98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Competitive Risk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03" name="Google Shape;1103;p40"/>
            <p:cNvGrpSpPr/>
            <p:nvPr/>
          </p:nvGrpSpPr>
          <p:grpSpPr>
            <a:xfrm>
              <a:off x="2528650" y="2642525"/>
              <a:ext cx="5998200" cy="548700"/>
              <a:chOff x="2528650" y="1985200"/>
              <a:chExt cx="5998200" cy="548700"/>
            </a:xfrm>
          </p:grpSpPr>
          <p:sp>
            <p:nvSpPr>
              <p:cNvPr id="1104" name="Google Shape;1104;p40"/>
              <p:cNvSpPr/>
              <p:nvPr/>
            </p:nvSpPr>
            <p:spPr>
              <a:xfrm>
                <a:off x="2528650" y="1985200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5" name="Google Shape;1105;p40"/>
              <p:cNvSpPr txBox="1"/>
              <p:nvPr/>
            </p:nvSpPr>
            <p:spPr>
              <a:xfrm>
                <a:off x="2629950" y="2159550"/>
                <a:ext cx="5896800" cy="20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Highlight the possibility of increased competition or new market entrants.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06" name="Google Shape;1106;p40"/>
            <p:cNvGrpSpPr/>
            <p:nvPr/>
          </p:nvGrpSpPr>
          <p:grpSpPr>
            <a:xfrm>
              <a:off x="614050" y="3191292"/>
              <a:ext cx="1914600" cy="657234"/>
              <a:chOff x="614050" y="1985200"/>
              <a:chExt cx="1914600" cy="657300"/>
            </a:xfrm>
          </p:grpSpPr>
          <p:sp>
            <p:nvSpPr>
              <p:cNvPr id="1107" name="Google Shape;1107;p40"/>
              <p:cNvSpPr/>
              <p:nvPr/>
            </p:nvSpPr>
            <p:spPr>
              <a:xfrm>
                <a:off x="614050" y="1985200"/>
                <a:ext cx="1914600" cy="657300"/>
              </a:xfrm>
              <a:prstGeom prst="rect">
                <a:avLst/>
              </a:prstGeom>
              <a:solidFill>
                <a:srgbClr val="ECBB98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8" name="Google Shape;1108;p40"/>
              <p:cNvSpPr txBox="1"/>
              <p:nvPr/>
            </p:nvSpPr>
            <p:spPr>
              <a:xfrm>
                <a:off x="711150" y="2206150"/>
                <a:ext cx="1741200" cy="215400"/>
              </a:xfrm>
              <a:prstGeom prst="rect">
                <a:avLst/>
              </a:prstGeom>
              <a:solidFill>
                <a:srgbClr val="ECBB98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Operational Risk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09" name="Google Shape;1109;p40"/>
            <p:cNvGrpSpPr/>
            <p:nvPr/>
          </p:nvGrpSpPr>
          <p:grpSpPr>
            <a:xfrm>
              <a:off x="2528650" y="3191287"/>
              <a:ext cx="5998200" cy="657233"/>
              <a:chOff x="2528650" y="1985200"/>
              <a:chExt cx="5998200" cy="548700"/>
            </a:xfrm>
          </p:grpSpPr>
          <p:sp>
            <p:nvSpPr>
              <p:cNvPr id="1110" name="Google Shape;1110;p40"/>
              <p:cNvSpPr/>
              <p:nvPr/>
            </p:nvSpPr>
            <p:spPr>
              <a:xfrm>
                <a:off x="2528650" y="1985200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1" name="Google Shape;1111;p40"/>
              <p:cNvSpPr txBox="1"/>
              <p:nvPr/>
            </p:nvSpPr>
            <p:spPr>
              <a:xfrm>
                <a:off x="2629950" y="2092458"/>
                <a:ext cx="5896800" cy="33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Identify risks related to internal processes, supply chain disruptions, 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or technology failures.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12" name="Google Shape;1112;p40"/>
            <p:cNvGrpSpPr/>
            <p:nvPr/>
          </p:nvGrpSpPr>
          <p:grpSpPr>
            <a:xfrm>
              <a:off x="614050" y="3848592"/>
              <a:ext cx="1914600" cy="657234"/>
              <a:chOff x="614050" y="1985200"/>
              <a:chExt cx="1914600" cy="657300"/>
            </a:xfrm>
          </p:grpSpPr>
          <p:sp>
            <p:nvSpPr>
              <p:cNvPr id="1113" name="Google Shape;1113;p40"/>
              <p:cNvSpPr/>
              <p:nvPr/>
            </p:nvSpPr>
            <p:spPr>
              <a:xfrm>
                <a:off x="614050" y="1985200"/>
                <a:ext cx="1914600" cy="657300"/>
              </a:xfrm>
              <a:prstGeom prst="rect">
                <a:avLst/>
              </a:prstGeom>
              <a:solidFill>
                <a:srgbClr val="ECBB98"/>
              </a:solidFill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4" name="Google Shape;1114;p40"/>
              <p:cNvSpPr txBox="1"/>
              <p:nvPr/>
            </p:nvSpPr>
            <p:spPr>
              <a:xfrm>
                <a:off x="711150" y="2206150"/>
                <a:ext cx="1741200" cy="215400"/>
              </a:xfrm>
              <a:prstGeom prst="rect">
                <a:avLst/>
              </a:prstGeom>
              <a:solidFill>
                <a:srgbClr val="ECBB98"/>
              </a:solidFill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Financial Risk</a:t>
                </a:r>
                <a:endParaRPr b="1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15" name="Google Shape;1115;p40"/>
            <p:cNvGrpSpPr/>
            <p:nvPr/>
          </p:nvGrpSpPr>
          <p:grpSpPr>
            <a:xfrm>
              <a:off x="2528650" y="3848587"/>
              <a:ext cx="5998200" cy="657233"/>
              <a:chOff x="2528650" y="1985200"/>
              <a:chExt cx="5998200" cy="548700"/>
            </a:xfrm>
          </p:grpSpPr>
          <p:sp>
            <p:nvSpPr>
              <p:cNvPr id="1116" name="Google Shape;1116;p40"/>
              <p:cNvSpPr/>
              <p:nvPr/>
            </p:nvSpPr>
            <p:spPr>
              <a:xfrm>
                <a:off x="2528650" y="1985200"/>
                <a:ext cx="5998200" cy="548700"/>
              </a:xfrm>
              <a:prstGeom prst="rect">
                <a:avLst/>
              </a:prstGeom>
              <a:noFill/>
              <a:ln cap="flat" cmpd="sng" w="19050">
                <a:solidFill>
                  <a:srgbClr val="20232B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40"/>
              <p:cNvSpPr txBox="1"/>
              <p:nvPr/>
            </p:nvSpPr>
            <p:spPr>
              <a:xfrm>
                <a:off x="2629950" y="2092458"/>
                <a:ext cx="5896800" cy="334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Discuss risks tied to cash flow management, funding, or economic factors like interest rates.</a:t>
                </a:r>
                <a:endParaRPr sz="1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2" name="Google Shape;1122;p41"/>
          <p:cNvGrpSpPr/>
          <p:nvPr/>
        </p:nvGrpSpPr>
        <p:grpSpPr>
          <a:xfrm>
            <a:off x="608950" y="0"/>
            <a:ext cx="4495201" cy="936781"/>
            <a:chOff x="608950" y="0"/>
            <a:chExt cx="4495201" cy="936781"/>
          </a:xfrm>
        </p:grpSpPr>
        <p:sp>
          <p:nvSpPr>
            <p:cNvPr id="1123" name="Google Shape;1123;p41"/>
            <p:cNvSpPr/>
            <p:nvPr/>
          </p:nvSpPr>
          <p:spPr>
            <a:xfrm>
              <a:off x="608950" y="0"/>
              <a:ext cx="359100" cy="8508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41"/>
            <p:cNvSpPr txBox="1"/>
            <p:nvPr/>
          </p:nvSpPr>
          <p:spPr>
            <a:xfrm>
              <a:off x="1104851" y="536581"/>
              <a:ext cx="3999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MITIGATION STRATEGIES</a:t>
              </a:r>
              <a:endParaRPr b="1" sz="26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25" name="Google Shape;1125;p41"/>
          <p:cNvGrpSpPr/>
          <p:nvPr/>
        </p:nvGrpSpPr>
        <p:grpSpPr>
          <a:xfrm>
            <a:off x="7525334" y="443351"/>
            <a:ext cx="1208416" cy="303738"/>
            <a:chOff x="2803250" y="331275"/>
            <a:chExt cx="1205163" cy="282600"/>
          </a:xfrm>
        </p:grpSpPr>
        <p:cxnSp>
          <p:nvCxnSpPr>
            <p:cNvPr id="1126" name="Google Shape;1126;p41"/>
            <p:cNvCxnSpPr/>
            <p:nvPr/>
          </p:nvCxnSpPr>
          <p:spPr>
            <a:xfrm flipH="1">
              <a:off x="280325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7" name="Google Shape;1127;p41"/>
            <p:cNvCxnSpPr/>
            <p:nvPr/>
          </p:nvCxnSpPr>
          <p:spPr>
            <a:xfrm flipH="1">
              <a:off x="28841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8" name="Google Shape;1128;p41"/>
            <p:cNvCxnSpPr/>
            <p:nvPr/>
          </p:nvCxnSpPr>
          <p:spPr>
            <a:xfrm flipH="1">
              <a:off x="296495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9" name="Google Shape;1129;p41"/>
            <p:cNvCxnSpPr/>
            <p:nvPr/>
          </p:nvCxnSpPr>
          <p:spPr>
            <a:xfrm flipH="1">
              <a:off x="30458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0" name="Google Shape;1130;p41"/>
            <p:cNvCxnSpPr/>
            <p:nvPr/>
          </p:nvCxnSpPr>
          <p:spPr>
            <a:xfrm flipH="1">
              <a:off x="312666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1" name="Google Shape;1131;p41"/>
            <p:cNvCxnSpPr/>
            <p:nvPr/>
          </p:nvCxnSpPr>
          <p:spPr>
            <a:xfrm flipH="1">
              <a:off x="3207522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2" name="Google Shape;1132;p41"/>
            <p:cNvCxnSpPr/>
            <p:nvPr/>
          </p:nvCxnSpPr>
          <p:spPr>
            <a:xfrm flipH="1">
              <a:off x="3288377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3" name="Google Shape;1133;p41"/>
            <p:cNvCxnSpPr/>
            <p:nvPr/>
          </p:nvCxnSpPr>
          <p:spPr>
            <a:xfrm flipH="1">
              <a:off x="3369231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4" name="Google Shape;1134;p41"/>
            <p:cNvCxnSpPr/>
            <p:nvPr/>
          </p:nvCxnSpPr>
          <p:spPr>
            <a:xfrm flipH="1">
              <a:off x="3450086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5" name="Google Shape;1135;p41"/>
            <p:cNvCxnSpPr/>
            <p:nvPr/>
          </p:nvCxnSpPr>
          <p:spPr>
            <a:xfrm flipH="1">
              <a:off x="353094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6" name="Google Shape;1136;p41"/>
            <p:cNvCxnSpPr/>
            <p:nvPr/>
          </p:nvCxnSpPr>
          <p:spPr>
            <a:xfrm flipH="1">
              <a:off x="3611795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7" name="Google Shape;1137;p41"/>
            <p:cNvCxnSpPr/>
            <p:nvPr/>
          </p:nvCxnSpPr>
          <p:spPr>
            <a:xfrm flipH="1">
              <a:off x="369264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8" name="Google Shape;1138;p41"/>
            <p:cNvCxnSpPr/>
            <p:nvPr/>
          </p:nvCxnSpPr>
          <p:spPr>
            <a:xfrm flipH="1">
              <a:off x="37735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39" name="Google Shape;1139;p41"/>
            <p:cNvCxnSpPr/>
            <p:nvPr/>
          </p:nvCxnSpPr>
          <p:spPr>
            <a:xfrm flipH="1">
              <a:off x="385435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40" name="Google Shape;1140;p41"/>
            <p:cNvCxnSpPr/>
            <p:nvPr/>
          </p:nvCxnSpPr>
          <p:spPr>
            <a:xfrm flipH="1">
              <a:off x="39352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141" name="Google Shape;1141;p41"/>
          <p:cNvGrpSpPr/>
          <p:nvPr/>
        </p:nvGrpSpPr>
        <p:grpSpPr>
          <a:xfrm>
            <a:off x="608960" y="1575066"/>
            <a:ext cx="8091862" cy="2709295"/>
            <a:chOff x="608960" y="1575066"/>
            <a:chExt cx="8091862" cy="2709295"/>
          </a:xfrm>
        </p:grpSpPr>
        <p:grpSp>
          <p:nvGrpSpPr>
            <p:cNvPr id="1142" name="Google Shape;1142;p41"/>
            <p:cNvGrpSpPr/>
            <p:nvPr/>
          </p:nvGrpSpPr>
          <p:grpSpPr>
            <a:xfrm>
              <a:off x="608960" y="1575066"/>
              <a:ext cx="1693500" cy="1341138"/>
              <a:chOff x="608960" y="1575066"/>
              <a:chExt cx="1693500" cy="1341138"/>
            </a:xfrm>
          </p:grpSpPr>
          <p:sp>
            <p:nvSpPr>
              <p:cNvPr id="1143" name="Google Shape;1143;p41"/>
              <p:cNvSpPr txBox="1"/>
              <p:nvPr/>
            </p:nvSpPr>
            <p:spPr>
              <a:xfrm>
                <a:off x="608960" y="1575066"/>
                <a:ext cx="15345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20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Market Risk </a:t>
                </a:r>
                <a:endParaRPr b="1" sz="20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0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Mitigation</a:t>
                </a:r>
                <a:endParaRPr b="1" sz="20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144" name="Google Shape;1144;p41"/>
              <p:cNvSpPr txBox="1"/>
              <p:nvPr/>
            </p:nvSpPr>
            <p:spPr>
              <a:xfrm>
                <a:off x="608960" y="2231303"/>
                <a:ext cx="1693500" cy="6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0232B"/>
                    </a:solidFill>
                    <a:latin typeface="Roboto"/>
                    <a:ea typeface="Roboto"/>
                    <a:cs typeface="Roboto"/>
                    <a:sym typeface="Roboto"/>
                  </a:rPr>
                  <a:t>Diversify product offerings, conduct market research, and stay adaptable to changes in demand.</a:t>
                </a:r>
                <a:endParaRPr sz="1000">
                  <a:solidFill>
                    <a:srgbClr val="20232B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45" name="Google Shape;1145;p41"/>
            <p:cNvGrpSpPr/>
            <p:nvPr/>
          </p:nvGrpSpPr>
          <p:grpSpPr>
            <a:xfrm>
              <a:off x="4433046" y="1575075"/>
              <a:ext cx="2214601" cy="1164125"/>
              <a:chOff x="608946" y="1575075"/>
              <a:chExt cx="2214601" cy="1164125"/>
            </a:xfrm>
          </p:grpSpPr>
          <p:sp>
            <p:nvSpPr>
              <p:cNvPr id="1146" name="Google Shape;1146;p41"/>
              <p:cNvSpPr txBox="1"/>
              <p:nvPr/>
            </p:nvSpPr>
            <p:spPr>
              <a:xfrm>
                <a:off x="608946" y="1575075"/>
                <a:ext cx="22146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000">
                    <a:solidFill>
                      <a:srgbClr val="E8823D"/>
                    </a:solidFill>
                    <a:latin typeface="Roboto"/>
                    <a:ea typeface="Roboto"/>
                    <a:cs typeface="Roboto"/>
                    <a:sym typeface="Roboto"/>
                  </a:rPr>
                  <a:t>Operational Risk </a:t>
                </a:r>
                <a:endParaRPr b="1" sz="2000">
                  <a:solidFill>
                    <a:srgbClr val="E8823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000">
                    <a:solidFill>
                      <a:srgbClr val="E8823D"/>
                    </a:solidFill>
                    <a:latin typeface="Roboto"/>
                    <a:ea typeface="Roboto"/>
                    <a:cs typeface="Roboto"/>
                    <a:sym typeface="Roboto"/>
                  </a:rPr>
                  <a:t>Mitigation</a:t>
                </a:r>
                <a:endParaRPr b="1" sz="2000">
                  <a:solidFill>
                    <a:srgbClr val="E8823D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147" name="Google Shape;1147;p41"/>
              <p:cNvSpPr txBox="1"/>
              <p:nvPr/>
            </p:nvSpPr>
            <p:spPr>
              <a:xfrm>
                <a:off x="608947" y="2231300"/>
                <a:ext cx="2214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0232B"/>
                    </a:solidFill>
                    <a:latin typeface="Roboto"/>
                    <a:ea typeface="Roboto"/>
                    <a:cs typeface="Roboto"/>
                    <a:sym typeface="Roboto"/>
                  </a:rPr>
                  <a:t>Implement efficient processes, invest in technology, and establish backup suppliers.</a:t>
                </a:r>
                <a:endParaRPr sz="1000">
                  <a:solidFill>
                    <a:srgbClr val="20232B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48" name="Google Shape;1148;p41"/>
            <p:cNvGrpSpPr/>
            <p:nvPr/>
          </p:nvGrpSpPr>
          <p:grpSpPr>
            <a:xfrm>
              <a:off x="2436321" y="3120236"/>
              <a:ext cx="2214601" cy="1164125"/>
              <a:chOff x="608946" y="1575075"/>
              <a:chExt cx="2214601" cy="1164125"/>
            </a:xfrm>
          </p:grpSpPr>
          <p:sp>
            <p:nvSpPr>
              <p:cNvPr id="1149" name="Google Shape;1149;p41"/>
              <p:cNvSpPr txBox="1"/>
              <p:nvPr/>
            </p:nvSpPr>
            <p:spPr>
              <a:xfrm>
                <a:off x="608946" y="1575075"/>
                <a:ext cx="22146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000">
                    <a:solidFill>
                      <a:srgbClr val="FEBD38"/>
                    </a:solidFill>
                    <a:latin typeface="Roboto"/>
                    <a:ea typeface="Roboto"/>
                    <a:cs typeface="Roboto"/>
                    <a:sym typeface="Roboto"/>
                  </a:rPr>
                  <a:t>Competitive Risk </a:t>
                </a:r>
                <a:endParaRPr b="1" sz="2000">
                  <a:solidFill>
                    <a:srgbClr val="FEBD3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000">
                    <a:solidFill>
                      <a:srgbClr val="FEBD38"/>
                    </a:solidFill>
                    <a:latin typeface="Roboto"/>
                    <a:ea typeface="Roboto"/>
                    <a:cs typeface="Roboto"/>
                    <a:sym typeface="Roboto"/>
                  </a:rPr>
                  <a:t>Mitigation</a:t>
                </a:r>
                <a:endParaRPr b="1" sz="2000">
                  <a:solidFill>
                    <a:srgbClr val="FEBD38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150" name="Google Shape;1150;p41"/>
              <p:cNvSpPr txBox="1"/>
              <p:nvPr/>
            </p:nvSpPr>
            <p:spPr>
              <a:xfrm>
                <a:off x="608947" y="2231300"/>
                <a:ext cx="2214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0232B"/>
                    </a:solidFill>
                    <a:latin typeface="Roboto"/>
                    <a:ea typeface="Roboto"/>
                    <a:cs typeface="Roboto"/>
                    <a:sym typeface="Roboto"/>
                  </a:rPr>
                  <a:t>Focus on innovation, strengthen your unique selling proposition (USP), and monitor competitors closely.</a:t>
                </a:r>
                <a:endParaRPr sz="1000">
                  <a:solidFill>
                    <a:srgbClr val="20232B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51" name="Google Shape;1151;p41"/>
            <p:cNvGrpSpPr/>
            <p:nvPr/>
          </p:nvGrpSpPr>
          <p:grpSpPr>
            <a:xfrm>
              <a:off x="6486221" y="3120236"/>
              <a:ext cx="2214601" cy="1164125"/>
              <a:chOff x="608946" y="1575075"/>
              <a:chExt cx="2214601" cy="1164125"/>
            </a:xfrm>
          </p:grpSpPr>
          <p:sp>
            <p:nvSpPr>
              <p:cNvPr id="1152" name="Google Shape;1152;p41"/>
              <p:cNvSpPr txBox="1"/>
              <p:nvPr/>
            </p:nvSpPr>
            <p:spPr>
              <a:xfrm>
                <a:off x="608946" y="1575075"/>
                <a:ext cx="22146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0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Financial Risk </a:t>
                </a:r>
                <a:endParaRPr b="1" sz="20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000">
                    <a:solidFill>
                      <a:srgbClr val="71826C"/>
                    </a:solidFill>
                    <a:latin typeface="Roboto"/>
                    <a:ea typeface="Roboto"/>
                    <a:cs typeface="Roboto"/>
                    <a:sym typeface="Roboto"/>
                  </a:rPr>
                  <a:t>Mitigation</a:t>
                </a:r>
                <a:endParaRPr b="1" sz="2000">
                  <a:solidFill>
                    <a:srgbClr val="71826C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153" name="Google Shape;1153;p41"/>
              <p:cNvSpPr txBox="1"/>
              <p:nvPr/>
            </p:nvSpPr>
            <p:spPr>
              <a:xfrm>
                <a:off x="608947" y="2231300"/>
                <a:ext cx="22146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0232B"/>
                    </a:solidFill>
                    <a:latin typeface="Roboto"/>
                    <a:ea typeface="Roboto"/>
                    <a:cs typeface="Roboto"/>
                    <a:sym typeface="Roboto"/>
                  </a:rPr>
                  <a:t>Maintain cash reserves, create a detailed financial plan, and secure diverse funding sources.</a:t>
                </a:r>
                <a:endParaRPr sz="1000">
                  <a:solidFill>
                    <a:srgbClr val="20232B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154" name="Google Shape;1154;p41"/>
          <p:cNvGrpSpPr/>
          <p:nvPr/>
        </p:nvGrpSpPr>
        <p:grpSpPr>
          <a:xfrm>
            <a:off x="1289850" y="1626098"/>
            <a:ext cx="6680975" cy="2071977"/>
            <a:chOff x="1289850" y="1626098"/>
            <a:chExt cx="6680975" cy="2071977"/>
          </a:xfrm>
        </p:grpSpPr>
        <p:sp>
          <p:nvSpPr>
            <p:cNvPr id="1155" name="Google Shape;1155;p41"/>
            <p:cNvSpPr/>
            <p:nvPr/>
          </p:nvSpPr>
          <p:spPr>
            <a:xfrm>
              <a:off x="1289850" y="3011500"/>
              <a:ext cx="686600" cy="686575"/>
            </a:xfrm>
            <a:custGeom>
              <a:rect b="b" l="l" r="r" t="t"/>
              <a:pathLst>
                <a:path extrusionOk="0" h="27463" w="27464">
                  <a:moveTo>
                    <a:pt x="0" y="0"/>
                  </a:moveTo>
                  <a:lnTo>
                    <a:pt x="0" y="27463"/>
                  </a:lnTo>
                  <a:lnTo>
                    <a:pt x="27464" y="27463"/>
                  </a:lnTo>
                </a:path>
              </a:pathLst>
            </a:custGeom>
            <a:noFill/>
            <a:ln cap="flat" cmpd="sng" w="19050">
              <a:solidFill>
                <a:srgbClr val="F4F1EC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1156" name="Google Shape;1156;p41"/>
            <p:cNvSpPr/>
            <p:nvPr/>
          </p:nvSpPr>
          <p:spPr>
            <a:xfrm>
              <a:off x="5225275" y="3011500"/>
              <a:ext cx="686600" cy="686575"/>
            </a:xfrm>
            <a:custGeom>
              <a:rect b="b" l="l" r="r" t="t"/>
              <a:pathLst>
                <a:path extrusionOk="0" h="27463" w="27464">
                  <a:moveTo>
                    <a:pt x="0" y="0"/>
                  </a:moveTo>
                  <a:lnTo>
                    <a:pt x="0" y="27463"/>
                  </a:lnTo>
                  <a:lnTo>
                    <a:pt x="27464" y="27463"/>
                  </a:lnTo>
                </a:path>
              </a:pathLst>
            </a:custGeom>
            <a:noFill/>
            <a:ln cap="flat" cmpd="sng" w="19050">
              <a:solidFill>
                <a:srgbClr val="F4F1EC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sp>
          <p:nvSpPr>
            <p:cNvPr id="1157" name="Google Shape;1157;p41"/>
            <p:cNvSpPr/>
            <p:nvPr/>
          </p:nvSpPr>
          <p:spPr>
            <a:xfrm flipH="1" rot="10800000">
              <a:off x="3236388" y="2052625"/>
              <a:ext cx="686600" cy="686575"/>
            </a:xfrm>
            <a:custGeom>
              <a:rect b="b" l="l" r="r" t="t"/>
              <a:pathLst>
                <a:path extrusionOk="0" h="27463" w="27464">
                  <a:moveTo>
                    <a:pt x="0" y="0"/>
                  </a:moveTo>
                  <a:lnTo>
                    <a:pt x="0" y="27463"/>
                  </a:lnTo>
                  <a:lnTo>
                    <a:pt x="27464" y="27463"/>
                  </a:lnTo>
                </a:path>
              </a:pathLst>
            </a:custGeom>
            <a:noFill/>
            <a:ln cap="flat" cmpd="sng" w="19050">
              <a:solidFill>
                <a:srgbClr val="F4F1EC"/>
              </a:solidFill>
              <a:prstDash val="solid"/>
              <a:round/>
              <a:headEnd len="med" w="med" type="none"/>
              <a:tailEnd len="med" w="med" type="triangle"/>
            </a:ln>
          </p:spPr>
        </p:sp>
        <p:pic>
          <p:nvPicPr>
            <p:cNvPr id="1158" name="Google Shape;1158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051700" y="1626098"/>
              <a:ext cx="919125" cy="8644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15"/>
          <p:cNvGrpSpPr/>
          <p:nvPr/>
        </p:nvGrpSpPr>
        <p:grpSpPr>
          <a:xfrm>
            <a:off x="0" y="0"/>
            <a:ext cx="4008413" cy="5145600"/>
            <a:chOff x="0" y="0"/>
            <a:chExt cx="4008413" cy="5145600"/>
          </a:xfrm>
        </p:grpSpPr>
        <p:sp>
          <p:nvSpPr>
            <p:cNvPr id="141" name="Google Shape;141;p15"/>
            <p:cNvSpPr/>
            <p:nvPr/>
          </p:nvSpPr>
          <p:spPr>
            <a:xfrm>
              <a:off x="0" y="0"/>
              <a:ext cx="3506400" cy="51456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42" name="Google Shape;142;p15"/>
            <p:cNvGrpSpPr/>
            <p:nvPr/>
          </p:nvGrpSpPr>
          <p:grpSpPr>
            <a:xfrm>
              <a:off x="2803250" y="331275"/>
              <a:ext cx="1205163" cy="282600"/>
              <a:chOff x="2803250" y="331275"/>
              <a:chExt cx="1205163" cy="282600"/>
            </a:xfrm>
          </p:grpSpPr>
          <p:cxnSp>
            <p:nvCxnSpPr>
              <p:cNvPr id="143" name="Google Shape;143;p15"/>
              <p:cNvCxnSpPr/>
              <p:nvPr/>
            </p:nvCxnSpPr>
            <p:spPr>
              <a:xfrm flipH="1">
                <a:off x="280325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4" name="Google Shape;144;p15"/>
              <p:cNvCxnSpPr/>
              <p:nvPr/>
            </p:nvCxnSpPr>
            <p:spPr>
              <a:xfrm flipH="1">
                <a:off x="28841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5" name="Google Shape;145;p15"/>
              <p:cNvCxnSpPr/>
              <p:nvPr/>
            </p:nvCxnSpPr>
            <p:spPr>
              <a:xfrm flipH="1">
                <a:off x="296495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6" name="Google Shape;146;p15"/>
              <p:cNvCxnSpPr/>
              <p:nvPr/>
            </p:nvCxnSpPr>
            <p:spPr>
              <a:xfrm flipH="1">
                <a:off x="30458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7" name="Google Shape;147;p15"/>
              <p:cNvCxnSpPr/>
              <p:nvPr/>
            </p:nvCxnSpPr>
            <p:spPr>
              <a:xfrm flipH="1">
                <a:off x="312666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8" name="Google Shape;148;p15"/>
              <p:cNvCxnSpPr/>
              <p:nvPr/>
            </p:nvCxnSpPr>
            <p:spPr>
              <a:xfrm flipH="1">
                <a:off x="3207522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49" name="Google Shape;149;p15"/>
              <p:cNvCxnSpPr/>
              <p:nvPr/>
            </p:nvCxnSpPr>
            <p:spPr>
              <a:xfrm flipH="1">
                <a:off x="3288377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0" name="Google Shape;150;p15"/>
              <p:cNvCxnSpPr/>
              <p:nvPr/>
            </p:nvCxnSpPr>
            <p:spPr>
              <a:xfrm flipH="1">
                <a:off x="3369231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1" name="Google Shape;151;p15"/>
              <p:cNvCxnSpPr/>
              <p:nvPr/>
            </p:nvCxnSpPr>
            <p:spPr>
              <a:xfrm flipH="1">
                <a:off x="3450086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2" name="Google Shape;152;p15"/>
              <p:cNvCxnSpPr/>
              <p:nvPr/>
            </p:nvCxnSpPr>
            <p:spPr>
              <a:xfrm flipH="1">
                <a:off x="353094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3" name="Google Shape;153;p15"/>
              <p:cNvCxnSpPr/>
              <p:nvPr/>
            </p:nvCxnSpPr>
            <p:spPr>
              <a:xfrm flipH="1">
                <a:off x="3611795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4" name="Google Shape;154;p15"/>
              <p:cNvCxnSpPr/>
              <p:nvPr/>
            </p:nvCxnSpPr>
            <p:spPr>
              <a:xfrm flipH="1">
                <a:off x="369264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5" name="Google Shape;155;p15"/>
              <p:cNvCxnSpPr/>
              <p:nvPr/>
            </p:nvCxnSpPr>
            <p:spPr>
              <a:xfrm flipH="1">
                <a:off x="37735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6" name="Google Shape;156;p15"/>
              <p:cNvCxnSpPr/>
              <p:nvPr/>
            </p:nvCxnSpPr>
            <p:spPr>
              <a:xfrm flipH="1">
                <a:off x="385435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57" name="Google Shape;157;p15"/>
              <p:cNvCxnSpPr/>
              <p:nvPr/>
            </p:nvCxnSpPr>
            <p:spPr>
              <a:xfrm flipH="1">
                <a:off x="39352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rgbClr val="231F20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158" name="Google Shape;158;p15"/>
            <p:cNvGrpSpPr/>
            <p:nvPr/>
          </p:nvGrpSpPr>
          <p:grpSpPr>
            <a:xfrm>
              <a:off x="3175000" y="4198150"/>
              <a:ext cx="647550" cy="657525"/>
              <a:chOff x="3161575" y="4198150"/>
              <a:chExt cx="647550" cy="657525"/>
            </a:xfrm>
          </p:grpSpPr>
          <p:grpSp>
            <p:nvGrpSpPr>
              <p:cNvPr id="159" name="Google Shape;159;p15"/>
              <p:cNvGrpSpPr/>
              <p:nvPr/>
            </p:nvGrpSpPr>
            <p:grpSpPr>
              <a:xfrm>
                <a:off x="316157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160" name="Google Shape;160;p15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1" name="Google Shape;161;p15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2" name="Google Shape;162;p15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3" name="Google Shape;163;p15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64" name="Google Shape;164;p15"/>
              <p:cNvGrpSpPr/>
              <p:nvPr/>
            </p:nvGrpSpPr>
            <p:grpSpPr>
              <a:xfrm>
                <a:off x="335892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165" name="Google Shape;165;p15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6" name="Google Shape;166;p15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7" name="Google Shape;167;p15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68" name="Google Shape;168;p15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69" name="Google Shape;169;p15"/>
              <p:cNvGrpSpPr/>
              <p:nvPr/>
            </p:nvGrpSpPr>
            <p:grpSpPr>
              <a:xfrm>
                <a:off x="355627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170" name="Google Shape;170;p15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1" name="Google Shape;171;p15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2" name="Google Shape;172;p15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3" name="Google Shape;173;p15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74" name="Google Shape;174;p15"/>
              <p:cNvGrpSpPr/>
              <p:nvPr/>
            </p:nvGrpSpPr>
            <p:grpSpPr>
              <a:xfrm>
                <a:off x="375362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175" name="Google Shape;175;p15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6" name="Google Shape;176;p15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7" name="Google Shape;177;p15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78" name="Google Shape;178;p15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rgbClr val="D8DCD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pic>
        <p:nvPicPr>
          <p:cNvPr id="179" name="Google Shape;1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9275" y="453750"/>
            <a:ext cx="4270174" cy="43464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p15"/>
          <p:cNvGrpSpPr/>
          <p:nvPr/>
        </p:nvGrpSpPr>
        <p:grpSpPr>
          <a:xfrm>
            <a:off x="-3475" y="1091225"/>
            <a:ext cx="3377075" cy="2927750"/>
            <a:chOff x="-3475" y="694850"/>
            <a:chExt cx="3377075" cy="2927750"/>
          </a:xfrm>
        </p:grpSpPr>
        <p:sp>
          <p:nvSpPr>
            <p:cNvPr id="181" name="Google Shape;181;p15"/>
            <p:cNvSpPr txBox="1"/>
            <p:nvPr/>
          </p:nvSpPr>
          <p:spPr>
            <a:xfrm>
              <a:off x="539500" y="694850"/>
              <a:ext cx="2834100" cy="224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4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01</a:t>
              </a:r>
              <a:endParaRPr b="1" sz="14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182" name="Google Shape;182;p15"/>
            <p:cNvGrpSpPr/>
            <p:nvPr/>
          </p:nvGrpSpPr>
          <p:grpSpPr>
            <a:xfrm>
              <a:off x="600099" y="2740400"/>
              <a:ext cx="2773501" cy="882200"/>
              <a:chOff x="600099" y="2740400"/>
              <a:chExt cx="2773501" cy="882200"/>
            </a:xfrm>
          </p:grpSpPr>
          <p:sp>
            <p:nvSpPr>
              <p:cNvPr id="183" name="Google Shape;183;p15"/>
              <p:cNvSpPr txBox="1"/>
              <p:nvPr/>
            </p:nvSpPr>
            <p:spPr>
              <a:xfrm>
                <a:off x="600099" y="2740400"/>
                <a:ext cx="27735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INTRODUCTION</a:t>
                </a:r>
                <a:endParaRPr b="1" sz="2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84" name="Google Shape;184;p15"/>
              <p:cNvSpPr txBox="1"/>
              <p:nvPr/>
            </p:nvSpPr>
            <p:spPr>
              <a:xfrm>
                <a:off x="600100" y="3258700"/>
                <a:ext cx="27735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Briefly tell about the slides that will 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be included in this group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cxnSp>
          <p:nvCxnSpPr>
            <p:cNvPr id="185" name="Google Shape;185;p15"/>
            <p:cNvCxnSpPr/>
            <p:nvPr/>
          </p:nvCxnSpPr>
          <p:spPr>
            <a:xfrm>
              <a:off x="-3475" y="3152675"/>
              <a:ext cx="2931600" cy="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9567" y="539450"/>
            <a:ext cx="3182576" cy="4035376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42"/>
          <p:cNvSpPr/>
          <p:nvPr/>
        </p:nvSpPr>
        <p:spPr>
          <a:xfrm>
            <a:off x="3825" y="5002050"/>
            <a:ext cx="9136500" cy="141300"/>
          </a:xfrm>
          <a:prstGeom prst="rect">
            <a:avLst/>
          </a:prstGeom>
          <a:solidFill>
            <a:srgbClr val="D6DDD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65" name="Google Shape;1165;p42"/>
          <p:cNvGrpSpPr/>
          <p:nvPr/>
        </p:nvGrpSpPr>
        <p:grpSpPr>
          <a:xfrm>
            <a:off x="-7550" y="460381"/>
            <a:ext cx="4623976" cy="1269214"/>
            <a:chOff x="-7550" y="460381"/>
            <a:chExt cx="4623976" cy="1269214"/>
          </a:xfrm>
        </p:grpSpPr>
        <p:cxnSp>
          <p:nvCxnSpPr>
            <p:cNvPr id="1166" name="Google Shape;1166;p42"/>
            <p:cNvCxnSpPr/>
            <p:nvPr/>
          </p:nvCxnSpPr>
          <p:spPr>
            <a:xfrm>
              <a:off x="-7550" y="1729594"/>
              <a:ext cx="4092900" cy="0"/>
            </a:xfrm>
            <a:prstGeom prst="straightConnector1">
              <a:avLst/>
            </a:prstGeom>
            <a:noFill/>
            <a:ln cap="flat" cmpd="sng" w="38100">
              <a:solidFill>
                <a:srgbClr val="FFCC64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167" name="Google Shape;1167;p42"/>
            <p:cNvGrpSpPr/>
            <p:nvPr/>
          </p:nvGrpSpPr>
          <p:grpSpPr>
            <a:xfrm>
              <a:off x="617126" y="460381"/>
              <a:ext cx="3999300" cy="1013583"/>
              <a:chOff x="617126" y="460381"/>
              <a:chExt cx="3999300" cy="1013583"/>
            </a:xfrm>
          </p:grpSpPr>
          <p:sp>
            <p:nvSpPr>
              <p:cNvPr id="1168" name="Google Shape;1168;p42"/>
              <p:cNvSpPr txBox="1"/>
              <p:nvPr/>
            </p:nvSpPr>
            <p:spPr>
              <a:xfrm>
                <a:off x="617126" y="460381"/>
                <a:ext cx="39993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48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THANK YOU</a:t>
                </a:r>
                <a:endParaRPr b="1" sz="48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169" name="Google Shape;1169;p42"/>
              <p:cNvSpPr txBox="1"/>
              <p:nvPr/>
            </p:nvSpPr>
            <p:spPr>
              <a:xfrm>
                <a:off x="617126" y="1181464"/>
                <a:ext cx="3999300" cy="2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9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For Your Attention</a:t>
                </a:r>
                <a:endParaRPr sz="19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1170" name="Google Shape;1170;p42"/>
          <p:cNvGrpSpPr/>
          <p:nvPr/>
        </p:nvGrpSpPr>
        <p:grpSpPr>
          <a:xfrm>
            <a:off x="617125" y="1956150"/>
            <a:ext cx="3468300" cy="1236619"/>
            <a:chOff x="617125" y="1956150"/>
            <a:chExt cx="3468300" cy="1236619"/>
          </a:xfrm>
        </p:grpSpPr>
        <p:sp>
          <p:nvSpPr>
            <p:cNvPr id="1171" name="Google Shape;1171;p42"/>
            <p:cNvSpPr txBox="1"/>
            <p:nvPr/>
          </p:nvSpPr>
          <p:spPr>
            <a:xfrm>
              <a:off x="617125" y="1956150"/>
              <a:ext cx="34683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Our Contacts:</a:t>
              </a:r>
              <a:endParaRPr b="1" sz="2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2" name="Google Shape;1172;p42"/>
            <p:cNvSpPr txBox="1"/>
            <p:nvPr/>
          </p:nvSpPr>
          <p:spPr>
            <a:xfrm>
              <a:off x="617125" y="2452369"/>
              <a:ext cx="34683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T: </a:t>
              </a:r>
              <a:r>
                <a:rPr lang="ru"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+1-123-456-7890</a:t>
              </a:r>
              <a:endParaRPr sz="12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3" name="Google Shape;1173;p42"/>
            <p:cNvSpPr txBox="1"/>
            <p:nvPr/>
          </p:nvSpPr>
          <p:spPr>
            <a:xfrm>
              <a:off x="617125" y="2730169"/>
              <a:ext cx="34683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M: </a:t>
              </a:r>
              <a:r>
                <a:rPr lang="ru"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businessroadmaptemplate@mail.ltd</a:t>
              </a:r>
              <a:endParaRPr sz="12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4" name="Google Shape;1174;p42"/>
            <p:cNvSpPr txBox="1"/>
            <p:nvPr/>
          </p:nvSpPr>
          <p:spPr>
            <a:xfrm>
              <a:off x="617125" y="3007969"/>
              <a:ext cx="34683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W: </a:t>
              </a:r>
              <a:r>
                <a:rPr lang="ru"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businessroadmaptemplate.ltd</a:t>
              </a:r>
              <a:endParaRPr sz="12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175" name="Google Shape;1175;p42"/>
          <p:cNvGrpSpPr/>
          <p:nvPr/>
        </p:nvGrpSpPr>
        <p:grpSpPr>
          <a:xfrm>
            <a:off x="617117" y="3557750"/>
            <a:ext cx="4139708" cy="954792"/>
            <a:chOff x="617117" y="3557750"/>
            <a:chExt cx="4139708" cy="954792"/>
          </a:xfrm>
        </p:grpSpPr>
        <p:grpSp>
          <p:nvGrpSpPr>
            <p:cNvPr id="1176" name="Google Shape;1176;p42"/>
            <p:cNvGrpSpPr/>
            <p:nvPr/>
          </p:nvGrpSpPr>
          <p:grpSpPr>
            <a:xfrm>
              <a:off x="617117" y="4084717"/>
              <a:ext cx="1750700" cy="427825"/>
              <a:chOff x="617117" y="4084717"/>
              <a:chExt cx="1750700" cy="427825"/>
            </a:xfrm>
          </p:grpSpPr>
          <p:pic>
            <p:nvPicPr>
              <p:cNvPr id="1177" name="Google Shape;1177;p42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17117" y="4084717"/>
                <a:ext cx="427800" cy="427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8" name="Google Shape;1178;p42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1940017" y="4084717"/>
                <a:ext cx="427800" cy="4278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179" name="Google Shape;1179;p42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1278567" y="4084717"/>
                <a:ext cx="427800" cy="4278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80" name="Google Shape;1180;p42"/>
            <p:cNvSpPr txBox="1"/>
            <p:nvPr/>
          </p:nvSpPr>
          <p:spPr>
            <a:xfrm>
              <a:off x="617125" y="3557750"/>
              <a:ext cx="4139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We are on Social Networks:</a:t>
              </a:r>
              <a:endParaRPr b="1" sz="23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16"/>
          <p:cNvGrpSpPr/>
          <p:nvPr/>
        </p:nvGrpSpPr>
        <p:grpSpPr>
          <a:xfrm>
            <a:off x="4322400" y="0"/>
            <a:ext cx="4821600" cy="5145600"/>
            <a:chOff x="4322400" y="0"/>
            <a:chExt cx="4821600" cy="5145600"/>
          </a:xfrm>
        </p:grpSpPr>
        <p:sp>
          <p:nvSpPr>
            <p:cNvPr id="191" name="Google Shape;191;p16"/>
            <p:cNvSpPr/>
            <p:nvPr/>
          </p:nvSpPr>
          <p:spPr>
            <a:xfrm>
              <a:off x="4322400" y="0"/>
              <a:ext cx="4821600" cy="51456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92" name="Google Shape;192;p16"/>
            <p:cNvCxnSpPr/>
            <p:nvPr/>
          </p:nvCxnSpPr>
          <p:spPr>
            <a:xfrm>
              <a:off x="5979575" y="3658800"/>
              <a:ext cx="3163800" cy="0"/>
            </a:xfrm>
            <a:prstGeom prst="straightConnector1">
              <a:avLst/>
            </a:prstGeom>
            <a:noFill/>
            <a:ln cap="flat" cmpd="sng" w="1905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193" name="Google Shape;193;p16"/>
            <p:cNvGrpSpPr/>
            <p:nvPr/>
          </p:nvGrpSpPr>
          <p:grpSpPr>
            <a:xfrm>
              <a:off x="5979564" y="2620798"/>
              <a:ext cx="685108" cy="695661"/>
              <a:chOff x="3161575" y="4198150"/>
              <a:chExt cx="647550" cy="657525"/>
            </a:xfrm>
          </p:grpSpPr>
          <p:grpSp>
            <p:nvGrpSpPr>
              <p:cNvPr id="194" name="Google Shape;194;p16"/>
              <p:cNvGrpSpPr/>
              <p:nvPr/>
            </p:nvGrpSpPr>
            <p:grpSpPr>
              <a:xfrm>
                <a:off x="316157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195" name="Google Shape;195;p16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6" name="Google Shape;196;p16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7" name="Google Shape;197;p16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198" name="Google Shape;198;p16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199" name="Google Shape;199;p16"/>
              <p:cNvGrpSpPr/>
              <p:nvPr/>
            </p:nvGrpSpPr>
            <p:grpSpPr>
              <a:xfrm>
                <a:off x="335892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200" name="Google Shape;200;p16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1" name="Google Shape;201;p16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2" name="Google Shape;202;p16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3" name="Google Shape;203;p16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04" name="Google Shape;204;p16"/>
              <p:cNvGrpSpPr/>
              <p:nvPr/>
            </p:nvGrpSpPr>
            <p:grpSpPr>
              <a:xfrm>
                <a:off x="355627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205" name="Google Shape;205;p16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6" name="Google Shape;206;p16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7" name="Google Shape;207;p16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08" name="Google Shape;208;p16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  <p:grpSp>
            <p:nvGrpSpPr>
              <p:cNvPr id="209" name="Google Shape;209;p16"/>
              <p:cNvGrpSpPr/>
              <p:nvPr/>
            </p:nvGrpSpPr>
            <p:grpSpPr>
              <a:xfrm>
                <a:off x="3753625" y="4198150"/>
                <a:ext cx="55500" cy="657525"/>
                <a:chOff x="3161575" y="4198150"/>
                <a:chExt cx="55500" cy="657525"/>
              </a:xfrm>
            </p:grpSpPr>
            <p:sp>
              <p:nvSpPr>
                <p:cNvPr id="210" name="Google Shape;210;p16"/>
                <p:cNvSpPr/>
                <p:nvPr/>
              </p:nvSpPr>
              <p:spPr>
                <a:xfrm>
                  <a:off x="3161575" y="419815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1" name="Google Shape;211;p16"/>
                <p:cNvSpPr/>
                <p:nvPr/>
              </p:nvSpPr>
              <p:spPr>
                <a:xfrm>
                  <a:off x="3161575" y="439882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2" name="Google Shape;212;p16"/>
                <p:cNvSpPr/>
                <p:nvPr/>
              </p:nvSpPr>
              <p:spPr>
                <a:xfrm>
                  <a:off x="3161575" y="4599500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sp>
              <p:nvSpPr>
                <p:cNvPr id="213" name="Google Shape;213;p16"/>
                <p:cNvSpPr/>
                <p:nvPr/>
              </p:nvSpPr>
              <p:spPr>
                <a:xfrm>
                  <a:off x="3161575" y="4800175"/>
                  <a:ext cx="55500" cy="555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</p:grpSp>
        </p:grpSp>
      </p:grpSp>
      <p:grpSp>
        <p:nvGrpSpPr>
          <p:cNvPr id="214" name="Google Shape;214;p16"/>
          <p:cNvGrpSpPr/>
          <p:nvPr/>
        </p:nvGrpSpPr>
        <p:grpSpPr>
          <a:xfrm>
            <a:off x="0" y="435414"/>
            <a:ext cx="5474999" cy="4255725"/>
            <a:chOff x="0" y="435414"/>
            <a:chExt cx="5474999" cy="4255725"/>
          </a:xfrm>
        </p:grpSpPr>
        <p:pic>
          <p:nvPicPr>
            <p:cNvPr id="215" name="Google Shape;215;p16"/>
            <p:cNvPicPr preferRelativeResize="0"/>
            <p:nvPr/>
          </p:nvPicPr>
          <p:blipFill rotWithShape="1">
            <a:blip r:embed="rId3">
              <a:alphaModFix/>
            </a:blip>
            <a:srcRect b="0" l="2286" r="0" t="0"/>
            <a:stretch/>
          </p:blipFill>
          <p:spPr>
            <a:xfrm>
              <a:off x="0" y="614400"/>
              <a:ext cx="5474999" cy="39016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6" name="Google Shape;216;p16"/>
            <p:cNvGrpSpPr/>
            <p:nvPr/>
          </p:nvGrpSpPr>
          <p:grpSpPr>
            <a:xfrm>
              <a:off x="434160" y="435414"/>
              <a:ext cx="625800" cy="615600"/>
              <a:chOff x="4564225" y="447975"/>
              <a:chExt cx="625800" cy="615600"/>
            </a:xfrm>
          </p:grpSpPr>
          <p:sp>
            <p:nvSpPr>
              <p:cNvPr id="217" name="Google Shape;217;p16"/>
              <p:cNvSpPr/>
              <p:nvPr/>
            </p:nvSpPr>
            <p:spPr>
              <a:xfrm>
                <a:off x="4564225" y="447975"/>
                <a:ext cx="179400" cy="61560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6"/>
              <p:cNvSpPr/>
              <p:nvPr/>
            </p:nvSpPr>
            <p:spPr>
              <a:xfrm rot="5400000">
                <a:off x="4787425" y="224775"/>
                <a:ext cx="179400" cy="62580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6"/>
            <p:cNvGrpSpPr/>
            <p:nvPr/>
          </p:nvGrpSpPr>
          <p:grpSpPr>
            <a:xfrm rot="10800000">
              <a:off x="3919560" y="4075539"/>
              <a:ext cx="625800" cy="615600"/>
              <a:chOff x="4564225" y="447975"/>
              <a:chExt cx="625800" cy="615600"/>
            </a:xfrm>
          </p:grpSpPr>
          <p:sp>
            <p:nvSpPr>
              <p:cNvPr id="220" name="Google Shape;220;p16"/>
              <p:cNvSpPr/>
              <p:nvPr/>
            </p:nvSpPr>
            <p:spPr>
              <a:xfrm>
                <a:off x="4564225" y="447975"/>
                <a:ext cx="179400" cy="61560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6"/>
              <p:cNvSpPr/>
              <p:nvPr/>
            </p:nvSpPr>
            <p:spPr>
              <a:xfrm rot="5400000">
                <a:off x="4787425" y="224775"/>
                <a:ext cx="179400" cy="62580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22" name="Google Shape;222;p16"/>
          <p:cNvSpPr txBox="1"/>
          <p:nvPr/>
        </p:nvSpPr>
        <p:spPr>
          <a:xfrm>
            <a:off x="5957898" y="479009"/>
            <a:ext cx="27735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41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COMPANY </a:t>
            </a:r>
            <a:endParaRPr b="1" sz="41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OVERVIEW</a:t>
            </a:r>
            <a:endParaRPr b="1" sz="41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3" name="Google Shape;223;p16"/>
          <p:cNvSpPr txBox="1"/>
          <p:nvPr/>
        </p:nvSpPr>
        <p:spPr>
          <a:xfrm>
            <a:off x="5979575" y="3947568"/>
            <a:ext cx="25392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rPr>
              <a:t>Briefly describe your company, including its name, location, and the products/services offered.</a:t>
            </a:r>
            <a:endParaRPr sz="1200">
              <a:solidFill>
                <a:srgbClr val="231F2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7"/>
          <p:cNvGrpSpPr/>
          <p:nvPr/>
        </p:nvGrpSpPr>
        <p:grpSpPr>
          <a:xfrm>
            <a:off x="600100" y="632104"/>
            <a:ext cx="3617700" cy="2454005"/>
            <a:chOff x="600100" y="632104"/>
            <a:chExt cx="3617700" cy="2454005"/>
          </a:xfrm>
        </p:grpSpPr>
        <p:grpSp>
          <p:nvGrpSpPr>
            <p:cNvPr id="229" name="Google Shape;229;p17"/>
            <p:cNvGrpSpPr/>
            <p:nvPr/>
          </p:nvGrpSpPr>
          <p:grpSpPr>
            <a:xfrm>
              <a:off x="600100" y="632104"/>
              <a:ext cx="3589800" cy="1512246"/>
              <a:chOff x="617126" y="632104"/>
              <a:chExt cx="3589800" cy="1512246"/>
            </a:xfrm>
          </p:grpSpPr>
          <p:sp>
            <p:nvSpPr>
              <p:cNvPr id="230" name="Google Shape;230;p17"/>
              <p:cNvSpPr txBox="1"/>
              <p:nvPr/>
            </p:nvSpPr>
            <p:spPr>
              <a:xfrm>
                <a:off x="617126" y="1482550"/>
                <a:ext cx="3589800" cy="66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43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&amp; VISION</a:t>
                </a:r>
                <a:endParaRPr b="1" sz="43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31" name="Google Shape;231;p17"/>
              <p:cNvSpPr txBox="1"/>
              <p:nvPr/>
            </p:nvSpPr>
            <p:spPr>
              <a:xfrm>
                <a:off x="617126" y="632104"/>
                <a:ext cx="3589800" cy="985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64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MISSION</a:t>
                </a:r>
                <a:endParaRPr b="1" sz="64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cxnSp>
          <p:nvCxnSpPr>
            <p:cNvPr id="232" name="Google Shape;232;p17"/>
            <p:cNvCxnSpPr/>
            <p:nvPr/>
          </p:nvCxnSpPr>
          <p:spPr>
            <a:xfrm>
              <a:off x="600100" y="2380354"/>
              <a:ext cx="3617700" cy="0"/>
            </a:xfrm>
            <a:prstGeom prst="straightConnector1">
              <a:avLst/>
            </a:prstGeom>
            <a:noFill/>
            <a:ln cap="flat" cmpd="sng" w="28575">
              <a:solidFill>
                <a:srgbClr val="FDB8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33" name="Google Shape;233;p17"/>
            <p:cNvSpPr txBox="1"/>
            <p:nvPr/>
          </p:nvSpPr>
          <p:spPr>
            <a:xfrm>
              <a:off x="600100" y="2688909"/>
              <a:ext cx="27735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State your company’s purpose and </a:t>
              </a:r>
              <a:endParaRPr sz="12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what it aims to achieve.</a:t>
              </a:r>
              <a:endParaRPr sz="12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234" name="Google Shape;23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6881" y="597212"/>
            <a:ext cx="4316376" cy="40179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7"/>
          <p:cNvGrpSpPr/>
          <p:nvPr/>
        </p:nvGrpSpPr>
        <p:grpSpPr>
          <a:xfrm>
            <a:off x="624409" y="4205241"/>
            <a:ext cx="1208416" cy="303738"/>
            <a:chOff x="2803250" y="331275"/>
            <a:chExt cx="1205163" cy="282600"/>
          </a:xfrm>
        </p:grpSpPr>
        <p:cxnSp>
          <p:nvCxnSpPr>
            <p:cNvPr id="236" name="Google Shape;236;p17"/>
            <p:cNvCxnSpPr/>
            <p:nvPr/>
          </p:nvCxnSpPr>
          <p:spPr>
            <a:xfrm flipH="1">
              <a:off x="280325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7" name="Google Shape;237;p17"/>
            <p:cNvCxnSpPr/>
            <p:nvPr/>
          </p:nvCxnSpPr>
          <p:spPr>
            <a:xfrm flipH="1">
              <a:off x="28841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8" name="Google Shape;238;p17"/>
            <p:cNvCxnSpPr/>
            <p:nvPr/>
          </p:nvCxnSpPr>
          <p:spPr>
            <a:xfrm flipH="1">
              <a:off x="296495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39" name="Google Shape;239;p17"/>
            <p:cNvCxnSpPr/>
            <p:nvPr/>
          </p:nvCxnSpPr>
          <p:spPr>
            <a:xfrm flipH="1">
              <a:off x="30458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0" name="Google Shape;240;p17"/>
            <p:cNvCxnSpPr/>
            <p:nvPr/>
          </p:nvCxnSpPr>
          <p:spPr>
            <a:xfrm flipH="1">
              <a:off x="312666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1" name="Google Shape;241;p17"/>
            <p:cNvCxnSpPr/>
            <p:nvPr/>
          </p:nvCxnSpPr>
          <p:spPr>
            <a:xfrm flipH="1">
              <a:off x="3207522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2" name="Google Shape;242;p17"/>
            <p:cNvCxnSpPr/>
            <p:nvPr/>
          </p:nvCxnSpPr>
          <p:spPr>
            <a:xfrm flipH="1">
              <a:off x="3288377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3" name="Google Shape;243;p17"/>
            <p:cNvCxnSpPr/>
            <p:nvPr/>
          </p:nvCxnSpPr>
          <p:spPr>
            <a:xfrm flipH="1">
              <a:off x="3369231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4" name="Google Shape;244;p17"/>
            <p:cNvCxnSpPr/>
            <p:nvPr/>
          </p:nvCxnSpPr>
          <p:spPr>
            <a:xfrm flipH="1">
              <a:off x="3450086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5" name="Google Shape;245;p17"/>
            <p:cNvCxnSpPr/>
            <p:nvPr/>
          </p:nvCxnSpPr>
          <p:spPr>
            <a:xfrm flipH="1">
              <a:off x="353094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6" name="Google Shape;246;p17"/>
            <p:cNvCxnSpPr/>
            <p:nvPr/>
          </p:nvCxnSpPr>
          <p:spPr>
            <a:xfrm flipH="1">
              <a:off x="3611795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7" name="Google Shape;247;p17"/>
            <p:cNvCxnSpPr/>
            <p:nvPr/>
          </p:nvCxnSpPr>
          <p:spPr>
            <a:xfrm flipH="1">
              <a:off x="369264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8" name="Google Shape;248;p17"/>
            <p:cNvCxnSpPr/>
            <p:nvPr/>
          </p:nvCxnSpPr>
          <p:spPr>
            <a:xfrm flipH="1">
              <a:off x="37735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49" name="Google Shape;249;p17"/>
            <p:cNvCxnSpPr/>
            <p:nvPr/>
          </p:nvCxnSpPr>
          <p:spPr>
            <a:xfrm flipH="1">
              <a:off x="385435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50" name="Google Shape;250;p17"/>
            <p:cNvCxnSpPr/>
            <p:nvPr/>
          </p:nvCxnSpPr>
          <p:spPr>
            <a:xfrm flipH="1">
              <a:off x="39352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231F2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18"/>
          <p:cNvGrpSpPr/>
          <p:nvPr/>
        </p:nvGrpSpPr>
        <p:grpSpPr>
          <a:xfrm>
            <a:off x="475" y="514600"/>
            <a:ext cx="4590774" cy="4002000"/>
            <a:chOff x="475" y="514600"/>
            <a:chExt cx="4590774" cy="4002000"/>
          </a:xfrm>
        </p:grpSpPr>
        <p:sp>
          <p:nvSpPr>
            <p:cNvPr id="256" name="Google Shape;256;p18"/>
            <p:cNvSpPr txBox="1"/>
            <p:nvPr/>
          </p:nvSpPr>
          <p:spPr>
            <a:xfrm>
              <a:off x="591949" y="514600"/>
              <a:ext cx="39993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35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rPr>
                <a:t>MAIN OBJECTIVES:</a:t>
              </a:r>
              <a:endParaRPr b="1" sz="3500">
                <a:solidFill>
                  <a:srgbClr val="231F2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cxnSp>
          <p:nvCxnSpPr>
            <p:cNvPr id="257" name="Google Shape;257;p18"/>
            <p:cNvCxnSpPr/>
            <p:nvPr/>
          </p:nvCxnSpPr>
          <p:spPr>
            <a:xfrm>
              <a:off x="475" y="1122875"/>
              <a:ext cx="4530000" cy="0"/>
            </a:xfrm>
            <a:prstGeom prst="straightConnector1">
              <a:avLst/>
            </a:prstGeom>
            <a:noFill/>
            <a:ln cap="flat" cmpd="sng" w="28575">
              <a:solidFill>
                <a:srgbClr val="FDB827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258" name="Google Shape;258;p18"/>
            <p:cNvGrpSpPr/>
            <p:nvPr/>
          </p:nvGrpSpPr>
          <p:grpSpPr>
            <a:xfrm>
              <a:off x="617125" y="1539775"/>
              <a:ext cx="3913223" cy="2976825"/>
              <a:chOff x="617125" y="1539775"/>
              <a:chExt cx="3913223" cy="2976825"/>
            </a:xfrm>
          </p:grpSpPr>
          <p:grpSp>
            <p:nvGrpSpPr>
              <p:cNvPr id="259" name="Google Shape;259;p18"/>
              <p:cNvGrpSpPr/>
              <p:nvPr/>
            </p:nvGrpSpPr>
            <p:grpSpPr>
              <a:xfrm>
                <a:off x="617125" y="1539775"/>
                <a:ext cx="3913223" cy="702600"/>
                <a:chOff x="617125" y="1539775"/>
                <a:chExt cx="3913223" cy="702600"/>
              </a:xfrm>
            </p:grpSpPr>
            <p:grpSp>
              <p:nvGrpSpPr>
                <p:cNvPr id="260" name="Google Shape;260;p18"/>
                <p:cNvGrpSpPr/>
                <p:nvPr/>
              </p:nvGrpSpPr>
              <p:grpSpPr>
                <a:xfrm>
                  <a:off x="1472748" y="1556736"/>
                  <a:ext cx="3057600" cy="491689"/>
                  <a:chOff x="1472748" y="1562586"/>
                  <a:chExt cx="3057600" cy="491689"/>
                </a:xfrm>
              </p:grpSpPr>
              <p:sp>
                <p:nvSpPr>
                  <p:cNvPr id="261" name="Google Shape;261;p18"/>
                  <p:cNvSpPr txBox="1"/>
                  <p:nvPr/>
                </p:nvSpPr>
                <p:spPr>
                  <a:xfrm>
                    <a:off x="1472754" y="1562586"/>
                    <a:ext cx="2212500" cy="307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2000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Objectives</a:t>
                    </a:r>
                    <a:endParaRPr b="1" sz="2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262" name="Google Shape;262;p18"/>
                  <p:cNvSpPr txBox="1"/>
                  <p:nvPr/>
                </p:nvSpPr>
                <p:spPr>
                  <a:xfrm>
                    <a:off x="1472748" y="1900375"/>
                    <a:ext cx="3057600" cy="153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000">
                        <a:solidFill>
                          <a:srgbClr val="231F20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rPr>
                      <a:t>Highlight short-term and long-term goals.</a:t>
                    </a:r>
                    <a:endParaRPr sz="1000">
                      <a:solidFill>
                        <a:srgbClr val="231F20"/>
                      </a:solidFill>
                      <a:latin typeface="Roboto Light"/>
                      <a:ea typeface="Roboto Light"/>
                      <a:cs typeface="Roboto Light"/>
                      <a:sym typeface="Roboto Light"/>
                    </a:endParaRPr>
                  </a:p>
                </p:txBody>
              </p:sp>
            </p:grpSp>
            <p:grpSp>
              <p:nvGrpSpPr>
                <p:cNvPr id="263" name="Google Shape;263;p18"/>
                <p:cNvGrpSpPr/>
                <p:nvPr/>
              </p:nvGrpSpPr>
              <p:grpSpPr>
                <a:xfrm>
                  <a:off x="617125" y="1539775"/>
                  <a:ext cx="702673" cy="702600"/>
                  <a:chOff x="617125" y="1539775"/>
                  <a:chExt cx="702673" cy="702600"/>
                </a:xfrm>
              </p:grpSpPr>
              <p:sp>
                <p:nvSpPr>
                  <p:cNvPr id="264" name="Google Shape;264;p18"/>
                  <p:cNvSpPr/>
                  <p:nvPr/>
                </p:nvSpPr>
                <p:spPr>
                  <a:xfrm>
                    <a:off x="617125" y="1539775"/>
                    <a:ext cx="702600" cy="702600"/>
                  </a:xfrm>
                  <a:prstGeom prst="ellipse">
                    <a:avLst/>
                  </a:prstGeom>
                  <a:solidFill>
                    <a:srgbClr val="C2C8C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65" name="Google Shape;265;p18"/>
                  <p:cNvSpPr txBox="1"/>
                  <p:nvPr/>
                </p:nvSpPr>
                <p:spPr>
                  <a:xfrm>
                    <a:off x="617198" y="1621675"/>
                    <a:ext cx="702600" cy="53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35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01</a:t>
                    </a:r>
                    <a:endParaRPr b="1" sz="35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</p:grpSp>
          <p:grpSp>
            <p:nvGrpSpPr>
              <p:cNvPr id="266" name="Google Shape;266;p18"/>
              <p:cNvGrpSpPr/>
              <p:nvPr/>
            </p:nvGrpSpPr>
            <p:grpSpPr>
              <a:xfrm>
                <a:off x="617125" y="2676888"/>
                <a:ext cx="3913223" cy="702600"/>
                <a:chOff x="617125" y="1539775"/>
                <a:chExt cx="3913223" cy="702600"/>
              </a:xfrm>
            </p:grpSpPr>
            <p:grpSp>
              <p:nvGrpSpPr>
                <p:cNvPr id="267" name="Google Shape;267;p18"/>
                <p:cNvGrpSpPr/>
                <p:nvPr/>
              </p:nvGrpSpPr>
              <p:grpSpPr>
                <a:xfrm>
                  <a:off x="1472748" y="1556736"/>
                  <a:ext cx="3057600" cy="491689"/>
                  <a:chOff x="1472748" y="1562586"/>
                  <a:chExt cx="3057600" cy="491689"/>
                </a:xfrm>
              </p:grpSpPr>
              <p:sp>
                <p:nvSpPr>
                  <p:cNvPr id="268" name="Google Shape;268;p18"/>
                  <p:cNvSpPr txBox="1"/>
                  <p:nvPr/>
                </p:nvSpPr>
                <p:spPr>
                  <a:xfrm>
                    <a:off x="1472754" y="1562586"/>
                    <a:ext cx="2212500" cy="307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2000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Objectives</a:t>
                    </a:r>
                    <a:endParaRPr b="1" sz="2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269" name="Google Shape;269;p18"/>
                  <p:cNvSpPr txBox="1"/>
                  <p:nvPr/>
                </p:nvSpPr>
                <p:spPr>
                  <a:xfrm>
                    <a:off x="1472748" y="1900375"/>
                    <a:ext cx="3057600" cy="153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000">
                        <a:solidFill>
                          <a:srgbClr val="231F20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rPr>
                      <a:t>Highlight short-term and long-term goals.</a:t>
                    </a:r>
                    <a:endParaRPr sz="1000">
                      <a:solidFill>
                        <a:srgbClr val="231F20"/>
                      </a:solidFill>
                      <a:latin typeface="Roboto Light"/>
                      <a:ea typeface="Roboto Light"/>
                      <a:cs typeface="Roboto Light"/>
                      <a:sym typeface="Roboto Light"/>
                    </a:endParaRPr>
                  </a:p>
                </p:txBody>
              </p:sp>
            </p:grpSp>
            <p:grpSp>
              <p:nvGrpSpPr>
                <p:cNvPr id="270" name="Google Shape;270;p18"/>
                <p:cNvGrpSpPr/>
                <p:nvPr/>
              </p:nvGrpSpPr>
              <p:grpSpPr>
                <a:xfrm>
                  <a:off x="617125" y="1539775"/>
                  <a:ext cx="702673" cy="702600"/>
                  <a:chOff x="617125" y="1539775"/>
                  <a:chExt cx="702673" cy="702600"/>
                </a:xfrm>
              </p:grpSpPr>
              <p:sp>
                <p:nvSpPr>
                  <p:cNvPr id="271" name="Google Shape;271;p18"/>
                  <p:cNvSpPr/>
                  <p:nvPr/>
                </p:nvSpPr>
                <p:spPr>
                  <a:xfrm>
                    <a:off x="617125" y="1539775"/>
                    <a:ext cx="702600" cy="702600"/>
                  </a:xfrm>
                  <a:prstGeom prst="ellipse">
                    <a:avLst/>
                  </a:prstGeom>
                  <a:solidFill>
                    <a:srgbClr val="C2C8C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72" name="Google Shape;272;p18"/>
                  <p:cNvSpPr txBox="1"/>
                  <p:nvPr/>
                </p:nvSpPr>
                <p:spPr>
                  <a:xfrm>
                    <a:off x="617198" y="1621675"/>
                    <a:ext cx="702600" cy="53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35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02</a:t>
                    </a:r>
                    <a:endParaRPr b="1" sz="35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</p:grpSp>
          <p:grpSp>
            <p:nvGrpSpPr>
              <p:cNvPr id="273" name="Google Shape;273;p18"/>
              <p:cNvGrpSpPr/>
              <p:nvPr/>
            </p:nvGrpSpPr>
            <p:grpSpPr>
              <a:xfrm>
                <a:off x="617125" y="3814000"/>
                <a:ext cx="3913223" cy="702600"/>
                <a:chOff x="617125" y="1539775"/>
                <a:chExt cx="3913223" cy="702600"/>
              </a:xfrm>
            </p:grpSpPr>
            <p:grpSp>
              <p:nvGrpSpPr>
                <p:cNvPr id="274" name="Google Shape;274;p18"/>
                <p:cNvGrpSpPr/>
                <p:nvPr/>
              </p:nvGrpSpPr>
              <p:grpSpPr>
                <a:xfrm>
                  <a:off x="1472748" y="1556736"/>
                  <a:ext cx="3057600" cy="491689"/>
                  <a:chOff x="1472748" y="1562586"/>
                  <a:chExt cx="3057600" cy="491689"/>
                </a:xfrm>
              </p:grpSpPr>
              <p:sp>
                <p:nvSpPr>
                  <p:cNvPr id="275" name="Google Shape;275;p18"/>
                  <p:cNvSpPr txBox="1"/>
                  <p:nvPr/>
                </p:nvSpPr>
                <p:spPr>
                  <a:xfrm>
                    <a:off x="1472754" y="1562586"/>
                    <a:ext cx="2212500" cy="307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2000">
                        <a:solidFill>
                          <a:srgbClr val="231F20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Objectives</a:t>
                    </a:r>
                    <a:endParaRPr b="1" sz="2000">
                      <a:solidFill>
                        <a:srgbClr val="231F20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  <p:sp>
                <p:nvSpPr>
                  <p:cNvPr id="276" name="Google Shape;276;p18"/>
                  <p:cNvSpPr txBox="1"/>
                  <p:nvPr/>
                </p:nvSpPr>
                <p:spPr>
                  <a:xfrm>
                    <a:off x="1472748" y="1900375"/>
                    <a:ext cx="3057600" cy="1539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l">
                      <a:lnSpc>
                        <a:spcPct val="115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000">
                        <a:solidFill>
                          <a:srgbClr val="231F20"/>
                        </a:solidFill>
                        <a:latin typeface="Roboto Light"/>
                        <a:ea typeface="Roboto Light"/>
                        <a:cs typeface="Roboto Light"/>
                        <a:sym typeface="Roboto Light"/>
                      </a:rPr>
                      <a:t>Highlight short-term and long-term goals.</a:t>
                    </a:r>
                    <a:endParaRPr sz="1000">
                      <a:solidFill>
                        <a:srgbClr val="231F20"/>
                      </a:solidFill>
                      <a:latin typeface="Roboto Light"/>
                      <a:ea typeface="Roboto Light"/>
                      <a:cs typeface="Roboto Light"/>
                      <a:sym typeface="Roboto Light"/>
                    </a:endParaRPr>
                  </a:p>
                </p:txBody>
              </p:sp>
            </p:grpSp>
            <p:grpSp>
              <p:nvGrpSpPr>
                <p:cNvPr id="277" name="Google Shape;277;p18"/>
                <p:cNvGrpSpPr/>
                <p:nvPr/>
              </p:nvGrpSpPr>
              <p:grpSpPr>
                <a:xfrm>
                  <a:off x="617125" y="1539775"/>
                  <a:ext cx="702673" cy="702600"/>
                  <a:chOff x="617125" y="1539775"/>
                  <a:chExt cx="702673" cy="702600"/>
                </a:xfrm>
              </p:grpSpPr>
              <p:sp>
                <p:nvSpPr>
                  <p:cNvPr id="278" name="Google Shape;278;p18"/>
                  <p:cNvSpPr/>
                  <p:nvPr/>
                </p:nvSpPr>
                <p:spPr>
                  <a:xfrm>
                    <a:off x="617125" y="1539775"/>
                    <a:ext cx="702600" cy="702600"/>
                  </a:xfrm>
                  <a:prstGeom prst="ellipse">
                    <a:avLst/>
                  </a:prstGeom>
                  <a:solidFill>
                    <a:srgbClr val="C2C8CD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/>
                  </a:p>
                </p:txBody>
              </p:sp>
              <p:sp>
                <p:nvSpPr>
                  <p:cNvPr id="279" name="Google Shape;279;p18"/>
                  <p:cNvSpPr txBox="1"/>
                  <p:nvPr/>
                </p:nvSpPr>
                <p:spPr>
                  <a:xfrm>
                    <a:off x="617198" y="1621675"/>
                    <a:ext cx="702600" cy="5388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b="1" lang="ru" sz="3500">
                        <a:solidFill>
                          <a:schemeClr val="lt1"/>
                        </a:solidFill>
                        <a:latin typeface="Roboto"/>
                        <a:ea typeface="Roboto"/>
                        <a:cs typeface="Roboto"/>
                        <a:sym typeface="Roboto"/>
                      </a:rPr>
                      <a:t>03</a:t>
                    </a:r>
                    <a:endParaRPr b="1" sz="3500">
                      <a:solidFill>
                        <a:schemeClr val="lt1"/>
                      </a:solidFill>
                      <a:latin typeface="Roboto"/>
                      <a:ea typeface="Roboto"/>
                      <a:cs typeface="Roboto"/>
                      <a:sym typeface="Roboto"/>
                    </a:endParaRPr>
                  </a:p>
                </p:txBody>
              </p:sp>
            </p:grpSp>
          </p:grpSp>
        </p:grpSp>
      </p:grpSp>
      <p:grpSp>
        <p:nvGrpSpPr>
          <p:cNvPr id="280" name="Google Shape;280;p18"/>
          <p:cNvGrpSpPr/>
          <p:nvPr/>
        </p:nvGrpSpPr>
        <p:grpSpPr>
          <a:xfrm>
            <a:off x="5529335" y="0"/>
            <a:ext cx="3614640" cy="5143500"/>
            <a:chOff x="5529335" y="0"/>
            <a:chExt cx="3614640" cy="5143500"/>
          </a:xfrm>
        </p:grpSpPr>
        <p:sp>
          <p:nvSpPr>
            <p:cNvPr id="281" name="Google Shape;281;p18"/>
            <p:cNvSpPr/>
            <p:nvPr/>
          </p:nvSpPr>
          <p:spPr>
            <a:xfrm>
              <a:off x="6912575" y="0"/>
              <a:ext cx="2231400" cy="51435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2" name="Google Shape;282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707975" y="625975"/>
              <a:ext cx="2809899" cy="3890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3" name="Google Shape;283;p18"/>
            <p:cNvGrpSpPr/>
            <p:nvPr/>
          </p:nvGrpSpPr>
          <p:grpSpPr>
            <a:xfrm rot="5400000">
              <a:off x="7801962" y="829391"/>
              <a:ext cx="1446557" cy="303738"/>
              <a:chOff x="2803250" y="331275"/>
              <a:chExt cx="1205163" cy="282600"/>
            </a:xfrm>
          </p:grpSpPr>
          <p:cxnSp>
            <p:nvCxnSpPr>
              <p:cNvPr id="284" name="Google Shape;284;p18"/>
              <p:cNvCxnSpPr/>
              <p:nvPr/>
            </p:nvCxnSpPr>
            <p:spPr>
              <a:xfrm flipH="1">
                <a:off x="280325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5" name="Google Shape;285;p18"/>
              <p:cNvCxnSpPr/>
              <p:nvPr/>
            </p:nvCxnSpPr>
            <p:spPr>
              <a:xfrm flipH="1">
                <a:off x="28841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6" name="Google Shape;286;p18"/>
              <p:cNvCxnSpPr/>
              <p:nvPr/>
            </p:nvCxnSpPr>
            <p:spPr>
              <a:xfrm flipH="1">
                <a:off x="296495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7" name="Google Shape;287;p18"/>
              <p:cNvCxnSpPr/>
              <p:nvPr/>
            </p:nvCxnSpPr>
            <p:spPr>
              <a:xfrm flipH="1">
                <a:off x="30458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8" name="Google Shape;288;p18"/>
              <p:cNvCxnSpPr/>
              <p:nvPr/>
            </p:nvCxnSpPr>
            <p:spPr>
              <a:xfrm flipH="1">
                <a:off x="312666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89" name="Google Shape;289;p18"/>
              <p:cNvCxnSpPr/>
              <p:nvPr/>
            </p:nvCxnSpPr>
            <p:spPr>
              <a:xfrm flipH="1">
                <a:off x="3207522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0" name="Google Shape;290;p18"/>
              <p:cNvCxnSpPr/>
              <p:nvPr/>
            </p:nvCxnSpPr>
            <p:spPr>
              <a:xfrm flipH="1">
                <a:off x="3288377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1" name="Google Shape;291;p18"/>
              <p:cNvCxnSpPr/>
              <p:nvPr/>
            </p:nvCxnSpPr>
            <p:spPr>
              <a:xfrm flipH="1">
                <a:off x="3369231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2" name="Google Shape;292;p18"/>
              <p:cNvCxnSpPr/>
              <p:nvPr/>
            </p:nvCxnSpPr>
            <p:spPr>
              <a:xfrm flipH="1">
                <a:off x="3450086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3" name="Google Shape;293;p18"/>
              <p:cNvCxnSpPr/>
              <p:nvPr/>
            </p:nvCxnSpPr>
            <p:spPr>
              <a:xfrm flipH="1">
                <a:off x="353094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4" name="Google Shape;294;p18"/>
              <p:cNvCxnSpPr/>
              <p:nvPr/>
            </p:nvCxnSpPr>
            <p:spPr>
              <a:xfrm flipH="1">
                <a:off x="3611795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5" name="Google Shape;295;p18"/>
              <p:cNvCxnSpPr/>
              <p:nvPr/>
            </p:nvCxnSpPr>
            <p:spPr>
              <a:xfrm flipH="1">
                <a:off x="369264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6" name="Google Shape;296;p18"/>
              <p:cNvCxnSpPr/>
              <p:nvPr/>
            </p:nvCxnSpPr>
            <p:spPr>
              <a:xfrm flipH="1">
                <a:off x="37735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7" name="Google Shape;297;p18"/>
              <p:cNvCxnSpPr/>
              <p:nvPr/>
            </p:nvCxnSpPr>
            <p:spPr>
              <a:xfrm flipH="1">
                <a:off x="385435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98" name="Google Shape;298;p18"/>
              <p:cNvCxnSpPr/>
              <p:nvPr/>
            </p:nvCxnSpPr>
            <p:spPr>
              <a:xfrm flipH="1">
                <a:off x="39352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99" name="Google Shape;299;p18"/>
            <p:cNvGrpSpPr/>
            <p:nvPr/>
          </p:nvGrpSpPr>
          <p:grpSpPr>
            <a:xfrm flipH="1" rot="10800000">
              <a:off x="5529335" y="4081247"/>
              <a:ext cx="625800" cy="615600"/>
              <a:chOff x="4564225" y="447975"/>
              <a:chExt cx="625800" cy="615600"/>
            </a:xfrm>
          </p:grpSpPr>
          <p:sp>
            <p:nvSpPr>
              <p:cNvPr id="300" name="Google Shape;300;p18"/>
              <p:cNvSpPr/>
              <p:nvPr/>
            </p:nvSpPr>
            <p:spPr>
              <a:xfrm>
                <a:off x="4564225" y="447975"/>
                <a:ext cx="179400" cy="615600"/>
              </a:xfrm>
              <a:prstGeom prst="rect">
                <a:avLst/>
              </a:prstGeom>
              <a:solidFill>
                <a:srgbClr val="71826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18"/>
              <p:cNvSpPr/>
              <p:nvPr/>
            </p:nvSpPr>
            <p:spPr>
              <a:xfrm rot="5400000">
                <a:off x="4787425" y="224775"/>
                <a:ext cx="179400" cy="625800"/>
              </a:xfrm>
              <a:prstGeom prst="rect">
                <a:avLst/>
              </a:prstGeom>
              <a:solidFill>
                <a:srgbClr val="71826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608950" y="0"/>
            <a:ext cx="6203401" cy="1368175"/>
            <a:chOff x="608950" y="0"/>
            <a:chExt cx="6203401" cy="1368175"/>
          </a:xfrm>
        </p:grpSpPr>
        <p:sp>
          <p:nvSpPr>
            <p:cNvPr id="307" name="Google Shape;307;p19"/>
            <p:cNvSpPr/>
            <p:nvPr/>
          </p:nvSpPr>
          <p:spPr>
            <a:xfrm>
              <a:off x="608950" y="0"/>
              <a:ext cx="359100" cy="13482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08" name="Google Shape;308;p19"/>
            <p:cNvGrpSpPr/>
            <p:nvPr/>
          </p:nvGrpSpPr>
          <p:grpSpPr>
            <a:xfrm>
              <a:off x="1104851" y="536581"/>
              <a:ext cx="5707501" cy="831594"/>
              <a:chOff x="1104851" y="536581"/>
              <a:chExt cx="5707501" cy="831594"/>
            </a:xfrm>
          </p:grpSpPr>
          <p:sp>
            <p:nvSpPr>
              <p:cNvPr id="309" name="Google Shape;309;p19"/>
              <p:cNvSpPr txBox="1"/>
              <p:nvPr/>
            </p:nvSpPr>
            <p:spPr>
              <a:xfrm>
                <a:off x="1104851" y="536581"/>
                <a:ext cx="399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THE PROBLEM</a:t>
                </a:r>
                <a:endParaRPr b="1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10" name="Google Shape;310;p19"/>
              <p:cNvSpPr txBox="1"/>
              <p:nvPr/>
            </p:nvSpPr>
            <p:spPr>
              <a:xfrm>
                <a:off x="1104851" y="1037275"/>
                <a:ext cx="57075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For the Problem slide, describe the specific issue or challenge your target market faces that your business aims to solve.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311" name="Google Shape;311;p19"/>
          <p:cNvGrpSpPr/>
          <p:nvPr/>
        </p:nvGrpSpPr>
        <p:grpSpPr>
          <a:xfrm>
            <a:off x="599850" y="1778823"/>
            <a:ext cx="7791850" cy="2735152"/>
            <a:chOff x="599850" y="1778823"/>
            <a:chExt cx="7791850" cy="2735152"/>
          </a:xfrm>
        </p:grpSpPr>
        <p:grpSp>
          <p:nvGrpSpPr>
            <p:cNvPr id="312" name="Google Shape;312;p19"/>
            <p:cNvGrpSpPr/>
            <p:nvPr/>
          </p:nvGrpSpPr>
          <p:grpSpPr>
            <a:xfrm>
              <a:off x="599850" y="1778823"/>
              <a:ext cx="2039100" cy="2550361"/>
              <a:chOff x="599850" y="1778823"/>
              <a:chExt cx="2039100" cy="2550361"/>
            </a:xfrm>
          </p:grpSpPr>
          <p:pic>
            <p:nvPicPr>
              <p:cNvPr id="313" name="Google Shape;313;p1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1335953" y="1778823"/>
                <a:ext cx="566894" cy="993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4" name="Google Shape;314;p19"/>
              <p:cNvSpPr txBox="1"/>
              <p:nvPr/>
            </p:nvSpPr>
            <p:spPr>
              <a:xfrm>
                <a:off x="599850" y="2888510"/>
                <a:ext cx="20391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24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Define the </a:t>
                </a:r>
                <a:endParaRPr b="1" sz="24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4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Problem</a:t>
                </a:r>
                <a:endParaRPr b="1" sz="24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15" name="Google Shape;315;p19"/>
              <p:cNvSpPr txBox="1"/>
              <p:nvPr/>
            </p:nvSpPr>
            <p:spPr>
              <a:xfrm>
                <a:off x="599850" y="3775085"/>
                <a:ext cx="20391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Clearly state the problem affecting your target </a:t>
                </a:r>
                <a:endParaRPr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audience.</a:t>
                </a:r>
                <a:endParaRPr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316" name="Google Shape;316;p19"/>
            <p:cNvGrpSpPr/>
            <p:nvPr/>
          </p:nvGrpSpPr>
          <p:grpSpPr>
            <a:xfrm>
              <a:off x="3476225" y="1832025"/>
              <a:ext cx="2039100" cy="2497150"/>
              <a:chOff x="3462663" y="1832025"/>
              <a:chExt cx="2039100" cy="2497150"/>
            </a:xfrm>
          </p:grpSpPr>
          <p:pic>
            <p:nvPicPr>
              <p:cNvPr id="317" name="Google Shape;317;p19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3773769" y="1832025"/>
                <a:ext cx="1416875" cy="939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18" name="Google Shape;318;p19"/>
              <p:cNvSpPr txBox="1"/>
              <p:nvPr/>
            </p:nvSpPr>
            <p:spPr>
              <a:xfrm>
                <a:off x="3462663" y="2888510"/>
                <a:ext cx="20391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4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Impact on </a:t>
                </a:r>
                <a:endParaRPr b="1" sz="24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4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Customers</a:t>
                </a:r>
                <a:endParaRPr b="1" sz="24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19" name="Google Shape;319;p19"/>
              <p:cNvSpPr txBox="1"/>
              <p:nvPr/>
            </p:nvSpPr>
            <p:spPr>
              <a:xfrm>
                <a:off x="3549025" y="3775075"/>
                <a:ext cx="18663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Explain how this problem impacts your customers’ lives or businesses.</a:t>
                </a:r>
                <a:endParaRPr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320" name="Google Shape;320;p19"/>
            <p:cNvGrpSpPr/>
            <p:nvPr/>
          </p:nvGrpSpPr>
          <p:grpSpPr>
            <a:xfrm>
              <a:off x="6352600" y="1778823"/>
              <a:ext cx="2039100" cy="2735152"/>
              <a:chOff x="6352600" y="1778823"/>
              <a:chExt cx="2039100" cy="2735152"/>
            </a:xfrm>
          </p:grpSpPr>
          <p:pic>
            <p:nvPicPr>
              <p:cNvPr id="321" name="Google Shape;321;p19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6812474" y="1778823"/>
                <a:ext cx="1119375" cy="993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2" name="Google Shape;322;p19"/>
              <p:cNvSpPr txBox="1"/>
              <p:nvPr/>
            </p:nvSpPr>
            <p:spPr>
              <a:xfrm>
                <a:off x="6352600" y="2888510"/>
                <a:ext cx="20391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4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Why It </a:t>
                </a:r>
                <a:endParaRPr b="1" sz="24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4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Matters</a:t>
                </a:r>
                <a:endParaRPr b="1" sz="24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23" name="Google Shape;323;p19"/>
              <p:cNvSpPr txBox="1"/>
              <p:nvPr/>
            </p:nvSpPr>
            <p:spPr>
              <a:xfrm>
                <a:off x="6438963" y="3775075"/>
                <a:ext cx="1866300" cy="738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Highlight why solving this </a:t>
                </a:r>
                <a:endParaRPr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problem is crucial and the </a:t>
                </a:r>
                <a:endParaRPr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potential benefits to your </a:t>
                </a:r>
                <a:endParaRPr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customers.</a:t>
                </a:r>
                <a:endParaRPr sz="1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oogle Shape;328;p20"/>
          <p:cNvGrpSpPr/>
          <p:nvPr/>
        </p:nvGrpSpPr>
        <p:grpSpPr>
          <a:xfrm>
            <a:off x="608950" y="0"/>
            <a:ext cx="6203401" cy="1368175"/>
            <a:chOff x="608950" y="0"/>
            <a:chExt cx="6203401" cy="1368175"/>
          </a:xfrm>
        </p:grpSpPr>
        <p:sp>
          <p:nvSpPr>
            <p:cNvPr id="329" name="Google Shape;329;p20"/>
            <p:cNvSpPr/>
            <p:nvPr/>
          </p:nvSpPr>
          <p:spPr>
            <a:xfrm>
              <a:off x="608950" y="0"/>
              <a:ext cx="359100" cy="13482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30" name="Google Shape;330;p20"/>
            <p:cNvGrpSpPr/>
            <p:nvPr/>
          </p:nvGrpSpPr>
          <p:grpSpPr>
            <a:xfrm>
              <a:off x="1104851" y="536581"/>
              <a:ext cx="5707501" cy="831594"/>
              <a:chOff x="1104851" y="536581"/>
              <a:chExt cx="5707501" cy="831594"/>
            </a:xfrm>
          </p:grpSpPr>
          <p:sp>
            <p:nvSpPr>
              <p:cNvPr id="331" name="Google Shape;331;p20"/>
              <p:cNvSpPr txBox="1"/>
              <p:nvPr/>
            </p:nvSpPr>
            <p:spPr>
              <a:xfrm>
                <a:off x="1104851" y="536581"/>
                <a:ext cx="3999300" cy="40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6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SOLUTION</a:t>
                </a:r>
                <a:endParaRPr b="1" sz="26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332" name="Google Shape;332;p20"/>
              <p:cNvSpPr txBox="1"/>
              <p:nvPr/>
            </p:nvSpPr>
            <p:spPr>
              <a:xfrm>
                <a:off x="1104851" y="1037275"/>
                <a:ext cx="57075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For the Solution slide, outline how your product or service addresses the problem 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you identified.</a:t>
                </a:r>
                <a:endParaRPr sz="10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grpSp>
        <p:nvGrpSpPr>
          <p:cNvPr id="333" name="Google Shape;333;p20"/>
          <p:cNvGrpSpPr/>
          <p:nvPr/>
        </p:nvGrpSpPr>
        <p:grpSpPr>
          <a:xfrm>
            <a:off x="0" y="2231846"/>
            <a:ext cx="9144000" cy="2911654"/>
            <a:chOff x="0" y="2231846"/>
            <a:chExt cx="9144000" cy="2911654"/>
          </a:xfrm>
        </p:grpSpPr>
        <p:sp>
          <p:nvSpPr>
            <p:cNvPr id="334" name="Google Shape;334;p20"/>
            <p:cNvSpPr/>
            <p:nvPr/>
          </p:nvSpPr>
          <p:spPr>
            <a:xfrm>
              <a:off x="0" y="3651800"/>
              <a:ext cx="9144000" cy="1491600"/>
            </a:xfrm>
            <a:prstGeom prst="rect">
              <a:avLst/>
            </a:prstGeom>
            <a:solidFill>
              <a:srgbClr val="FFCB6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35" name="Google Shape;335;p20"/>
            <p:cNvPicPr preferRelativeResize="0"/>
            <p:nvPr/>
          </p:nvPicPr>
          <p:blipFill rotWithShape="1">
            <a:blip r:embed="rId3">
              <a:alphaModFix/>
            </a:blip>
            <a:srcRect b="12846" l="0" r="0" t="0"/>
            <a:stretch/>
          </p:blipFill>
          <p:spPr>
            <a:xfrm>
              <a:off x="617125" y="2408525"/>
              <a:ext cx="7904799" cy="27349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36" name="Google Shape;336;p20"/>
            <p:cNvGrpSpPr/>
            <p:nvPr/>
          </p:nvGrpSpPr>
          <p:grpSpPr>
            <a:xfrm>
              <a:off x="866456" y="4532179"/>
              <a:ext cx="1238063" cy="285228"/>
              <a:chOff x="2803250" y="331275"/>
              <a:chExt cx="1205163" cy="282600"/>
            </a:xfrm>
          </p:grpSpPr>
          <p:cxnSp>
            <p:nvCxnSpPr>
              <p:cNvPr id="337" name="Google Shape;337;p20"/>
              <p:cNvCxnSpPr/>
              <p:nvPr/>
            </p:nvCxnSpPr>
            <p:spPr>
              <a:xfrm flipH="1">
                <a:off x="280325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8" name="Google Shape;338;p20"/>
              <p:cNvCxnSpPr/>
              <p:nvPr/>
            </p:nvCxnSpPr>
            <p:spPr>
              <a:xfrm flipH="1">
                <a:off x="28841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39" name="Google Shape;339;p20"/>
              <p:cNvCxnSpPr/>
              <p:nvPr/>
            </p:nvCxnSpPr>
            <p:spPr>
              <a:xfrm flipH="1">
                <a:off x="296495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0" name="Google Shape;340;p20"/>
              <p:cNvCxnSpPr/>
              <p:nvPr/>
            </p:nvCxnSpPr>
            <p:spPr>
              <a:xfrm flipH="1">
                <a:off x="30458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1" name="Google Shape;341;p20"/>
              <p:cNvCxnSpPr/>
              <p:nvPr/>
            </p:nvCxnSpPr>
            <p:spPr>
              <a:xfrm flipH="1">
                <a:off x="312666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2" name="Google Shape;342;p20"/>
              <p:cNvCxnSpPr/>
              <p:nvPr/>
            </p:nvCxnSpPr>
            <p:spPr>
              <a:xfrm flipH="1">
                <a:off x="3207522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3" name="Google Shape;343;p20"/>
              <p:cNvCxnSpPr/>
              <p:nvPr/>
            </p:nvCxnSpPr>
            <p:spPr>
              <a:xfrm flipH="1">
                <a:off x="3288377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4" name="Google Shape;344;p20"/>
              <p:cNvCxnSpPr/>
              <p:nvPr/>
            </p:nvCxnSpPr>
            <p:spPr>
              <a:xfrm flipH="1">
                <a:off x="3369231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5" name="Google Shape;345;p20"/>
              <p:cNvCxnSpPr/>
              <p:nvPr/>
            </p:nvCxnSpPr>
            <p:spPr>
              <a:xfrm flipH="1">
                <a:off x="3450086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6" name="Google Shape;346;p20"/>
              <p:cNvCxnSpPr/>
              <p:nvPr/>
            </p:nvCxnSpPr>
            <p:spPr>
              <a:xfrm flipH="1">
                <a:off x="3530940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7" name="Google Shape;347;p20"/>
              <p:cNvCxnSpPr/>
              <p:nvPr/>
            </p:nvCxnSpPr>
            <p:spPr>
              <a:xfrm flipH="1">
                <a:off x="3611795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8" name="Google Shape;348;p20"/>
              <p:cNvCxnSpPr/>
              <p:nvPr/>
            </p:nvCxnSpPr>
            <p:spPr>
              <a:xfrm flipH="1">
                <a:off x="3692649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49" name="Google Shape;349;p20"/>
              <p:cNvCxnSpPr/>
              <p:nvPr/>
            </p:nvCxnSpPr>
            <p:spPr>
              <a:xfrm flipH="1">
                <a:off x="3773504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0" name="Google Shape;350;p20"/>
              <p:cNvCxnSpPr/>
              <p:nvPr/>
            </p:nvCxnSpPr>
            <p:spPr>
              <a:xfrm flipH="1">
                <a:off x="3854358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351" name="Google Shape;351;p20"/>
              <p:cNvCxnSpPr/>
              <p:nvPr/>
            </p:nvCxnSpPr>
            <p:spPr>
              <a:xfrm flipH="1">
                <a:off x="3935213" y="331275"/>
                <a:ext cx="73200" cy="2826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lt1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352" name="Google Shape;352;p20"/>
            <p:cNvGrpSpPr/>
            <p:nvPr/>
          </p:nvGrpSpPr>
          <p:grpSpPr>
            <a:xfrm flipH="1">
              <a:off x="8072832" y="2231846"/>
              <a:ext cx="625800" cy="615600"/>
              <a:chOff x="4564225" y="447975"/>
              <a:chExt cx="625800" cy="615600"/>
            </a:xfrm>
          </p:grpSpPr>
          <p:sp>
            <p:nvSpPr>
              <p:cNvPr id="353" name="Google Shape;353;p20"/>
              <p:cNvSpPr/>
              <p:nvPr/>
            </p:nvSpPr>
            <p:spPr>
              <a:xfrm>
                <a:off x="4564225" y="447975"/>
                <a:ext cx="179400" cy="61560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20"/>
              <p:cNvSpPr/>
              <p:nvPr/>
            </p:nvSpPr>
            <p:spPr>
              <a:xfrm rot="5400000">
                <a:off x="4787425" y="224775"/>
                <a:ext cx="179400" cy="625800"/>
              </a:xfrm>
              <a:prstGeom prst="rect">
                <a:avLst/>
              </a:pr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1"/>
          <p:cNvSpPr/>
          <p:nvPr/>
        </p:nvSpPr>
        <p:spPr>
          <a:xfrm>
            <a:off x="0" y="0"/>
            <a:ext cx="3506400" cy="5145600"/>
          </a:xfrm>
          <a:prstGeom prst="rect">
            <a:avLst/>
          </a:prstGeom>
          <a:solidFill>
            <a:srgbClr val="FFCB6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0" name="Google Shape;36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1571" y="615349"/>
            <a:ext cx="4708149" cy="3923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1" name="Google Shape;361;p21"/>
          <p:cNvGrpSpPr/>
          <p:nvPr/>
        </p:nvGrpSpPr>
        <p:grpSpPr>
          <a:xfrm>
            <a:off x="7672880" y="4749830"/>
            <a:ext cx="1208416" cy="230404"/>
            <a:chOff x="2803250" y="331275"/>
            <a:chExt cx="1205163" cy="282600"/>
          </a:xfrm>
        </p:grpSpPr>
        <p:cxnSp>
          <p:nvCxnSpPr>
            <p:cNvPr id="362" name="Google Shape;362;p21"/>
            <p:cNvCxnSpPr/>
            <p:nvPr/>
          </p:nvCxnSpPr>
          <p:spPr>
            <a:xfrm flipH="1">
              <a:off x="280325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3" name="Google Shape;363;p21"/>
            <p:cNvCxnSpPr/>
            <p:nvPr/>
          </p:nvCxnSpPr>
          <p:spPr>
            <a:xfrm flipH="1">
              <a:off x="28841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4" name="Google Shape;364;p21"/>
            <p:cNvCxnSpPr/>
            <p:nvPr/>
          </p:nvCxnSpPr>
          <p:spPr>
            <a:xfrm flipH="1">
              <a:off x="296495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5" name="Google Shape;365;p21"/>
            <p:cNvCxnSpPr/>
            <p:nvPr/>
          </p:nvCxnSpPr>
          <p:spPr>
            <a:xfrm flipH="1">
              <a:off x="30458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6" name="Google Shape;366;p21"/>
            <p:cNvCxnSpPr/>
            <p:nvPr/>
          </p:nvCxnSpPr>
          <p:spPr>
            <a:xfrm flipH="1">
              <a:off x="312666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7" name="Google Shape;367;p21"/>
            <p:cNvCxnSpPr/>
            <p:nvPr/>
          </p:nvCxnSpPr>
          <p:spPr>
            <a:xfrm flipH="1">
              <a:off x="3207522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8" name="Google Shape;368;p21"/>
            <p:cNvCxnSpPr/>
            <p:nvPr/>
          </p:nvCxnSpPr>
          <p:spPr>
            <a:xfrm flipH="1">
              <a:off x="3288377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69" name="Google Shape;369;p21"/>
            <p:cNvCxnSpPr/>
            <p:nvPr/>
          </p:nvCxnSpPr>
          <p:spPr>
            <a:xfrm flipH="1">
              <a:off x="3369231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0" name="Google Shape;370;p21"/>
            <p:cNvCxnSpPr/>
            <p:nvPr/>
          </p:nvCxnSpPr>
          <p:spPr>
            <a:xfrm flipH="1">
              <a:off x="3450086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1" name="Google Shape;371;p21"/>
            <p:cNvCxnSpPr/>
            <p:nvPr/>
          </p:nvCxnSpPr>
          <p:spPr>
            <a:xfrm flipH="1">
              <a:off x="3530940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2" name="Google Shape;372;p21"/>
            <p:cNvCxnSpPr/>
            <p:nvPr/>
          </p:nvCxnSpPr>
          <p:spPr>
            <a:xfrm flipH="1">
              <a:off x="3611795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3" name="Google Shape;373;p21"/>
            <p:cNvCxnSpPr/>
            <p:nvPr/>
          </p:nvCxnSpPr>
          <p:spPr>
            <a:xfrm flipH="1">
              <a:off x="3692649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4" name="Google Shape;374;p21"/>
            <p:cNvCxnSpPr/>
            <p:nvPr/>
          </p:nvCxnSpPr>
          <p:spPr>
            <a:xfrm flipH="1">
              <a:off x="3773504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5" name="Google Shape;375;p21"/>
            <p:cNvCxnSpPr/>
            <p:nvPr/>
          </p:nvCxnSpPr>
          <p:spPr>
            <a:xfrm flipH="1">
              <a:off x="3854358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76" name="Google Shape;376;p21"/>
            <p:cNvCxnSpPr/>
            <p:nvPr/>
          </p:nvCxnSpPr>
          <p:spPr>
            <a:xfrm flipH="1">
              <a:off x="3935213" y="331275"/>
              <a:ext cx="73200" cy="282600"/>
            </a:xfrm>
            <a:prstGeom prst="straightConnector1">
              <a:avLst/>
            </a:prstGeom>
            <a:noFill/>
            <a:ln cap="flat" cmpd="sng" w="19050">
              <a:solidFill>
                <a:srgbClr val="D8DCDF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77" name="Google Shape;377;p21"/>
          <p:cNvGrpSpPr/>
          <p:nvPr/>
        </p:nvGrpSpPr>
        <p:grpSpPr>
          <a:xfrm>
            <a:off x="3175000" y="137500"/>
            <a:ext cx="647550" cy="657525"/>
            <a:chOff x="3161575" y="4198150"/>
            <a:chExt cx="647550" cy="657525"/>
          </a:xfrm>
        </p:grpSpPr>
        <p:grpSp>
          <p:nvGrpSpPr>
            <p:cNvPr id="378" name="Google Shape;378;p21"/>
            <p:cNvGrpSpPr/>
            <p:nvPr/>
          </p:nvGrpSpPr>
          <p:grpSpPr>
            <a:xfrm>
              <a:off x="3161575" y="4198150"/>
              <a:ext cx="55500" cy="657525"/>
              <a:chOff x="3161575" y="4198150"/>
              <a:chExt cx="55500" cy="657525"/>
            </a:xfrm>
          </p:grpSpPr>
          <p:sp>
            <p:nvSpPr>
              <p:cNvPr id="379" name="Google Shape;379;p21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21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21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2" name="Google Shape;382;p21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3" name="Google Shape;383;p21"/>
            <p:cNvGrpSpPr/>
            <p:nvPr/>
          </p:nvGrpSpPr>
          <p:grpSpPr>
            <a:xfrm>
              <a:off x="3358925" y="4198150"/>
              <a:ext cx="55500" cy="657525"/>
              <a:chOff x="3161575" y="4198150"/>
              <a:chExt cx="55500" cy="657525"/>
            </a:xfrm>
          </p:grpSpPr>
          <p:sp>
            <p:nvSpPr>
              <p:cNvPr id="384" name="Google Shape;384;p21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5" name="Google Shape;385;p21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6" name="Google Shape;386;p21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7" name="Google Shape;387;p21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88" name="Google Shape;388;p21"/>
            <p:cNvGrpSpPr/>
            <p:nvPr/>
          </p:nvGrpSpPr>
          <p:grpSpPr>
            <a:xfrm>
              <a:off x="3556275" y="4198150"/>
              <a:ext cx="55500" cy="657525"/>
              <a:chOff x="3161575" y="4198150"/>
              <a:chExt cx="55500" cy="657525"/>
            </a:xfrm>
          </p:grpSpPr>
          <p:sp>
            <p:nvSpPr>
              <p:cNvPr id="389" name="Google Shape;389;p21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21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1" name="Google Shape;391;p21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2" name="Google Shape;392;p21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393" name="Google Shape;393;p21"/>
            <p:cNvGrpSpPr/>
            <p:nvPr/>
          </p:nvGrpSpPr>
          <p:grpSpPr>
            <a:xfrm>
              <a:off x="3753625" y="4198150"/>
              <a:ext cx="55500" cy="657525"/>
              <a:chOff x="3161575" y="4198150"/>
              <a:chExt cx="55500" cy="657525"/>
            </a:xfrm>
          </p:grpSpPr>
          <p:sp>
            <p:nvSpPr>
              <p:cNvPr id="394" name="Google Shape;394;p21"/>
              <p:cNvSpPr/>
              <p:nvPr/>
            </p:nvSpPr>
            <p:spPr>
              <a:xfrm>
                <a:off x="3161575" y="419815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5" name="Google Shape;395;p21"/>
              <p:cNvSpPr/>
              <p:nvPr/>
            </p:nvSpPr>
            <p:spPr>
              <a:xfrm>
                <a:off x="3161575" y="439882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6" name="Google Shape;396;p21"/>
              <p:cNvSpPr/>
              <p:nvPr/>
            </p:nvSpPr>
            <p:spPr>
              <a:xfrm>
                <a:off x="3161575" y="4599500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7" name="Google Shape;397;p21"/>
              <p:cNvSpPr/>
              <p:nvPr/>
            </p:nvSpPr>
            <p:spPr>
              <a:xfrm>
                <a:off x="3161575" y="4800175"/>
                <a:ext cx="55500" cy="55500"/>
              </a:xfrm>
              <a:prstGeom prst="ellipse">
                <a:avLst/>
              </a:prstGeom>
              <a:solidFill>
                <a:srgbClr val="D8DCD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98" name="Google Shape;398;p21"/>
          <p:cNvGrpSpPr/>
          <p:nvPr/>
        </p:nvGrpSpPr>
        <p:grpSpPr>
          <a:xfrm>
            <a:off x="-3475" y="1059640"/>
            <a:ext cx="3377075" cy="3295721"/>
            <a:chOff x="-3475" y="999650"/>
            <a:chExt cx="3377075" cy="3295721"/>
          </a:xfrm>
        </p:grpSpPr>
        <p:sp>
          <p:nvSpPr>
            <p:cNvPr id="399" name="Google Shape;399;p21"/>
            <p:cNvSpPr txBox="1"/>
            <p:nvPr/>
          </p:nvSpPr>
          <p:spPr>
            <a:xfrm>
              <a:off x="539500" y="999650"/>
              <a:ext cx="2834100" cy="224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460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02</a:t>
              </a:r>
              <a:endParaRPr b="1" sz="146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400" name="Google Shape;400;p21"/>
            <p:cNvGrpSpPr/>
            <p:nvPr/>
          </p:nvGrpSpPr>
          <p:grpSpPr>
            <a:xfrm>
              <a:off x="600099" y="3045200"/>
              <a:ext cx="2773501" cy="1250171"/>
              <a:chOff x="600099" y="3045200"/>
              <a:chExt cx="2773501" cy="1250171"/>
            </a:xfrm>
          </p:grpSpPr>
          <p:sp>
            <p:nvSpPr>
              <p:cNvPr id="401" name="Google Shape;401;p21"/>
              <p:cNvSpPr txBox="1"/>
              <p:nvPr/>
            </p:nvSpPr>
            <p:spPr>
              <a:xfrm>
                <a:off x="600099" y="3045200"/>
                <a:ext cx="2773500" cy="67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2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MARKET</a:t>
                </a:r>
                <a:endParaRPr b="1" sz="2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ru" sz="22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ANALYSIS</a:t>
                </a:r>
                <a:endParaRPr b="1" sz="22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402" name="Google Shape;402;p21"/>
              <p:cNvSpPr txBox="1"/>
              <p:nvPr/>
            </p:nvSpPr>
            <p:spPr>
              <a:xfrm>
                <a:off x="600100" y="3931471"/>
                <a:ext cx="2773500" cy="36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Briefly tell about the slides that will 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231F20"/>
                    </a:solidFill>
                    <a:latin typeface="Roboto"/>
                    <a:ea typeface="Roboto"/>
                    <a:cs typeface="Roboto"/>
                    <a:sym typeface="Roboto"/>
                  </a:rPr>
                  <a:t>be included in this group</a:t>
                </a:r>
                <a:endParaRPr sz="1100">
                  <a:solidFill>
                    <a:srgbClr val="231F2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cxnSp>
          <p:nvCxnSpPr>
            <p:cNvPr id="403" name="Google Shape;403;p21"/>
            <p:cNvCxnSpPr/>
            <p:nvPr/>
          </p:nvCxnSpPr>
          <p:spPr>
            <a:xfrm>
              <a:off x="-3475" y="3820200"/>
              <a:ext cx="2931600" cy="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